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70" r:id="rId3"/>
    <p:sldId id="304" r:id="rId4"/>
    <p:sldId id="259" r:id="rId5"/>
    <p:sldId id="260" r:id="rId6"/>
    <p:sldId id="303" r:id="rId7"/>
    <p:sldId id="286" r:id="rId8"/>
    <p:sldId id="287" r:id="rId9"/>
    <p:sldId id="288" r:id="rId10"/>
    <p:sldId id="290" r:id="rId11"/>
    <p:sldId id="305" r:id="rId12"/>
    <p:sldId id="291" r:id="rId13"/>
    <p:sldId id="293" r:id="rId14"/>
    <p:sldId id="295" r:id="rId15"/>
    <p:sldId id="296" r:id="rId16"/>
    <p:sldId id="297" r:id="rId17"/>
    <p:sldId id="298" r:id="rId18"/>
    <p:sldId id="299" r:id="rId19"/>
    <p:sldId id="300" r:id="rId20"/>
    <p:sldId id="307" r:id="rId21"/>
    <p:sldId id="309" r:id="rId22"/>
    <p:sldId id="30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99"/>
    <a:srgbClr val="FFC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3114" autoAdjust="0"/>
    <p:restoredTop sz="94700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67F19F-734E-4BCF-9457-CBF94198CDE4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9B01148-3594-4469-90EC-CA1483B1E091}">
      <dgm:prSet phldrT="[Текст]" custT="1"/>
      <dgm:spPr/>
      <dgm:t>
        <a:bodyPr/>
        <a:lstStyle/>
        <a:p>
          <a:r>
            <a:rPr lang="ru-RU" sz="2000" dirty="0" smtClean="0"/>
            <a:t>Этапы работы по театрализованной деятельности</a:t>
          </a:r>
          <a:endParaRPr lang="ru-RU" sz="2000" dirty="0"/>
        </a:p>
      </dgm:t>
    </dgm:pt>
    <dgm:pt modelId="{05B4EB2C-340E-4C0B-91C6-25C4CED94DBD}" type="parTrans" cxnId="{A09ADA4F-6B66-4CDA-96AE-587CC401DC1D}">
      <dgm:prSet/>
      <dgm:spPr/>
      <dgm:t>
        <a:bodyPr/>
        <a:lstStyle/>
        <a:p>
          <a:endParaRPr lang="ru-RU"/>
        </a:p>
      </dgm:t>
    </dgm:pt>
    <dgm:pt modelId="{233240AF-787B-4309-80A5-9A1924805CDD}" type="sibTrans" cxnId="{A09ADA4F-6B66-4CDA-96AE-587CC401DC1D}">
      <dgm:prSet/>
      <dgm:spPr/>
      <dgm:t>
        <a:bodyPr/>
        <a:lstStyle/>
        <a:p>
          <a:endParaRPr lang="ru-RU"/>
        </a:p>
      </dgm:t>
    </dgm:pt>
    <dgm:pt modelId="{6DC65330-0A15-492D-B9D1-3A47331B19ED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Первая младшая группа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EE732BAB-7DDC-43F6-8D4E-116ECB3A0EC4}" type="parTrans" cxnId="{232F8809-B7F4-46E9-B4AA-DAA5AFFF0DD0}">
      <dgm:prSet/>
      <dgm:spPr/>
      <dgm:t>
        <a:bodyPr/>
        <a:lstStyle/>
        <a:p>
          <a:endParaRPr lang="ru-RU"/>
        </a:p>
      </dgm:t>
    </dgm:pt>
    <dgm:pt modelId="{636DE1AD-48EA-4772-A639-7B7A267CDAD5}" type="sibTrans" cxnId="{232F8809-B7F4-46E9-B4AA-DAA5AFFF0DD0}">
      <dgm:prSet custT="1"/>
      <dgm:spPr/>
      <dgm:t>
        <a:bodyPr/>
        <a:lstStyle/>
        <a:p>
          <a:pPr algn="l"/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Знакомство детей с театральной куклой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би-ба-бо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и театрализованными играми. Малыши смотрят драматизированные сказки и другие инсценировки, которые показывают воспитатели и старшие дошкольники, — это создаёт радостную атмосферу.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D657652-D525-4CB3-92A1-29CC75458525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Средняя группа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421B486A-4CB6-41FE-AE62-77E4453DCB0A}" type="parTrans" cxnId="{1DFE6B0F-2187-430A-A360-2DD880E81D1D}">
      <dgm:prSet/>
      <dgm:spPr/>
      <dgm:t>
        <a:bodyPr/>
        <a:lstStyle/>
        <a:p>
          <a:endParaRPr lang="ru-RU"/>
        </a:p>
      </dgm:t>
    </dgm:pt>
    <dgm:pt modelId="{86FBE92B-BF46-423E-850B-DC027A7ABBE1}" type="sibTrans" cxnId="{1DFE6B0F-2187-430A-A360-2DD880E81D1D}">
      <dgm:prSet custT="1"/>
      <dgm:spPr/>
      <dgm:t>
        <a:bodyPr/>
        <a:lstStyle/>
        <a:p>
          <a:pPr algn="l"/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 Дети учатся  разыгрывать несложные представления по знакомым литературным произведениям. Важно помогать ребенку понимать и чувствовать эмоциональное состояние героя. </a:t>
          </a:r>
        </a:p>
        <a:p>
          <a:pPr algn="l"/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Приучать самостоятельно изготавливать атрибуты для театрализованной деятельности.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E7FFE94-B455-4AB9-9C19-CACA9F4758D8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Старшая группа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9EF21F5-4846-44AE-9D2B-6FBC4FC6CDC2}" type="parTrans" cxnId="{41C998AE-0B64-4C40-9CCB-123FD95B53BC}">
      <dgm:prSet/>
      <dgm:spPr/>
      <dgm:t>
        <a:bodyPr/>
        <a:lstStyle/>
        <a:p>
          <a:endParaRPr lang="ru-RU"/>
        </a:p>
      </dgm:t>
    </dgm:pt>
    <dgm:pt modelId="{485D5E40-6B19-4EA9-B01D-A5786CD6B920}" type="sibTrans" cxnId="{41C998AE-0B64-4C40-9CCB-123FD95B53BC}">
      <dgm:prSet custT="1"/>
      <dgm:spPr/>
      <dgm:t>
        <a:bodyPr/>
        <a:lstStyle/>
        <a:p>
          <a:pPr algn="l"/>
          <a:r>
            <a: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Дети продолжают совершенствовать свои исполнительские умения. Пробовать себя в различных ролях.</a:t>
          </a:r>
        </a:p>
        <a:p>
          <a:pPr algn="l"/>
          <a:r>
            <a: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Дети учатся создавать творческие группы для подготовки и  проведения спектаклей. </a:t>
          </a:r>
        </a:p>
      </dgm:t>
    </dgm:pt>
    <dgm:pt modelId="{2B5C3AD2-6246-49DE-A85B-FE907C508254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Вторая младшая группа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E0BE6583-0721-4235-B1D6-F0101EBCBF0B}" type="parTrans" cxnId="{7B21A851-50BA-4FD9-8EC2-CF14CF77B437}">
      <dgm:prSet/>
      <dgm:spPr/>
      <dgm:t>
        <a:bodyPr/>
        <a:lstStyle/>
        <a:p>
          <a:endParaRPr lang="ru-RU"/>
        </a:p>
      </dgm:t>
    </dgm:pt>
    <dgm:pt modelId="{1E82BDC7-22A2-46D1-91CA-01B3D9DEE4E4}" type="sibTrans" cxnId="{7B21A851-50BA-4FD9-8EC2-CF14CF77B437}">
      <dgm:prSet custT="1"/>
      <dgm:spPr/>
      <dgm:t>
        <a:bodyPr/>
        <a:lstStyle/>
        <a:p>
          <a:pPr algn="l"/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  Детей последовательно знакомят с видами театров, основами актёрского мастерства. Прививают навыки отображения различных эмоций, настроений, отдельных черт характера</a:t>
          </a:r>
          <a:r>
            <a:rPr lang="ru-RU" sz="800" dirty="0" smtClean="0"/>
            <a:t>.</a:t>
          </a:r>
          <a:endParaRPr lang="ru-RU" sz="800" dirty="0"/>
        </a:p>
      </dgm:t>
    </dgm:pt>
    <dgm:pt modelId="{866909F6-08C0-454B-83EA-05834006A0DA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400" dirty="0" smtClean="0"/>
            <a:t>Подготовительная к школе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5B0D63C-8C7B-473B-80D8-B835F71D2493}" type="parTrans" cxnId="{42C0F153-CFF3-4194-825B-9B3725C530B6}">
      <dgm:prSet/>
      <dgm:spPr/>
      <dgm:t>
        <a:bodyPr/>
        <a:lstStyle/>
        <a:p>
          <a:endParaRPr lang="ru-RU"/>
        </a:p>
      </dgm:t>
    </dgm:pt>
    <dgm:pt modelId="{2866EA25-E4EA-4BEA-BC29-AC201F69D289}" type="sibTrans" cxnId="{42C0F153-CFF3-4194-825B-9B3725C530B6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algn="l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Дети учатся самостоятельно организовывать театрализованные  игры. Используют разные виды театра.</a:t>
          </a:r>
        </a:p>
        <a:p>
          <a:pPr algn="l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Приобщаются к театральному искусству, через просмотр театральных постановок, видеоматериалов, бесед.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488CF11-8B1E-442C-A8AB-EE9132994595}" type="pres">
      <dgm:prSet presAssocID="{9567F19F-734E-4BCF-9457-CBF94198CDE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4CBA6B2-C418-4442-BFAA-92E6C2B92952}" type="pres">
      <dgm:prSet presAssocID="{59B01148-3594-4469-90EC-CA1483B1E091}" presName="hierRoot1" presStyleCnt="0">
        <dgm:presLayoutVars>
          <dgm:hierBranch val="init"/>
        </dgm:presLayoutVars>
      </dgm:prSet>
      <dgm:spPr/>
    </dgm:pt>
    <dgm:pt modelId="{1DBCDD47-DBED-47F0-9672-31FAC48AB286}" type="pres">
      <dgm:prSet presAssocID="{59B01148-3594-4469-90EC-CA1483B1E091}" presName="rootComposite1" presStyleCnt="0"/>
      <dgm:spPr/>
    </dgm:pt>
    <dgm:pt modelId="{07982DDC-24D0-43A2-A59D-BEE43C9BBA56}" type="pres">
      <dgm:prSet presAssocID="{59B01148-3594-4469-90EC-CA1483B1E091}" presName="rootText1" presStyleLbl="node0" presStyleIdx="0" presStyleCnt="1" custScaleX="562050" custScaleY="183108" custLinFactY="-23372" custLinFactNeighborX="24139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65E92AF7-9C33-431D-8F1E-98CB8AA1B1DD}" type="pres">
      <dgm:prSet presAssocID="{59B01148-3594-4469-90EC-CA1483B1E091}" presName="titleText1" presStyleLbl="fgAcc0" presStyleIdx="0" presStyleCnt="1" custFlipVert="0" custFlipHor="1" custScaleX="6818" custScaleY="29880" custLinFactY="-365737" custLinFactNeighborX="-57421" custLinFactNeighborY="-400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759C812C-2949-4FFB-B8A1-4160AEB330EF}" type="pres">
      <dgm:prSet presAssocID="{59B01148-3594-4469-90EC-CA1483B1E091}" presName="rootConnector1" presStyleLbl="node1" presStyleIdx="0" presStyleCnt="5"/>
      <dgm:spPr/>
      <dgm:t>
        <a:bodyPr/>
        <a:lstStyle/>
        <a:p>
          <a:endParaRPr lang="ru-RU"/>
        </a:p>
      </dgm:t>
    </dgm:pt>
    <dgm:pt modelId="{75F8BD8E-2E97-49DE-BD8B-79DBA0E61A44}" type="pres">
      <dgm:prSet presAssocID="{59B01148-3594-4469-90EC-CA1483B1E091}" presName="hierChild2" presStyleCnt="0"/>
      <dgm:spPr/>
    </dgm:pt>
    <dgm:pt modelId="{2D7384E5-B096-4D9C-ABA8-351F1D3EC98C}" type="pres">
      <dgm:prSet presAssocID="{EE732BAB-7DDC-43F6-8D4E-116ECB3A0EC4}" presName="Name37" presStyleLbl="parChTrans1D2" presStyleIdx="0" presStyleCnt="5"/>
      <dgm:spPr/>
      <dgm:t>
        <a:bodyPr/>
        <a:lstStyle/>
        <a:p>
          <a:endParaRPr lang="ru-RU"/>
        </a:p>
      </dgm:t>
    </dgm:pt>
    <dgm:pt modelId="{0252F214-9726-4844-9A76-BDA94462D688}" type="pres">
      <dgm:prSet presAssocID="{6DC65330-0A15-492D-B9D1-3A47331B19ED}" presName="hierRoot2" presStyleCnt="0">
        <dgm:presLayoutVars>
          <dgm:hierBranch val="init"/>
        </dgm:presLayoutVars>
      </dgm:prSet>
      <dgm:spPr/>
    </dgm:pt>
    <dgm:pt modelId="{21BC2A5B-E13B-49A0-8A2E-F21E10E385AF}" type="pres">
      <dgm:prSet presAssocID="{6DC65330-0A15-492D-B9D1-3A47331B19ED}" presName="rootComposite" presStyleCnt="0"/>
      <dgm:spPr/>
    </dgm:pt>
    <dgm:pt modelId="{D5B19FD5-8915-471B-ADC1-84FED0EAAA64}" type="pres">
      <dgm:prSet presAssocID="{6DC65330-0A15-492D-B9D1-3A47331B19ED}" presName="rootText" presStyleLbl="node1" presStyleIdx="0" presStyleCnt="5" custScaleX="132345" custScaleY="145923" custLinFactY="-100000" custLinFactNeighborX="35424" custLinFactNeighborY="-119794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DE9FE796-E627-4D49-BBE8-39BF613389BD}" type="pres">
      <dgm:prSet presAssocID="{6DC65330-0A15-492D-B9D1-3A47331B19ED}" presName="titleText2" presStyleLbl="fgAcc1" presStyleIdx="0" presStyleCnt="5" custScaleX="173236" custScaleY="2000000" custLinFactY="200000" custLinFactNeighborX="21347" custLinFactNeighborY="27334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C36BED3-366B-4B7D-B71A-B36DB97A67D3}" type="pres">
      <dgm:prSet presAssocID="{6DC65330-0A15-492D-B9D1-3A47331B19ED}" presName="rootConnector" presStyleLbl="node2" presStyleIdx="0" presStyleCnt="0"/>
      <dgm:spPr/>
      <dgm:t>
        <a:bodyPr/>
        <a:lstStyle/>
        <a:p>
          <a:endParaRPr lang="ru-RU"/>
        </a:p>
      </dgm:t>
    </dgm:pt>
    <dgm:pt modelId="{23A8F1FC-7E93-4780-9C71-E472F6981C2E}" type="pres">
      <dgm:prSet presAssocID="{6DC65330-0A15-492D-B9D1-3A47331B19ED}" presName="hierChild4" presStyleCnt="0"/>
      <dgm:spPr/>
    </dgm:pt>
    <dgm:pt modelId="{17875F17-1C28-4329-A7F1-57897336FB06}" type="pres">
      <dgm:prSet presAssocID="{6DC65330-0A15-492D-B9D1-3A47331B19ED}" presName="hierChild5" presStyleCnt="0"/>
      <dgm:spPr/>
    </dgm:pt>
    <dgm:pt modelId="{2E23667F-CE3E-4091-BD77-400C3502B73D}" type="pres">
      <dgm:prSet presAssocID="{E0BE6583-0721-4235-B1D6-F0101EBCBF0B}" presName="Name37" presStyleLbl="parChTrans1D2" presStyleIdx="1" presStyleCnt="5"/>
      <dgm:spPr/>
      <dgm:t>
        <a:bodyPr/>
        <a:lstStyle/>
        <a:p>
          <a:endParaRPr lang="ru-RU"/>
        </a:p>
      </dgm:t>
    </dgm:pt>
    <dgm:pt modelId="{96BD8A0C-1780-4780-843E-1B3EDF71FD9D}" type="pres">
      <dgm:prSet presAssocID="{2B5C3AD2-6246-49DE-A85B-FE907C508254}" presName="hierRoot2" presStyleCnt="0">
        <dgm:presLayoutVars>
          <dgm:hierBranch val="init"/>
        </dgm:presLayoutVars>
      </dgm:prSet>
      <dgm:spPr/>
    </dgm:pt>
    <dgm:pt modelId="{87B573B7-1B1E-41E8-9714-CAACE4E4DA02}" type="pres">
      <dgm:prSet presAssocID="{2B5C3AD2-6246-49DE-A85B-FE907C508254}" presName="rootComposite" presStyleCnt="0"/>
      <dgm:spPr/>
    </dgm:pt>
    <dgm:pt modelId="{94D5B838-1469-4947-9DD7-0E36676A1472}" type="pres">
      <dgm:prSet presAssocID="{2B5C3AD2-6246-49DE-A85B-FE907C508254}" presName="rootText" presStyleLbl="node1" presStyleIdx="1" presStyleCnt="5" custScaleX="145250" custScaleY="133506" custLinFactY="-100000" custLinFactNeighborX="16140" custLinFactNeighborY="-112852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E3EAEE30-539E-43F7-AC32-605F6B8E0127}" type="pres">
      <dgm:prSet presAssocID="{2B5C3AD2-6246-49DE-A85B-FE907C508254}" presName="titleText2" presStyleLbl="fgAcc1" presStyleIdx="1" presStyleCnt="5" custScaleX="153140" custScaleY="2000000" custLinFactY="200000" custLinFactNeighborX="-2290" custLinFactNeighborY="24877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1073EA7-0F13-429F-9E36-9E86F005301F}" type="pres">
      <dgm:prSet presAssocID="{2B5C3AD2-6246-49DE-A85B-FE907C508254}" presName="rootConnector" presStyleLbl="node2" presStyleIdx="0" presStyleCnt="0"/>
      <dgm:spPr/>
      <dgm:t>
        <a:bodyPr/>
        <a:lstStyle/>
        <a:p>
          <a:endParaRPr lang="ru-RU"/>
        </a:p>
      </dgm:t>
    </dgm:pt>
    <dgm:pt modelId="{49331A79-BAEB-4A50-B329-E732618FCA17}" type="pres">
      <dgm:prSet presAssocID="{2B5C3AD2-6246-49DE-A85B-FE907C508254}" presName="hierChild4" presStyleCnt="0"/>
      <dgm:spPr/>
    </dgm:pt>
    <dgm:pt modelId="{F1CD36DB-12FB-40C3-BAD3-5CCA43955C63}" type="pres">
      <dgm:prSet presAssocID="{2B5C3AD2-6246-49DE-A85B-FE907C508254}" presName="hierChild5" presStyleCnt="0"/>
      <dgm:spPr/>
    </dgm:pt>
    <dgm:pt modelId="{B276FAC8-C03C-418B-B105-9507AC65A713}" type="pres">
      <dgm:prSet presAssocID="{421B486A-4CB6-41FE-AE62-77E4453DCB0A}" presName="Name37" presStyleLbl="parChTrans1D2" presStyleIdx="2" presStyleCnt="5"/>
      <dgm:spPr/>
      <dgm:t>
        <a:bodyPr/>
        <a:lstStyle/>
        <a:p>
          <a:endParaRPr lang="ru-RU"/>
        </a:p>
      </dgm:t>
    </dgm:pt>
    <dgm:pt modelId="{DCB45472-5F6B-4187-B305-ADC93EF19EB7}" type="pres">
      <dgm:prSet presAssocID="{6D657652-D525-4CB3-92A1-29CC75458525}" presName="hierRoot2" presStyleCnt="0">
        <dgm:presLayoutVars>
          <dgm:hierBranch val="init"/>
        </dgm:presLayoutVars>
      </dgm:prSet>
      <dgm:spPr/>
    </dgm:pt>
    <dgm:pt modelId="{8EEDBBBF-FC6E-4264-9F29-591692B990CB}" type="pres">
      <dgm:prSet presAssocID="{6D657652-D525-4CB3-92A1-29CC75458525}" presName="rootComposite" presStyleCnt="0"/>
      <dgm:spPr/>
    </dgm:pt>
    <dgm:pt modelId="{A7671744-8C44-4A46-B2F0-4E0D7A906AE6}" type="pres">
      <dgm:prSet presAssocID="{6D657652-D525-4CB3-92A1-29CC75458525}" presName="rootText" presStyleLbl="node1" presStyleIdx="2" presStyleCnt="5" custScaleX="148411" custScaleY="154740" custLinFactY="-90026" custLinFactNeighborX="8268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6B9696AA-D92A-4325-850D-DEC28C303439}" type="pres">
      <dgm:prSet presAssocID="{6D657652-D525-4CB3-92A1-29CC75458525}" presName="titleText2" presStyleLbl="fgAcc1" presStyleIdx="2" presStyleCnt="5" custScaleX="190220" custScaleY="2000000" custLinFactY="215854" custLinFactNeighborX="13682" custLinFactNeighborY="300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A8E1555C-6B21-4A78-A2FC-DAF5D30042F1}" type="pres">
      <dgm:prSet presAssocID="{6D657652-D525-4CB3-92A1-29CC75458525}" presName="rootConnector" presStyleLbl="node2" presStyleIdx="0" presStyleCnt="0"/>
      <dgm:spPr/>
      <dgm:t>
        <a:bodyPr/>
        <a:lstStyle/>
        <a:p>
          <a:endParaRPr lang="ru-RU"/>
        </a:p>
      </dgm:t>
    </dgm:pt>
    <dgm:pt modelId="{02DBC17F-DC26-445C-8719-32F152F21456}" type="pres">
      <dgm:prSet presAssocID="{6D657652-D525-4CB3-92A1-29CC75458525}" presName="hierChild4" presStyleCnt="0"/>
      <dgm:spPr/>
    </dgm:pt>
    <dgm:pt modelId="{4AF58F3F-29F0-44C7-B802-EBA667D7BA9E}" type="pres">
      <dgm:prSet presAssocID="{6D657652-D525-4CB3-92A1-29CC75458525}" presName="hierChild5" presStyleCnt="0"/>
      <dgm:spPr/>
    </dgm:pt>
    <dgm:pt modelId="{EEAD0C31-D7F4-48B7-86B9-5E94355079F4}" type="pres">
      <dgm:prSet presAssocID="{C9EF21F5-4846-44AE-9D2B-6FBC4FC6CDC2}" presName="Name37" presStyleLbl="parChTrans1D2" presStyleIdx="3" presStyleCnt="5"/>
      <dgm:spPr/>
      <dgm:t>
        <a:bodyPr/>
        <a:lstStyle/>
        <a:p>
          <a:endParaRPr lang="ru-RU"/>
        </a:p>
      </dgm:t>
    </dgm:pt>
    <dgm:pt modelId="{647FACEF-203F-4177-AF42-7638982847DC}" type="pres">
      <dgm:prSet presAssocID="{DE7FFE94-B455-4AB9-9C19-CACA9F4758D8}" presName="hierRoot2" presStyleCnt="0">
        <dgm:presLayoutVars>
          <dgm:hierBranch val="init"/>
        </dgm:presLayoutVars>
      </dgm:prSet>
      <dgm:spPr/>
    </dgm:pt>
    <dgm:pt modelId="{265701C1-35F2-42DC-B08E-4E327AAD2C50}" type="pres">
      <dgm:prSet presAssocID="{DE7FFE94-B455-4AB9-9C19-CACA9F4758D8}" presName="rootComposite" presStyleCnt="0"/>
      <dgm:spPr/>
    </dgm:pt>
    <dgm:pt modelId="{9A879FD1-A365-4A71-9237-D810276FE02B}" type="pres">
      <dgm:prSet presAssocID="{DE7FFE94-B455-4AB9-9C19-CACA9F4758D8}" presName="rootText" presStyleLbl="node1" presStyleIdx="3" presStyleCnt="5" custScaleX="127318" custScaleY="142427" custLinFactY="-97699" custLinFactNeighborX="-277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7535F358-BE10-457D-AF31-A57D520939C8}" type="pres">
      <dgm:prSet presAssocID="{DE7FFE94-B455-4AB9-9C19-CACA9F4758D8}" presName="titleText2" presStyleLbl="fgAcc1" presStyleIdx="3" presStyleCnt="5" custScaleX="165435" custScaleY="2000000" custLinFactY="200000" custLinFactNeighborX="-7010" custLinFactNeighborY="27334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A6F6942F-9795-45CF-9526-9794AA96AD09}" type="pres">
      <dgm:prSet presAssocID="{DE7FFE94-B455-4AB9-9C19-CACA9F4758D8}" presName="rootConnector" presStyleLbl="node2" presStyleIdx="0" presStyleCnt="0"/>
      <dgm:spPr/>
      <dgm:t>
        <a:bodyPr/>
        <a:lstStyle/>
        <a:p>
          <a:endParaRPr lang="ru-RU"/>
        </a:p>
      </dgm:t>
    </dgm:pt>
    <dgm:pt modelId="{76E68626-5F3C-4620-A226-8D0C81FEF876}" type="pres">
      <dgm:prSet presAssocID="{DE7FFE94-B455-4AB9-9C19-CACA9F4758D8}" presName="hierChild4" presStyleCnt="0"/>
      <dgm:spPr/>
    </dgm:pt>
    <dgm:pt modelId="{15BCD3B0-661B-442A-A661-9C39BC41284E}" type="pres">
      <dgm:prSet presAssocID="{DE7FFE94-B455-4AB9-9C19-CACA9F4758D8}" presName="hierChild5" presStyleCnt="0"/>
      <dgm:spPr/>
    </dgm:pt>
    <dgm:pt modelId="{9B533B71-9BAA-4E51-A420-296FEFCA6064}" type="pres">
      <dgm:prSet presAssocID="{15B0D63C-8C7B-473B-80D8-B835F71D2493}" presName="Name37" presStyleLbl="parChTrans1D2" presStyleIdx="4" presStyleCnt="5"/>
      <dgm:spPr/>
      <dgm:t>
        <a:bodyPr/>
        <a:lstStyle/>
        <a:p>
          <a:endParaRPr lang="ru-RU"/>
        </a:p>
      </dgm:t>
    </dgm:pt>
    <dgm:pt modelId="{E2271682-5E97-454C-B3EB-D95BCD602B16}" type="pres">
      <dgm:prSet presAssocID="{866909F6-08C0-454B-83EA-05834006A0DA}" presName="hierRoot2" presStyleCnt="0">
        <dgm:presLayoutVars>
          <dgm:hierBranch val="init"/>
        </dgm:presLayoutVars>
      </dgm:prSet>
      <dgm:spPr/>
    </dgm:pt>
    <dgm:pt modelId="{318B96E6-F592-4BA2-B08A-BE181A3A2CFF}" type="pres">
      <dgm:prSet presAssocID="{866909F6-08C0-454B-83EA-05834006A0DA}" presName="rootComposite" presStyleCnt="0"/>
      <dgm:spPr/>
    </dgm:pt>
    <dgm:pt modelId="{CEFE62B7-586C-4E44-A480-9952C6124EDF}" type="pres">
      <dgm:prSet presAssocID="{866909F6-08C0-454B-83EA-05834006A0DA}" presName="rootText" presStyleLbl="node1" presStyleIdx="4" presStyleCnt="5" custScaleX="160557" custScaleY="115058" custLinFactY="-100000" custLinFactNeighborX="1705" custLinFactNeighborY="-19276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517B6E26-2E9A-4BAD-BE22-AACA9F51F92E}" type="pres">
      <dgm:prSet presAssocID="{866909F6-08C0-454B-83EA-05834006A0DA}" presName="titleText2" presStyleLbl="fgAcc1" presStyleIdx="4" presStyleCnt="5" custScaleX="197263" custScaleY="1447585" custLinFactY="-9674" custLinFactNeighborX="-8898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B3747E3-96D9-43BC-8813-BC400F8D66F7}" type="pres">
      <dgm:prSet presAssocID="{866909F6-08C0-454B-83EA-05834006A0DA}" presName="rootConnector" presStyleLbl="node2" presStyleIdx="0" presStyleCnt="0"/>
      <dgm:spPr/>
      <dgm:t>
        <a:bodyPr/>
        <a:lstStyle/>
        <a:p>
          <a:endParaRPr lang="ru-RU"/>
        </a:p>
      </dgm:t>
    </dgm:pt>
    <dgm:pt modelId="{B5FDA091-E459-4DC5-8DF5-407FA7C30368}" type="pres">
      <dgm:prSet presAssocID="{866909F6-08C0-454B-83EA-05834006A0DA}" presName="hierChild4" presStyleCnt="0"/>
      <dgm:spPr/>
    </dgm:pt>
    <dgm:pt modelId="{FA5DBFD7-0CA3-449E-9D57-EABE25A2986B}" type="pres">
      <dgm:prSet presAssocID="{866909F6-08C0-454B-83EA-05834006A0DA}" presName="hierChild5" presStyleCnt="0"/>
      <dgm:spPr/>
    </dgm:pt>
    <dgm:pt modelId="{B45C61C5-ED40-49D7-9CDD-EE1410896FBE}" type="pres">
      <dgm:prSet presAssocID="{59B01148-3594-4469-90EC-CA1483B1E091}" presName="hierChild3" presStyleCnt="0"/>
      <dgm:spPr/>
    </dgm:pt>
  </dgm:ptLst>
  <dgm:cxnLst>
    <dgm:cxn modelId="{C137DE79-DFDD-494E-B3BE-867F7919D1B4}" type="presOf" srcId="{6D657652-D525-4CB3-92A1-29CC75458525}" destId="{A8E1555C-6B21-4A78-A2FC-DAF5D30042F1}" srcOrd="1" destOrd="0" presId="urn:microsoft.com/office/officeart/2008/layout/NameandTitleOrganizationalChart"/>
    <dgm:cxn modelId="{BA782F6C-10ED-4E3B-BD85-A2DD7E2F8E53}" type="presOf" srcId="{59B01148-3594-4469-90EC-CA1483B1E091}" destId="{07982DDC-24D0-43A2-A59D-BEE43C9BBA56}" srcOrd="0" destOrd="0" presId="urn:microsoft.com/office/officeart/2008/layout/NameandTitleOrganizationalChart"/>
    <dgm:cxn modelId="{C11F1D85-4BA7-4006-A48F-616578DC8BA9}" type="presOf" srcId="{866909F6-08C0-454B-83EA-05834006A0DA}" destId="{BB3747E3-96D9-43BC-8813-BC400F8D66F7}" srcOrd="1" destOrd="0" presId="urn:microsoft.com/office/officeart/2008/layout/NameandTitleOrganizationalChart"/>
    <dgm:cxn modelId="{2FF11D14-066F-46B3-9D32-6447F4BD6282}" type="presOf" srcId="{485D5E40-6B19-4EA9-B01D-A5786CD6B920}" destId="{7535F358-BE10-457D-AF31-A57D520939C8}" srcOrd="0" destOrd="0" presId="urn:microsoft.com/office/officeart/2008/layout/NameandTitleOrganizationalChart"/>
    <dgm:cxn modelId="{4BE653C6-B19E-4015-A1E5-0269DAD063BD}" type="presOf" srcId="{421B486A-4CB6-41FE-AE62-77E4453DCB0A}" destId="{B276FAC8-C03C-418B-B105-9507AC65A713}" srcOrd="0" destOrd="0" presId="urn:microsoft.com/office/officeart/2008/layout/NameandTitleOrganizationalChart"/>
    <dgm:cxn modelId="{D06508CE-785C-4386-A941-2E051E56E0B5}" type="presOf" srcId="{59B01148-3594-4469-90EC-CA1483B1E091}" destId="{759C812C-2949-4FFB-B8A1-4160AEB330EF}" srcOrd="1" destOrd="0" presId="urn:microsoft.com/office/officeart/2008/layout/NameandTitleOrganizationalChart"/>
    <dgm:cxn modelId="{B429EAC6-8922-4F55-9319-D0DDC6D45B85}" type="presOf" srcId="{2B5C3AD2-6246-49DE-A85B-FE907C508254}" destId="{94D5B838-1469-4947-9DD7-0E36676A1472}" srcOrd="0" destOrd="0" presId="urn:microsoft.com/office/officeart/2008/layout/NameandTitleOrganizationalChart"/>
    <dgm:cxn modelId="{5FEFFE9B-651E-478C-B599-FF5F5A78EBD0}" type="presOf" srcId="{EE732BAB-7DDC-43F6-8D4E-116ECB3A0EC4}" destId="{2D7384E5-B096-4D9C-ABA8-351F1D3EC98C}" srcOrd="0" destOrd="0" presId="urn:microsoft.com/office/officeart/2008/layout/NameandTitleOrganizationalChart"/>
    <dgm:cxn modelId="{232F8809-B7F4-46E9-B4AA-DAA5AFFF0DD0}" srcId="{59B01148-3594-4469-90EC-CA1483B1E091}" destId="{6DC65330-0A15-492D-B9D1-3A47331B19ED}" srcOrd="0" destOrd="0" parTransId="{EE732BAB-7DDC-43F6-8D4E-116ECB3A0EC4}" sibTransId="{636DE1AD-48EA-4772-A639-7B7A267CDAD5}"/>
    <dgm:cxn modelId="{6E51184D-22C7-4259-A8F9-321EDF157654}" type="presOf" srcId="{DE7FFE94-B455-4AB9-9C19-CACA9F4758D8}" destId="{A6F6942F-9795-45CF-9526-9794AA96AD09}" srcOrd="1" destOrd="0" presId="urn:microsoft.com/office/officeart/2008/layout/NameandTitleOrganizationalChart"/>
    <dgm:cxn modelId="{7B21A851-50BA-4FD9-8EC2-CF14CF77B437}" srcId="{59B01148-3594-4469-90EC-CA1483B1E091}" destId="{2B5C3AD2-6246-49DE-A85B-FE907C508254}" srcOrd="1" destOrd="0" parTransId="{E0BE6583-0721-4235-B1D6-F0101EBCBF0B}" sibTransId="{1E82BDC7-22A2-46D1-91CA-01B3D9DEE4E4}"/>
    <dgm:cxn modelId="{1DFE6B0F-2187-430A-A360-2DD880E81D1D}" srcId="{59B01148-3594-4469-90EC-CA1483B1E091}" destId="{6D657652-D525-4CB3-92A1-29CC75458525}" srcOrd="2" destOrd="0" parTransId="{421B486A-4CB6-41FE-AE62-77E4453DCB0A}" sibTransId="{86FBE92B-BF46-423E-850B-DC027A7ABBE1}"/>
    <dgm:cxn modelId="{69E1F28B-DA4D-4F87-A3D2-15A80CF81CF0}" type="presOf" srcId="{6DC65330-0A15-492D-B9D1-3A47331B19ED}" destId="{CC36BED3-366B-4B7D-B71A-B36DB97A67D3}" srcOrd="1" destOrd="0" presId="urn:microsoft.com/office/officeart/2008/layout/NameandTitleOrganizationalChart"/>
    <dgm:cxn modelId="{21EECDCF-71A2-42CD-9D8A-6C469103EF97}" type="presOf" srcId="{2B5C3AD2-6246-49DE-A85B-FE907C508254}" destId="{C1073EA7-0F13-429F-9E36-9E86F005301F}" srcOrd="1" destOrd="0" presId="urn:microsoft.com/office/officeart/2008/layout/NameandTitleOrganizationalChart"/>
    <dgm:cxn modelId="{77AAEE34-FC2D-4330-8105-26CCB1D87340}" type="presOf" srcId="{1E82BDC7-22A2-46D1-91CA-01B3D9DEE4E4}" destId="{E3EAEE30-539E-43F7-AC32-605F6B8E0127}" srcOrd="0" destOrd="0" presId="urn:microsoft.com/office/officeart/2008/layout/NameandTitleOrganizationalChart"/>
    <dgm:cxn modelId="{42C0F153-CFF3-4194-825B-9B3725C530B6}" srcId="{59B01148-3594-4469-90EC-CA1483B1E091}" destId="{866909F6-08C0-454B-83EA-05834006A0DA}" srcOrd="4" destOrd="0" parTransId="{15B0D63C-8C7B-473B-80D8-B835F71D2493}" sibTransId="{2866EA25-E4EA-4BEA-BC29-AC201F69D289}"/>
    <dgm:cxn modelId="{41C998AE-0B64-4C40-9CCB-123FD95B53BC}" srcId="{59B01148-3594-4469-90EC-CA1483B1E091}" destId="{DE7FFE94-B455-4AB9-9C19-CACA9F4758D8}" srcOrd="3" destOrd="0" parTransId="{C9EF21F5-4846-44AE-9D2B-6FBC4FC6CDC2}" sibTransId="{485D5E40-6B19-4EA9-B01D-A5786CD6B920}"/>
    <dgm:cxn modelId="{87DD634F-123D-49F6-8C56-B7379BC50674}" type="presOf" srcId="{E0BE6583-0721-4235-B1D6-F0101EBCBF0B}" destId="{2E23667F-CE3E-4091-BD77-400C3502B73D}" srcOrd="0" destOrd="0" presId="urn:microsoft.com/office/officeart/2008/layout/NameandTitleOrganizationalChart"/>
    <dgm:cxn modelId="{DB2CF3A4-31AB-40EC-ABE6-47C54F1DD939}" type="presOf" srcId="{636DE1AD-48EA-4772-A639-7B7A267CDAD5}" destId="{DE9FE796-E627-4D49-BBE8-39BF613389BD}" srcOrd="0" destOrd="0" presId="urn:microsoft.com/office/officeart/2008/layout/NameandTitleOrganizationalChart"/>
    <dgm:cxn modelId="{E1E8398F-E08B-428E-8523-342A5E7CCAB7}" type="presOf" srcId="{233240AF-787B-4309-80A5-9A1924805CDD}" destId="{65E92AF7-9C33-431D-8F1E-98CB8AA1B1DD}" srcOrd="0" destOrd="0" presId="urn:microsoft.com/office/officeart/2008/layout/NameandTitleOrganizationalChart"/>
    <dgm:cxn modelId="{A09ADA4F-6B66-4CDA-96AE-587CC401DC1D}" srcId="{9567F19F-734E-4BCF-9457-CBF94198CDE4}" destId="{59B01148-3594-4469-90EC-CA1483B1E091}" srcOrd="0" destOrd="0" parTransId="{05B4EB2C-340E-4C0B-91C6-25C4CED94DBD}" sibTransId="{233240AF-787B-4309-80A5-9A1924805CDD}"/>
    <dgm:cxn modelId="{3C7166C9-2C78-466F-BF13-61FDB0A26BE0}" type="presOf" srcId="{2866EA25-E4EA-4BEA-BC29-AC201F69D289}" destId="{517B6E26-2E9A-4BAD-BE22-AACA9F51F92E}" srcOrd="0" destOrd="0" presId="urn:microsoft.com/office/officeart/2008/layout/NameandTitleOrganizationalChart"/>
    <dgm:cxn modelId="{754DB5AA-FCAB-4F6D-951A-BE3651077202}" type="presOf" srcId="{15B0D63C-8C7B-473B-80D8-B835F71D2493}" destId="{9B533B71-9BAA-4E51-A420-296FEFCA6064}" srcOrd="0" destOrd="0" presId="urn:microsoft.com/office/officeart/2008/layout/NameandTitleOrganizationalChart"/>
    <dgm:cxn modelId="{37492F86-06E0-4BA9-8364-21CBBF65A51D}" type="presOf" srcId="{6DC65330-0A15-492D-B9D1-3A47331B19ED}" destId="{D5B19FD5-8915-471B-ADC1-84FED0EAAA64}" srcOrd="0" destOrd="0" presId="urn:microsoft.com/office/officeart/2008/layout/NameandTitleOrganizationalChart"/>
    <dgm:cxn modelId="{7EC2B4BC-C8EA-4D6C-A354-8453CC51F1D0}" type="presOf" srcId="{866909F6-08C0-454B-83EA-05834006A0DA}" destId="{CEFE62B7-586C-4E44-A480-9952C6124EDF}" srcOrd="0" destOrd="0" presId="urn:microsoft.com/office/officeart/2008/layout/NameandTitleOrganizationalChart"/>
    <dgm:cxn modelId="{0865DB58-8AAF-4529-948D-A9374660D240}" type="presOf" srcId="{DE7FFE94-B455-4AB9-9C19-CACA9F4758D8}" destId="{9A879FD1-A365-4A71-9237-D810276FE02B}" srcOrd="0" destOrd="0" presId="urn:microsoft.com/office/officeart/2008/layout/NameandTitleOrganizationalChart"/>
    <dgm:cxn modelId="{A766F928-AE95-427C-9341-1809922182CB}" type="presOf" srcId="{9567F19F-734E-4BCF-9457-CBF94198CDE4}" destId="{7488CF11-8B1E-442C-A8AB-EE9132994595}" srcOrd="0" destOrd="0" presId="urn:microsoft.com/office/officeart/2008/layout/NameandTitleOrganizationalChart"/>
    <dgm:cxn modelId="{C07968EE-37A8-41B8-8B4B-02FD3C9112FB}" type="presOf" srcId="{C9EF21F5-4846-44AE-9D2B-6FBC4FC6CDC2}" destId="{EEAD0C31-D7F4-48B7-86B9-5E94355079F4}" srcOrd="0" destOrd="0" presId="urn:microsoft.com/office/officeart/2008/layout/NameandTitleOrganizationalChart"/>
    <dgm:cxn modelId="{D4266E6F-44CD-4BBB-A6DA-B728F8EAD817}" type="presOf" srcId="{86FBE92B-BF46-423E-850B-DC027A7ABBE1}" destId="{6B9696AA-D92A-4325-850D-DEC28C303439}" srcOrd="0" destOrd="0" presId="urn:microsoft.com/office/officeart/2008/layout/NameandTitleOrganizationalChart"/>
    <dgm:cxn modelId="{FC795B8E-D2B7-462C-8BE5-D4D57F01F4F2}" type="presOf" srcId="{6D657652-D525-4CB3-92A1-29CC75458525}" destId="{A7671744-8C44-4A46-B2F0-4E0D7A906AE6}" srcOrd="0" destOrd="0" presId="urn:microsoft.com/office/officeart/2008/layout/NameandTitleOrganizationalChart"/>
    <dgm:cxn modelId="{702C206F-38EA-49BD-BBF9-C45245AFF7F4}" type="presParOf" srcId="{7488CF11-8B1E-442C-A8AB-EE9132994595}" destId="{94CBA6B2-C418-4442-BFAA-92E6C2B92952}" srcOrd="0" destOrd="0" presId="urn:microsoft.com/office/officeart/2008/layout/NameandTitleOrganizationalChart"/>
    <dgm:cxn modelId="{3F15B66B-E66E-45D3-BAE2-5DA21A958A44}" type="presParOf" srcId="{94CBA6B2-C418-4442-BFAA-92E6C2B92952}" destId="{1DBCDD47-DBED-47F0-9672-31FAC48AB286}" srcOrd="0" destOrd="0" presId="urn:microsoft.com/office/officeart/2008/layout/NameandTitleOrganizationalChart"/>
    <dgm:cxn modelId="{776019A1-2BC9-48B5-AA5F-077DE8BFEA01}" type="presParOf" srcId="{1DBCDD47-DBED-47F0-9672-31FAC48AB286}" destId="{07982DDC-24D0-43A2-A59D-BEE43C9BBA56}" srcOrd="0" destOrd="0" presId="urn:microsoft.com/office/officeart/2008/layout/NameandTitleOrganizationalChart"/>
    <dgm:cxn modelId="{D9523D28-8149-4BC3-B319-D387DEBF33E6}" type="presParOf" srcId="{1DBCDD47-DBED-47F0-9672-31FAC48AB286}" destId="{65E92AF7-9C33-431D-8F1E-98CB8AA1B1DD}" srcOrd="1" destOrd="0" presId="urn:microsoft.com/office/officeart/2008/layout/NameandTitleOrganizationalChart"/>
    <dgm:cxn modelId="{301AFF79-1C6F-4B47-AA93-6B6CFC37E2EA}" type="presParOf" srcId="{1DBCDD47-DBED-47F0-9672-31FAC48AB286}" destId="{759C812C-2949-4FFB-B8A1-4160AEB330EF}" srcOrd="2" destOrd="0" presId="urn:microsoft.com/office/officeart/2008/layout/NameandTitleOrganizationalChart"/>
    <dgm:cxn modelId="{B8B19048-0D25-428C-B1E6-9438515770BB}" type="presParOf" srcId="{94CBA6B2-C418-4442-BFAA-92E6C2B92952}" destId="{75F8BD8E-2E97-49DE-BD8B-79DBA0E61A44}" srcOrd="1" destOrd="0" presId="urn:microsoft.com/office/officeart/2008/layout/NameandTitleOrganizationalChart"/>
    <dgm:cxn modelId="{A7DACF87-A0C4-4585-A3AE-93AA88C896CD}" type="presParOf" srcId="{75F8BD8E-2E97-49DE-BD8B-79DBA0E61A44}" destId="{2D7384E5-B096-4D9C-ABA8-351F1D3EC98C}" srcOrd="0" destOrd="0" presId="urn:microsoft.com/office/officeart/2008/layout/NameandTitleOrganizationalChart"/>
    <dgm:cxn modelId="{8397DDB5-4DD1-4613-9C49-AA199B60CF03}" type="presParOf" srcId="{75F8BD8E-2E97-49DE-BD8B-79DBA0E61A44}" destId="{0252F214-9726-4844-9A76-BDA94462D688}" srcOrd="1" destOrd="0" presId="urn:microsoft.com/office/officeart/2008/layout/NameandTitleOrganizationalChart"/>
    <dgm:cxn modelId="{EAFE9F7F-D3D1-47D4-815A-7A8268E3BCD9}" type="presParOf" srcId="{0252F214-9726-4844-9A76-BDA94462D688}" destId="{21BC2A5B-E13B-49A0-8A2E-F21E10E385AF}" srcOrd="0" destOrd="0" presId="urn:microsoft.com/office/officeart/2008/layout/NameandTitleOrganizationalChart"/>
    <dgm:cxn modelId="{F46FD9F8-4894-4ED4-9DAF-77DC46A456B2}" type="presParOf" srcId="{21BC2A5B-E13B-49A0-8A2E-F21E10E385AF}" destId="{D5B19FD5-8915-471B-ADC1-84FED0EAAA64}" srcOrd="0" destOrd="0" presId="urn:microsoft.com/office/officeart/2008/layout/NameandTitleOrganizationalChart"/>
    <dgm:cxn modelId="{3BDD3CCA-52FD-4361-ABCD-EDF8DE8E60B1}" type="presParOf" srcId="{21BC2A5B-E13B-49A0-8A2E-F21E10E385AF}" destId="{DE9FE796-E627-4D49-BBE8-39BF613389BD}" srcOrd="1" destOrd="0" presId="urn:microsoft.com/office/officeart/2008/layout/NameandTitleOrganizationalChart"/>
    <dgm:cxn modelId="{6979B68F-7D21-440C-B545-69D87D16A099}" type="presParOf" srcId="{21BC2A5B-E13B-49A0-8A2E-F21E10E385AF}" destId="{CC36BED3-366B-4B7D-B71A-B36DB97A67D3}" srcOrd="2" destOrd="0" presId="urn:microsoft.com/office/officeart/2008/layout/NameandTitleOrganizationalChart"/>
    <dgm:cxn modelId="{975CF115-6949-4F30-A08D-348ACB55E4A5}" type="presParOf" srcId="{0252F214-9726-4844-9A76-BDA94462D688}" destId="{23A8F1FC-7E93-4780-9C71-E472F6981C2E}" srcOrd="1" destOrd="0" presId="urn:microsoft.com/office/officeart/2008/layout/NameandTitleOrganizationalChart"/>
    <dgm:cxn modelId="{2D34F57C-507D-4071-9CFE-1553767851A9}" type="presParOf" srcId="{0252F214-9726-4844-9A76-BDA94462D688}" destId="{17875F17-1C28-4329-A7F1-57897336FB06}" srcOrd="2" destOrd="0" presId="urn:microsoft.com/office/officeart/2008/layout/NameandTitleOrganizationalChart"/>
    <dgm:cxn modelId="{0FFF0BBD-1595-40D9-AFEE-889B2873D731}" type="presParOf" srcId="{75F8BD8E-2E97-49DE-BD8B-79DBA0E61A44}" destId="{2E23667F-CE3E-4091-BD77-400C3502B73D}" srcOrd="2" destOrd="0" presId="urn:microsoft.com/office/officeart/2008/layout/NameandTitleOrganizationalChart"/>
    <dgm:cxn modelId="{6F9DF316-3A15-4A8E-AD15-9FA5EB7E33B0}" type="presParOf" srcId="{75F8BD8E-2E97-49DE-BD8B-79DBA0E61A44}" destId="{96BD8A0C-1780-4780-843E-1B3EDF71FD9D}" srcOrd="3" destOrd="0" presId="urn:microsoft.com/office/officeart/2008/layout/NameandTitleOrganizationalChart"/>
    <dgm:cxn modelId="{1790AF96-8AD9-412D-AF30-D8F1D1184F84}" type="presParOf" srcId="{96BD8A0C-1780-4780-843E-1B3EDF71FD9D}" destId="{87B573B7-1B1E-41E8-9714-CAACE4E4DA02}" srcOrd="0" destOrd="0" presId="urn:microsoft.com/office/officeart/2008/layout/NameandTitleOrganizationalChart"/>
    <dgm:cxn modelId="{7A9CE6B2-69DB-42B5-8264-9FF8FD44988A}" type="presParOf" srcId="{87B573B7-1B1E-41E8-9714-CAACE4E4DA02}" destId="{94D5B838-1469-4947-9DD7-0E36676A1472}" srcOrd="0" destOrd="0" presId="urn:microsoft.com/office/officeart/2008/layout/NameandTitleOrganizationalChart"/>
    <dgm:cxn modelId="{84DEC7F6-92CB-4BEF-A0B3-AAC3E2B79B96}" type="presParOf" srcId="{87B573B7-1B1E-41E8-9714-CAACE4E4DA02}" destId="{E3EAEE30-539E-43F7-AC32-605F6B8E0127}" srcOrd="1" destOrd="0" presId="urn:microsoft.com/office/officeart/2008/layout/NameandTitleOrganizationalChart"/>
    <dgm:cxn modelId="{D14752E5-9834-4B44-808B-42A93B94B03A}" type="presParOf" srcId="{87B573B7-1B1E-41E8-9714-CAACE4E4DA02}" destId="{C1073EA7-0F13-429F-9E36-9E86F005301F}" srcOrd="2" destOrd="0" presId="urn:microsoft.com/office/officeart/2008/layout/NameandTitleOrganizationalChart"/>
    <dgm:cxn modelId="{D0616D5C-E2CE-460C-8530-8C8FB89B3468}" type="presParOf" srcId="{96BD8A0C-1780-4780-843E-1B3EDF71FD9D}" destId="{49331A79-BAEB-4A50-B329-E732618FCA17}" srcOrd="1" destOrd="0" presId="urn:microsoft.com/office/officeart/2008/layout/NameandTitleOrganizationalChart"/>
    <dgm:cxn modelId="{9A748D83-3B41-487E-806E-B6BCCD0E8A25}" type="presParOf" srcId="{96BD8A0C-1780-4780-843E-1B3EDF71FD9D}" destId="{F1CD36DB-12FB-40C3-BAD3-5CCA43955C63}" srcOrd="2" destOrd="0" presId="urn:microsoft.com/office/officeart/2008/layout/NameandTitleOrganizationalChart"/>
    <dgm:cxn modelId="{5738A7AC-F216-42CA-A32D-274500068DF7}" type="presParOf" srcId="{75F8BD8E-2E97-49DE-BD8B-79DBA0E61A44}" destId="{B276FAC8-C03C-418B-B105-9507AC65A713}" srcOrd="4" destOrd="0" presId="urn:microsoft.com/office/officeart/2008/layout/NameandTitleOrganizationalChart"/>
    <dgm:cxn modelId="{F0CA3786-800C-4187-A15D-9BAB7BBFCC7E}" type="presParOf" srcId="{75F8BD8E-2E97-49DE-BD8B-79DBA0E61A44}" destId="{DCB45472-5F6B-4187-B305-ADC93EF19EB7}" srcOrd="5" destOrd="0" presId="urn:microsoft.com/office/officeart/2008/layout/NameandTitleOrganizationalChart"/>
    <dgm:cxn modelId="{5D2A6B82-08BC-4BF7-A728-85FD77E20453}" type="presParOf" srcId="{DCB45472-5F6B-4187-B305-ADC93EF19EB7}" destId="{8EEDBBBF-FC6E-4264-9F29-591692B990CB}" srcOrd="0" destOrd="0" presId="urn:microsoft.com/office/officeart/2008/layout/NameandTitleOrganizationalChart"/>
    <dgm:cxn modelId="{9FE7C819-B401-4FD1-916C-8A292554FF22}" type="presParOf" srcId="{8EEDBBBF-FC6E-4264-9F29-591692B990CB}" destId="{A7671744-8C44-4A46-B2F0-4E0D7A906AE6}" srcOrd="0" destOrd="0" presId="urn:microsoft.com/office/officeart/2008/layout/NameandTitleOrganizationalChart"/>
    <dgm:cxn modelId="{F27D0B58-F6A8-4C91-86F2-9129D9FFA284}" type="presParOf" srcId="{8EEDBBBF-FC6E-4264-9F29-591692B990CB}" destId="{6B9696AA-D92A-4325-850D-DEC28C303439}" srcOrd="1" destOrd="0" presId="urn:microsoft.com/office/officeart/2008/layout/NameandTitleOrganizationalChart"/>
    <dgm:cxn modelId="{4227052B-583C-4682-9239-7CA37DF1BB03}" type="presParOf" srcId="{8EEDBBBF-FC6E-4264-9F29-591692B990CB}" destId="{A8E1555C-6B21-4A78-A2FC-DAF5D30042F1}" srcOrd="2" destOrd="0" presId="urn:microsoft.com/office/officeart/2008/layout/NameandTitleOrganizationalChart"/>
    <dgm:cxn modelId="{1DE730F6-A0B5-46EF-93A7-6B5439A1AF44}" type="presParOf" srcId="{DCB45472-5F6B-4187-B305-ADC93EF19EB7}" destId="{02DBC17F-DC26-445C-8719-32F152F21456}" srcOrd="1" destOrd="0" presId="urn:microsoft.com/office/officeart/2008/layout/NameandTitleOrganizationalChart"/>
    <dgm:cxn modelId="{E2E85EE9-97E1-4CA1-88B5-00554A6A7D43}" type="presParOf" srcId="{DCB45472-5F6B-4187-B305-ADC93EF19EB7}" destId="{4AF58F3F-29F0-44C7-B802-EBA667D7BA9E}" srcOrd="2" destOrd="0" presId="urn:microsoft.com/office/officeart/2008/layout/NameandTitleOrganizationalChart"/>
    <dgm:cxn modelId="{E5342BED-FF79-4A46-B3FE-DDBF29AE4369}" type="presParOf" srcId="{75F8BD8E-2E97-49DE-BD8B-79DBA0E61A44}" destId="{EEAD0C31-D7F4-48B7-86B9-5E94355079F4}" srcOrd="6" destOrd="0" presId="urn:microsoft.com/office/officeart/2008/layout/NameandTitleOrganizationalChart"/>
    <dgm:cxn modelId="{0D37FB41-3986-4E71-86DD-B088303460E1}" type="presParOf" srcId="{75F8BD8E-2E97-49DE-BD8B-79DBA0E61A44}" destId="{647FACEF-203F-4177-AF42-7638982847DC}" srcOrd="7" destOrd="0" presId="urn:microsoft.com/office/officeart/2008/layout/NameandTitleOrganizationalChart"/>
    <dgm:cxn modelId="{0F8D468E-8863-406F-B430-CCA03541EEC8}" type="presParOf" srcId="{647FACEF-203F-4177-AF42-7638982847DC}" destId="{265701C1-35F2-42DC-B08E-4E327AAD2C50}" srcOrd="0" destOrd="0" presId="urn:microsoft.com/office/officeart/2008/layout/NameandTitleOrganizationalChart"/>
    <dgm:cxn modelId="{F9CF172A-6097-432F-83A3-C1C85C48C4F8}" type="presParOf" srcId="{265701C1-35F2-42DC-B08E-4E327AAD2C50}" destId="{9A879FD1-A365-4A71-9237-D810276FE02B}" srcOrd="0" destOrd="0" presId="urn:microsoft.com/office/officeart/2008/layout/NameandTitleOrganizationalChart"/>
    <dgm:cxn modelId="{97157F5C-6794-44F8-A3E8-2E3B4A4D21E5}" type="presParOf" srcId="{265701C1-35F2-42DC-B08E-4E327AAD2C50}" destId="{7535F358-BE10-457D-AF31-A57D520939C8}" srcOrd="1" destOrd="0" presId="urn:microsoft.com/office/officeart/2008/layout/NameandTitleOrganizationalChart"/>
    <dgm:cxn modelId="{C9757D34-8585-48F6-952F-115A2CF384B6}" type="presParOf" srcId="{265701C1-35F2-42DC-B08E-4E327AAD2C50}" destId="{A6F6942F-9795-45CF-9526-9794AA96AD09}" srcOrd="2" destOrd="0" presId="urn:microsoft.com/office/officeart/2008/layout/NameandTitleOrganizationalChart"/>
    <dgm:cxn modelId="{BA0BCDEF-FD10-468F-A773-DD35AD3A2C1A}" type="presParOf" srcId="{647FACEF-203F-4177-AF42-7638982847DC}" destId="{76E68626-5F3C-4620-A226-8D0C81FEF876}" srcOrd="1" destOrd="0" presId="urn:microsoft.com/office/officeart/2008/layout/NameandTitleOrganizationalChart"/>
    <dgm:cxn modelId="{DF6EDC0A-87F3-4EC8-95DF-AE6B016F64E6}" type="presParOf" srcId="{647FACEF-203F-4177-AF42-7638982847DC}" destId="{15BCD3B0-661B-442A-A661-9C39BC41284E}" srcOrd="2" destOrd="0" presId="urn:microsoft.com/office/officeart/2008/layout/NameandTitleOrganizationalChart"/>
    <dgm:cxn modelId="{5F97B178-FD02-4EF9-8169-DED5FE3793AD}" type="presParOf" srcId="{75F8BD8E-2E97-49DE-BD8B-79DBA0E61A44}" destId="{9B533B71-9BAA-4E51-A420-296FEFCA6064}" srcOrd="8" destOrd="0" presId="urn:microsoft.com/office/officeart/2008/layout/NameandTitleOrganizationalChart"/>
    <dgm:cxn modelId="{99270F2D-E356-4BB4-A265-4B2265FDD143}" type="presParOf" srcId="{75F8BD8E-2E97-49DE-BD8B-79DBA0E61A44}" destId="{E2271682-5E97-454C-B3EB-D95BCD602B16}" srcOrd="9" destOrd="0" presId="urn:microsoft.com/office/officeart/2008/layout/NameandTitleOrganizationalChart"/>
    <dgm:cxn modelId="{956D3E05-2E5C-4EBD-801A-4FF02B33923A}" type="presParOf" srcId="{E2271682-5E97-454C-B3EB-D95BCD602B16}" destId="{318B96E6-F592-4BA2-B08A-BE181A3A2CFF}" srcOrd="0" destOrd="0" presId="urn:microsoft.com/office/officeart/2008/layout/NameandTitleOrganizationalChart"/>
    <dgm:cxn modelId="{AC4DB79A-4531-4CB2-A340-1E3372258408}" type="presParOf" srcId="{318B96E6-F592-4BA2-B08A-BE181A3A2CFF}" destId="{CEFE62B7-586C-4E44-A480-9952C6124EDF}" srcOrd="0" destOrd="0" presId="urn:microsoft.com/office/officeart/2008/layout/NameandTitleOrganizationalChart"/>
    <dgm:cxn modelId="{B0858001-0FE3-42FC-9CA3-E8D1D3B68A39}" type="presParOf" srcId="{318B96E6-F592-4BA2-B08A-BE181A3A2CFF}" destId="{517B6E26-2E9A-4BAD-BE22-AACA9F51F92E}" srcOrd="1" destOrd="0" presId="urn:microsoft.com/office/officeart/2008/layout/NameandTitleOrganizationalChart"/>
    <dgm:cxn modelId="{94BA1CB9-1A7F-4B29-8BD9-1725A80DA646}" type="presParOf" srcId="{318B96E6-F592-4BA2-B08A-BE181A3A2CFF}" destId="{BB3747E3-96D9-43BC-8813-BC400F8D66F7}" srcOrd="2" destOrd="0" presId="urn:microsoft.com/office/officeart/2008/layout/NameandTitleOrganizationalChart"/>
    <dgm:cxn modelId="{791EA0A1-7261-4E0A-BD4B-68DD4082CA15}" type="presParOf" srcId="{E2271682-5E97-454C-B3EB-D95BCD602B16}" destId="{B5FDA091-E459-4DC5-8DF5-407FA7C30368}" srcOrd="1" destOrd="0" presId="urn:microsoft.com/office/officeart/2008/layout/NameandTitleOrganizationalChart"/>
    <dgm:cxn modelId="{8445B51F-A906-41D6-A568-51C49989C407}" type="presParOf" srcId="{E2271682-5E97-454C-B3EB-D95BCD602B16}" destId="{FA5DBFD7-0CA3-449E-9D57-EABE25A2986B}" srcOrd="2" destOrd="0" presId="urn:microsoft.com/office/officeart/2008/layout/NameandTitleOrganizationalChart"/>
    <dgm:cxn modelId="{68DF8245-771E-4CF6-8B4C-AAE687847043}" type="presParOf" srcId="{94CBA6B2-C418-4442-BFAA-92E6C2B92952}" destId="{B45C61C5-ED40-49D7-9CDD-EE1410896FBE}" srcOrd="2" destOrd="0" presId="urn:microsoft.com/office/officeart/2008/layout/NameandTitleOrganizationalChart"/>
  </dgm:cxnLst>
  <dgm:bg>
    <a:noFill/>
  </dgm:bg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533B71-9BAA-4E51-A420-296FEFCA6064}">
      <dsp:nvSpPr>
        <dsp:cNvPr id="0" name=""/>
        <dsp:cNvSpPr/>
      </dsp:nvSpPr>
      <dsp:spPr>
        <a:xfrm>
          <a:off x="4428981" y="1212860"/>
          <a:ext cx="299966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9669" y="45720"/>
              </a:lnTo>
              <a:lnTo>
                <a:pt x="2999669" y="122296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AD0C31-D7F4-48B7-86B9-5E94355079F4}">
      <dsp:nvSpPr>
        <dsp:cNvPr id="0" name=""/>
        <dsp:cNvSpPr/>
      </dsp:nvSpPr>
      <dsp:spPr>
        <a:xfrm>
          <a:off x="4428981" y="1258580"/>
          <a:ext cx="1250689" cy="878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0608"/>
              </a:lnTo>
              <a:lnTo>
                <a:pt x="1250689" y="770608"/>
              </a:lnTo>
              <a:lnTo>
                <a:pt x="1250689" y="878483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76FAC8-C03C-418B-B105-9507AC65A713}">
      <dsp:nvSpPr>
        <dsp:cNvPr id="0" name=""/>
        <dsp:cNvSpPr/>
      </dsp:nvSpPr>
      <dsp:spPr>
        <a:xfrm>
          <a:off x="4073501" y="1258580"/>
          <a:ext cx="355480" cy="885494"/>
        </a:xfrm>
        <a:custGeom>
          <a:avLst/>
          <a:gdLst/>
          <a:ahLst/>
          <a:cxnLst/>
          <a:rect l="0" t="0" r="0" b="0"/>
          <a:pathLst>
            <a:path>
              <a:moveTo>
                <a:pt x="355480" y="0"/>
              </a:moveTo>
              <a:lnTo>
                <a:pt x="355480" y="777619"/>
              </a:lnTo>
              <a:lnTo>
                <a:pt x="0" y="777619"/>
              </a:lnTo>
              <a:lnTo>
                <a:pt x="0" y="885494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23667F-CE3E-4091-BD77-400C3502B73D}">
      <dsp:nvSpPr>
        <dsp:cNvPr id="0" name=""/>
        <dsp:cNvSpPr/>
      </dsp:nvSpPr>
      <dsp:spPr>
        <a:xfrm>
          <a:off x="2516144" y="1258580"/>
          <a:ext cx="1912837" cy="829049"/>
        </a:xfrm>
        <a:custGeom>
          <a:avLst/>
          <a:gdLst/>
          <a:ahLst/>
          <a:cxnLst/>
          <a:rect l="0" t="0" r="0" b="0"/>
          <a:pathLst>
            <a:path>
              <a:moveTo>
                <a:pt x="1912837" y="0"/>
              </a:moveTo>
              <a:lnTo>
                <a:pt x="1912837" y="721174"/>
              </a:lnTo>
              <a:lnTo>
                <a:pt x="0" y="721174"/>
              </a:lnTo>
              <a:lnTo>
                <a:pt x="0" y="829049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7384E5-B096-4D9C-ABA8-351F1D3EC98C}">
      <dsp:nvSpPr>
        <dsp:cNvPr id="0" name=""/>
        <dsp:cNvSpPr/>
      </dsp:nvSpPr>
      <dsp:spPr>
        <a:xfrm>
          <a:off x="994051" y="1258580"/>
          <a:ext cx="3434930" cy="768252"/>
        </a:xfrm>
        <a:custGeom>
          <a:avLst/>
          <a:gdLst/>
          <a:ahLst/>
          <a:cxnLst/>
          <a:rect l="0" t="0" r="0" b="0"/>
          <a:pathLst>
            <a:path>
              <a:moveTo>
                <a:pt x="3434930" y="0"/>
              </a:moveTo>
              <a:lnTo>
                <a:pt x="3434930" y="660376"/>
              </a:lnTo>
              <a:lnTo>
                <a:pt x="0" y="660376"/>
              </a:lnTo>
              <a:lnTo>
                <a:pt x="0" y="768252"/>
              </a:lnTo>
            </a:path>
          </a:pathLst>
        </a:custGeom>
        <a:noFill/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82DDC-24D0-43A2-A59D-BEE43C9BBA56}">
      <dsp:nvSpPr>
        <dsp:cNvPr id="0" name=""/>
        <dsp:cNvSpPr/>
      </dsp:nvSpPr>
      <dsp:spPr>
        <a:xfrm>
          <a:off x="1919605" y="412029"/>
          <a:ext cx="5018752" cy="8465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65239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Этапы работы по театрализованной деятельности</a:t>
          </a:r>
          <a:endParaRPr lang="ru-RU" sz="2000" kern="1200" dirty="0"/>
        </a:p>
      </dsp:txBody>
      <dsp:txXfrm>
        <a:off x="1919605" y="412029"/>
        <a:ext cx="5018752" cy="846550"/>
      </dsp:txXfrm>
    </dsp:sp>
    <dsp:sp modelId="{65E92AF7-9C33-431D-8F1E-98CB8AA1B1DD}">
      <dsp:nvSpPr>
        <dsp:cNvPr id="0" name=""/>
        <dsp:cNvSpPr/>
      </dsp:nvSpPr>
      <dsp:spPr>
        <a:xfrm flipH="1">
          <a:off x="3858519" y="408075"/>
          <a:ext cx="54792" cy="460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3175" rIns="12700" bIns="3175" numCol="1" spcCol="1270" anchor="ctr" anchorCtr="0">
          <a:noAutofit/>
        </a:bodyPr>
        <a:lstStyle/>
        <a:p>
          <a:pPr lvl="0" algn="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flipH="1">
        <a:off x="3858519" y="408075"/>
        <a:ext cx="54792" cy="46047"/>
      </dsp:txXfrm>
    </dsp:sp>
    <dsp:sp modelId="{D5B19FD5-8915-471B-ADC1-84FED0EAAA64}">
      <dsp:nvSpPr>
        <dsp:cNvPr id="0" name=""/>
        <dsp:cNvSpPr/>
      </dsp:nvSpPr>
      <dsp:spPr>
        <a:xfrm>
          <a:off x="403172" y="2026832"/>
          <a:ext cx="1181757" cy="6746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6523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Первая младшая группа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3172" y="2026832"/>
        <a:ext cx="1181757" cy="674635"/>
      </dsp:txXfrm>
    </dsp:sp>
    <dsp:sp modelId="{DE9FE796-E627-4D49-BBE8-39BF613389BD}">
      <dsp:nvSpPr>
        <dsp:cNvPr id="0" name=""/>
        <dsp:cNvSpPr/>
      </dsp:nvSpPr>
      <dsp:spPr>
        <a:xfrm>
          <a:off x="287131" y="2774169"/>
          <a:ext cx="1392199" cy="30821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Знакомство детей с театральной куклой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би-ба-бо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и театрализованными играми. Малыши смотрят драматизированные сказки и другие инсценировки, которые показывают воспитатели и старшие дошкольники, — это создаёт радостную атмосферу.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7131" y="2774169"/>
        <a:ext cx="1392199" cy="3082154"/>
      </dsp:txXfrm>
    </dsp:sp>
    <dsp:sp modelId="{94D5B838-1469-4947-9DD7-0E36676A1472}">
      <dsp:nvSpPr>
        <dsp:cNvPr id="0" name=""/>
        <dsp:cNvSpPr/>
      </dsp:nvSpPr>
      <dsp:spPr>
        <a:xfrm>
          <a:off x="1867648" y="2087629"/>
          <a:ext cx="1296991" cy="617229"/>
        </a:xfrm>
        <a:prstGeom prst="rect">
          <a:avLst/>
        </a:prstGeom>
        <a:solidFill>
          <a:schemeClr val="accent5">
            <a:hueOff val="0"/>
            <a:satOff val="0"/>
            <a:lumOff val="-176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6523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Вторая младшая группа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67648" y="2087629"/>
        <a:ext cx="1296991" cy="617229"/>
      </dsp:txXfrm>
    </dsp:sp>
    <dsp:sp modelId="{E3EAEE30-539E-43F7-AC32-605F6B8E0127}">
      <dsp:nvSpPr>
        <dsp:cNvPr id="0" name=""/>
        <dsp:cNvSpPr/>
      </dsp:nvSpPr>
      <dsp:spPr>
        <a:xfrm>
          <a:off x="1872211" y="2736303"/>
          <a:ext cx="1230699" cy="30821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 Детей последовательно знакомят с видами театров, основами актёрского мастерства. Прививают навыки отображения различных эмоций, настроений, отдельных черт характера</a:t>
          </a:r>
          <a:r>
            <a:rPr lang="ru-RU" sz="800" kern="1200" dirty="0" smtClean="0"/>
            <a:t>.</a:t>
          </a:r>
          <a:endParaRPr lang="ru-RU" sz="800" kern="1200" dirty="0"/>
        </a:p>
      </dsp:txBody>
      <dsp:txXfrm>
        <a:off x="1872211" y="2736303"/>
        <a:ext cx="1230699" cy="3082154"/>
      </dsp:txXfrm>
    </dsp:sp>
    <dsp:sp modelId="{A7671744-8C44-4A46-B2F0-4E0D7A906AE6}">
      <dsp:nvSpPr>
        <dsp:cNvPr id="0" name=""/>
        <dsp:cNvSpPr/>
      </dsp:nvSpPr>
      <dsp:spPr>
        <a:xfrm>
          <a:off x="3410893" y="2144075"/>
          <a:ext cx="1325216" cy="715398"/>
        </a:xfrm>
        <a:prstGeom prst="rect">
          <a:avLst/>
        </a:prstGeom>
        <a:solidFill>
          <a:schemeClr val="accent5">
            <a:hueOff val="0"/>
            <a:satOff val="0"/>
            <a:lumOff val="-353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6523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Средняя группа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10893" y="2144075"/>
        <a:ext cx="1325216" cy="715398"/>
      </dsp:txXfrm>
    </dsp:sp>
    <dsp:sp modelId="{6B9696AA-D92A-4325-850D-DEC28C303439}">
      <dsp:nvSpPr>
        <dsp:cNvPr id="0" name=""/>
        <dsp:cNvSpPr/>
      </dsp:nvSpPr>
      <dsp:spPr>
        <a:xfrm>
          <a:off x="3479223" y="2839679"/>
          <a:ext cx="1528690" cy="30821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-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  Дети учатся  разыгрывать несложные представления по знакомым литературным произведениям. Важно помогать ребенку понимать и чувствовать эмоциональное состояние героя.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Приучать самостоятельно изготавливать атрибуты для театрализованной деятельности.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79223" y="2839679"/>
        <a:ext cx="1528690" cy="3082154"/>
      </dsp:txXfrm>
    </dsp:sp>
    <dsp:sp modelId="{9A879FD1-A365-4A71-9237-D810276FE02B}">
      <dsp:nvSpPr>
        <dsp:cNvPr id="0" name=""/>
        <dsp:cNvSpPr/>
      </dsp:nvSpPr>
      <dsp:spPr>
        <a:xfrm>
          <a:off x="5111236" y="2137063"/>
          <a:ext cx="1136869" cy="658473"/>
        </a:xfrm>
        <a:prstGeom prst="rect">
          <a:avLst/>
        </a:prstGeom>
        <a:solidFill>
          <a:schemeClr val="accent5">
            <a:hueOff val="0"/>
            <a:satOff val="0"/>
            <a:lumOff val="-5296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6523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Старшая группа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11236" y="2137063"/>
        <a:ext cx="1136869" cy="658473"/>
      </dsp:txXfrm>
    </dsp:sp>
    <dsp:sp modelId="{7535F358-BE10-457D-AF31-A57D520939C8}">
      <dsp:nvSpPr>
        <dsp:cNvPr id="0" name=""/>
        <dsp:cNvSpPr/>
      </dsp:nvSpPr>
      <dsp:spPr>
        <a:xfrm>
          <a:off x="5094996" y="2774169"/>
          <a:ext cx="1329507" cy="30821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-52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Дети продолжают совершенствовать свои исполнительские умения. Пробовать себя в различных ролях.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Дети учатся создавать творческие группы для подготовки и  проведения спектаклей. </a:t>
          </a:r>
        </a:p>
      </dsp:txBody>
      <dsp:txXfrm>
        <a:off x="5094996" y="2774169"/>
        <a:ext cx="1329507" cy="3082154"/>
      </dsp:txXfrm>
    </dsp:sp>
    <dsp:sp modelId="{CEFE62B7-586C-4E44-A480-9952C6124EDF}">
      <dsp:nvSpPr>
        <dsp:cNvPr id="0" name=""/>
        <dsp:cNvSpPr/>
      </dsp:nvSpPr>
      <dsp:spPr>
        <a:xfrm>
          <a:off x="6711814" y="1335156"/>
          <a:ext cx="1433672" cy="531939"/>
        </a:xfrm>
        <a:prstGeom prst="rect">
          <a:avLst/>
        </a:prstGeom>
        <a:solidFill>
          <a:schemeClr val="accent1">
            <a:lumMod val="5000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6523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Подготовительная к школе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11814" y="1335156"/>
        <a:ext cx="1433672" cy="531939"/>
      </dsp:txXfrm>
    </dsp:sp>
    <dsp:sp modelId="{517B6E26-2E9A-4BAD-BE22-AACA9F51F92E}">
      <dsp:nvSpPr>
        <dsp:cNvPr id="0" name=""/>
        <dsp:cNvSpPr/>
      </dsp:nvSpPr>
      <dsp:spPr>
        <a:xfrm>
          <a:off x="6683213" y="1875692"/>
          <a:ext cx="1585290" cy="22308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bg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Дети учатся самостоятельно организовывать театрализованные  игры. Используют разные виды театра.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Приобщаются к театральному искусству, через просмотр театральных постановок, видеоматериалов, бесед.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683213" y="1875692"/>
        <a:ext cx="1585290" cy="2230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896515E-FCAD-40A7-90B7-55D4326190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576714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73D566-60DA-4F6D-9461-F83B94B4479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041676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5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6" r:id="rId13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2.jpeg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2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23728" y="620688"/>
            <a:ext cx="3970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МБДОУ </a:t>
            </a:r>
            <a:r>
              <a:rPr lang="ru-RU" dirty="0" err="1" smtClean="0"/>
              <a:t>Трофимовский</a:t>
            </a:r>
            <a:r>
              <a:rPr lang="ru-RU" dirty="0" smtClean="0"/>
              <a:t> детский сад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43608" y="1772816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«Развитие речи и творческих способностей детей через театрализованную деятельность»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715140" y="4714884"/>
            <a:ext cx="17411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Выполнила:</a:t>
            </a:r>
          </a:p>
          <a:p>
            <a:r>
              <a:rPr lang="ru-RU" dirty="0" smtClean="0"/>
              <a:t>Баженова Е.Л.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9698" name="Picture 2" descr="http://kc-arhangelskoe.ru/wp-content/uploads/2015/10/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645024"/>
            <a:ext cx="3312368" cy="2654035"/>
          </a:xfrm>
          <a:prstGeom prst="rect">
            <a:avLst/>
          </a:prstGeom>
          <a:noFill/>
          <a:effectLst>
            <a:softEdge rad="3175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67571" y="380218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668" y="326168"/>
            <a:ext cx="840885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В настоящее время дети хорошо информированы, разбираются в компьютерных играх, но в то же время у них не достаточно развита фантазия, творческая активность и речь. Дети реже восхищаются и удивляются, все чаще проявляют равнодушие, интересы их ограничены, а игры однообразны.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В нашем мире, насыщенном информацией и стрессам, ребенку просто необходима сказка с ее добротой, волшебством и справедливостью.</a:t>
            </a:r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Documents and Settings\Admin\Рабочий стол\лена б\SAM_79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44" t="4083" r="4418"/>
          <a:stretch/>
        </p:blipFill>
        <p:spPr bwMode="auto">
          <a:xfrm>
            <a:off x="539552" y="3861048"/>
            <a:ext cx="2966156" cy="242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надежда\Desktop\КОСТЫГИНА\фото\DSC003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3287" r="2479"/>
          <a:stretch/>
        </p:blipFill>
        <p:spPr bwMode="auto">
          <a:xfrm>
            <a:off x="2843808" y="2457708"/>
            <a:ext cx="3057785" cy="2276013"/>
          </a:xfrm>
          <a:prstGeom prst="rect">
            <a:avLst/>
          </a:prstGeom>
          <a:ln>
            <a:noFill/>
          </a:ln>
          <a:effectLst/>
          <a:extLst/>
        </p:spPr>
      </p:pic>
      <p:pic>
        <p:nvPicPr>
          <p:cNvPr id="10" name="Picture 5" descr="H:\DCIM\107PHOTO\SAM_7902.JPG"/>
          <p:cNvPicPr>
            <a:picLocks noChangeAspect="1" noChangeArrowheads="1"/>
          </p:cNvPicPr>
          <p:nvPr/>
        </p:nvPicPr>
        <p:blipFill>
          <a:blip r:embed="rId5" cstate="print"/>
          <a:srcRect l="18519" r="7407"/>
          <a:stretch>
            <a:fillRect/>
          </a:stretch>
        </p:blipFill>
        <p:spPr bwMode="auto">
          <a:xfrm>
            <a:off x="5580112" y="3645024"/>
            <a:ext cx="2952328" cy="265709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67571" y="380218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3561" y="332656"/>
            <a:ext cx="823687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Театрализованная деятельность 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является одним из самых эффективных средств в работе с детьми в этом направлении, она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близка и понятна ребенку, глубоко лежит в его природе и находит свое отражение стихийно, потому что связана с игрой. </a:t>
            </a:r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Воспитательные </a:t>
            </a:r>
            <a:r>
              <a:rPr lang="ru-RU" dirty="0">
                <a:latin typeface="Arial" pitchFamily="34" charset="0"/>
                <a:cs typeface="Arial" pitchFamily="34" charset="0"/>
              </a:rPr>
              <a:t>возможности театрализованной деятельности огромны: ее тематика не ограничена и может удовлетворить любые интересы и желания ребенка. Участвуя в ней, дети знакомятся с окружающим миром во всем его многообразии — через образы, краски, звуки, музыку, а умело поставленные воспитателем вопросы побуждают думать, анализировать, делать выводы, общаться  друг с другом, развивают фантазию.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C:\Users\Admin\Desktop\фото на рмо\SAM_7959.JPG"/>
          <p:cNvPicPr>
            <a:picLocks noChangeAspect="1" noChangeArrowheads="1"/>
          </p:cNvPicPr>
          <p:nvPr/>
        </p:nvPicPr>
        <p:blipFill rotWithShape="1">
          <a:blip r:embed="rId3" cstate="print"/>
          <a:srcRect l="4755" b="11854"/>
          <a:stretch/>
        </p:blipFill>
        <p:spPr bwMode="auto">
          <a:xfrm>
            <a:off x="683568" y="3789040"/>
            <a:ext cx="4115045" cy="2538883"/>
          </a:xfrm>
          <a:prstGeom prst="rect">
            <a:avLst/>
          </a:prstGeom>
          <a:noFill/>
        </p:spPr>
      </p:pic>
      <p:pic>
        <p:nvPicPr>
          <p:cNvPr id="12" name="Picture 2" descr="C:\Documents and Settings\Admin\Рабочий стол\лена б\SAM_17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504"/>
          <a:stretch/>
        </p:blipFill>
        <p:spPr bwMode="auto">
          <a:xfrm>
            <a:off x="4788023" y="3573016"/>
            <a:ext cx="371036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84808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9552" y="476672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соответствии с Федеральными государственными  образовательными стандартами дошкольного образования: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речевое развитие детей  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творчества.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5" descr="E:\МАМА2\в музее\S6301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755900"/>
            <a:ext cx="4248472" cy="3109232"/>
          </a:xfrm>
          <a:prstGeom prst="rect">
            <a:avLst/>
          </a:prstGeom>
          <a:noFill/>
        </p:spPr>
      </p:pic>
      <p:pic>
        <p:nvPicPr>
          <p:cNvPr id="14" name="Picture 3" descr="C:\Users\надежда\Desktop\картинки костыгиной\фото\DSC006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368044"/>
            <a:ext cx="3816424" cy="2812262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115616" y="1697325"/>
            <a:ext cx="62281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     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548680"/>
            <a:ext cx="46085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Театрализованная деятельность создаёт условия для развития творческих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способностей ребенка.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Этот вид деятельности требует от детей: внимания, сообразительности, быстроты реакции, организованности, умения действовать, подчиняясь определённому образу, перевоплощаясь в него, живя его жизнью. </a:t>
            </a:r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9" name="Picture 3" descr="C:\Users\надежда\Desktop\КОСТЫГИНА\фото\DSC0034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03" b="9762"/>
          <a:stretch/>
        </p:blipFill>
        <p:spPr bwMode="auto">
          <a:xfrm>
            <a:off x="683568" y="3501008"/>
            <a:ext cx="3266492" cy="2448271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139952" y="3573016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Развитию творческой активности детей способствует и индивидуальная работа с каждым ребёнком.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   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Для этого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используем разнообразные приёмы: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выбор детьми роли по желанию;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назначение на роли наиболее робких, застенчивых детей;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проигрывание ролей в парах.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lvl="0" indent="304800" algn="just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C:\Users\Admin\Desktop\фото на рмо\SAM_7970.JPG"/>
          <p:cNvPicPr>
            <a:picLocks noChangeAspect="1" noChangeArrowheads="1"/>
          </p:cNvPicPr>
          <p:nvPr/>
        </p:nvPicPr>
        <p:blipFill>
          <a:blip r:embed="rId4" cstate="print"/>
          <a:srcRect l="1905" r="4762"/>
          <a:stretch>
            <a:fillRect/>
          </a:stretch>
        </p:blipFill>
        <p:spPr bwMode="auto">
          <a:xfrm>
            <a:off x="5004048" y="764704"/>
            <a:ext cx="3528392" cy="252028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4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476672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   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908720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процессе проектирования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развивающей предметно </a:t>
            </a:r>
            <a:r>
              <a:rPr lang="ru-RU" dirty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пространственной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среды, обеспечивающей театрализованную деятельность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детей, мы</a:t>
            </a:r>
            <a:r>
              <a:rPr lang="ru-RU" dirty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учитывали:</a:t>
            </a:r>
            <a:endParaRPr lang="ru-RU" sz="800" dirty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-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особенности его эмоционально </a:t>
            </a:r>
            <a:r>
              <a:rPr lang="ru-RU" dirty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личностного развития;</a:t>
            </a:r>
            <a:endParaRPr lang="ru-RU" sz="800" dirty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-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интересы, склонности, предпочтения и потребности;</a:t>
            </a:r>
            <a:endParaRPr lang="ru-RU" sz="800" dirty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-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любознательность, исследовательский интерес и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творческие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способности;</a:t>
            </a:r>
            <a:endParaRPr lang="ru-RU" sz="800" dirty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-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возрастные и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гендерные особенности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H:\DCIM\111PHOTO\SAM_1665.JPG"/>
          <p:cNvPicPr>
            <a:picLocks noChangeAspect="1" noChangeArrowheads="1"/>
          </p:cNvPicPr>
          <p:nvPr/>
        </p:nvPicPr>
        <p:blipFill rotWithShape="1">
          <a:blip r:embed="rId3" cstate="print"/>
          <a:srcRect r="3816"/>
          <a:stretch/>
        </p:blipFill>
        <p:spPr bwMode="auto">
          <a:xfrm>
            <a:off x="467544" y="3429620"/>
            <a:ext cx="3318859" cy="1940917"/>
          </a:xfrm>
          <a:prstGeom prst="rect">
            <a:avLst/>
          </a:prstGeom>
          <a:noFill/>
        </p:spPr>
      </p:pic>
      <p:pic>
        <p:nvPicPr>
          <p:cNvPr id="2053" name="Picture 5" descr="H:\DCIM\111PHOTO\SAM_1675.JPG"/>
          <p:cNvPicPr>
            <a:picLocks noChangeAspect="1" noChangeArrowheads="1"/>
          </p:cNvPicPr>
          <p:nvPr/>
        </p:nvPicPr>
        <p:blipFill rotWithShape="1">
          <a:blip r:embed="rId4" cstate="print"/>
          <a:srcRect l="25882"/>
          <a:stretch/>
        </p:blipFill>
        <p:spPr bwMode="auto">
          <a:xfrm>
            <a:off x="5612656" y="3201120"/>
            <a:ext cx="2925836" cy="2220499"/>
          </a:xfrm>
          <a:prstGeom prst="rect">
            <a:avLst/>
          </a:prstGeom>
          <a:noFill/>
        </p:spPr>
      </p:pic>
      <p:pic>
        <p:nvPicPr>
          <p:cNvPr id="8" name="Picture 2" descr="H:\DCIM\111PHOTO\SAM_16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7158" y="4761036"/>
            <a:ext cx="3077676" cy="17311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6119929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" name="Скругленный прямоугольник 27"/>
          <p:cNvSpPr/>
          <p:nvPr/>
        </p:nvSpPr>
        <p:spPr>
          <a:xfrm>
            <a:off x="5436096" y="1844824"/>
            <a:ext cx="648072" cy="3168352"/>
          </a:xfrm>
          <a:prstGeom prst="roundRect">
            <a:avLst/>
          </a:prstGeom>
          <a:solidFill>
            <a:srgbClr val="0000C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sz="1400" dirty="0" smtClean="0"/>
              <a:t>Речевая деятельность </a:t>
            </a:r>
            <a:endParaRPr lang="ru-RU" sz="1400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851920" y="3068960"/>
            <a:ext cx="1224134" cy="736335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70C0"/>
                </a:solidFill>
              </a:rPr>
              <a:t>РЕБЕНОК</a:t>
            </a:r>
            <a:endParaRPr lang="ru-RU" sz="1600" dirty="0">
              <a:solidFill>
                <a:srgbClr val="0070C0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627784" y="1844824"/>
            <a:ext cx="936104" cy="324036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sz="1400" dirty="0" smtClean="0"/>
              <a:t> Творческая активность</a:t>
            </a:r>
            <a:endParaRPr lang="ru-RU" sz="1400" dirty="0"/>
          </a:p>
        </p:txBody>
      </p:sp>
      <p:sp>
        <p:nvSpPr>
          <p:cNvPr id="34" name="Блок-схема: знак завершения 33"/>
          <p:cNvSpPr/>
          <p:nvPr/>
        </p:nvSpPr>
        <p:spPr>
          <a:xfrm>
            <a:off x="6917100" y="1207674"/>
            <a:ext cx="1604621" cy="660992"/>
          </a:xfrm>
          <a:prstGeom prst="flowChartTerminator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Рассказывание и пересказ произведений</a:t>
            </a:r>
            <a:endParaRPr lang="ru-RU" sz="1400" dirty="0"/>
          </a:p>
        </p:txBody>
      </p:sp>
      <p:sp>
        <p:nvSpPr>
          <p:cNvPr id="35" name="Блок-схема: знак завершения 34"/>
          <p:cNvSpPr/>
          <p:nvPr/>
        </p:nvSpPr>
        <p:spPr>
          <a:xfrm>
            <a:off x="6992709" y="2664495"/>
            <a:ext cx="1539728" cy="520895"/>
          </a:xfrm>
          <a:prstGeom prst="flowChartTerminator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Постановка спектаклей</a:t>
            </a:r>
            <a:endParaRPr lang="ru-RU" sz="1400" dirty="0"/>
          </a:p>
        </p:txBody>
      </p:sp>
      <p:sp>
        <p:nvSpPr>
          <p:cNvPr id="37" name="Блок-схема: знак завершения 36"/>
          <p:cNvSpPr/>
          <p:nvPr/>
        </p:nvSpPr>
        <p:spPr>
          <a:xfrm>
            <a:off x="6980122" y="4041069"/>
            <a:ext cx="1604618" cy="705074"/>
          </a:xfrm>
          <a:prstGeom prst="flowChartTerminator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связанной речи</a:t>
            </a:r>
            <a:endParaRPr lang="ru-RU" sz="1400" dirty="0"/>
          </a:p>
        </p:txBody>
      </p:sp>
      <p:sp>
        <p:nvSpPr>
          <p:cNvPr id="38" name="Блок-схема: знак завершения 37"/>
          <p:cNvSpPr/>
          <p:nvPr/>
        </p:nvSpPr>
        <p:spPr>
          <a:xfrm>
            <a:off x="6735370" y="4882598"/>
            <a:ext cx="1797067" cy="587058"/>
          </a:xfrm>
          <a:prstGeom prst="flowChartTerminator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связанной речи</a:t>
            </a:r>
            <a:endParaRPr lang="ru-RU" sz="1400" dirty="0"/>
          </a:p>
        </p:txBody>
      </p:sp>
      <p:sp>
        <p:nvSpPr>
          <p:cNvPr id="39" name="Блок-схема: знак завершения 38"/>
          <p:cNvSpPr/>
          <p:nvPr/>
        </p:nvSpPr>
        <p:spPr>
          <a:xfrm>
            <a:off x="6972337" y="5620448"/>
            <a:ext cx="1560100" cy="832888"/>
          </a:xfrm>
          <a:prstGeom prst="flowChartTerminator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интонации и силы голоса</a:t>
            </a:r>
            <a:endParaRPr lang="ru-RU" sz="1400" dirty="0"/>
          </a:p>
        </p:txBody>
      </p:sp>
      <p:sp>
        <p:nvSpPr>
          <p:cNvPr id="40" name="Блок-схема: знак завершения 39"/>
          <p:cNvSpPr/>
          <p:nvPr/>
        </p:nvSpPr>
        <p:spPr>
          <a:xfrm>
            <a:off x="536658" y="1463744"/>
            <a:ext cx="1515062" cy="602506"/>
          </a:xfrm>
          <a:prstGeom prst="flowChartTerminator">
            <a:avLst/>
          </a:prstGeom>
          <a:solidFill>
            <a:srgbClr val="33CC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Импровизация</a:t>
            </a:r>
            <a:endParaRPr lang="ru-RU" sz="1400" dirty="0"/>
          </a:p>
        </p:txBody>
      </p:sp>
      <p:sp>
        <p:nvSpPr>
          <p:cNvPr id="41" name="Блок-схема: знак завершения 40"/>
          <p:cNvSpPr/>
          <p:nvPr/>
        </p:nvSpPr>
        <p:spPr>
          <a:xfrm>
            <a:off x="536658" y="2236618"/>
            <a:ext cx="1515062" cy="832342"/>
          </a:xfrm>
          <a:prstGeom prst="flowChartTerminator">
            <a:avLst/>
          </a:prstGeom>
          <a:solidFill>
            <a:srgbClr val="33CC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Изготовление атрибутов, декораций, игрушек</a:t>
            </a:r>
            <a:endParaRPr lang="ru-RU" sz="1400" dirty="0"/>
          </a:p>
        </p:txBody>
      </p:sp>
      <p:sp>
        <p:nvSpPr>
          <p:cNvPr id="42" name="Блок-схема: знак завершения 41"/>
          <p:cNvSpPr/>
          <p:nvPr/>
        </p:nvSpPr>
        <p:spPr>
          <a:xfrm>
            <a:off x="323528" y="3271365"/>
            <a:ext cx="1944216" cy="649049"/>
          </a:xfrm>
          <a:prstGeom prst="flowChartTerminator">
            <a:avLst/>
          </a:prstGeom>
          <a:solidFill>
            <a:srgbClr val="33CC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Участие в театрализованных играх</a:t>
            </a:r>
            <a:endParaRPr lang="ru-RU" sz="1400" dirty="0"/>
          </a:p>
        </p:txBody>
      </p:sp>
      <p:sp>
        <p:nvSpPr>
          <p:cNvPr id="43" name="Блок-схема: знак завершения 42"/>
          <p:cNvSpPr/>
          <p:nvPr/>
        </p:nvSpPr>
        <p:spPr>
          <a:xfrm>
            <a:off x="467545" y="4155926"/>
            <a:ext cx="1584176" cy="641226"/>
          </a:xfrm>
          <a:prstGeom prst="flowChartTerminator">
            <a:avLst/>
          </a:prstGeom>
          <a:solidFill>
            <a:srgbClr val="FF006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памяти, воображения</a:t>
            </a:r>
            <a:endParaRPr lang="ru-RU" sz="1400" dirty="0"/>
          </a:p>
        </p:txBody>
      </p:sp>
      <p:sp>
        <p:nvSpPr>
          <p:cNvPr id="44" name="Блок-схема: знак завершения 43"/>
          <p:cNvSpPr/>
          <p:nvPr/>
        </p:nvSpPr>
        <p:spPr>
          <a:xfrm>
            <a:off x="584034" y="4908203"/>
            <a:ext cx="1467686" cy="596261"/>
          </a:xfrm>
          <a:prstGeom prst="flowChartTerminator">
            <a:avLst/>
          </a:prstGeom>
          <a:solidFill>
            <a:srgbClr val="FF006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мышления</a:t>
            </a:r>
            <a:endParaRPr lang="ru-RU" sz="1400" dirty="0"/>
          </a:p>
        </p:txBody>
      </p:sp>
      <p:sp>
        <p:nvSpPr>
          <p:cNvPr id="45" name="Блок-схема: знак завершения 44"/>
          <p:cNvSpPr/>
          <p:nvPr/>
        </p:nvSpPr>
        <p:spPr>
          <a:xfrm>
            <a:off x="584034" y="5620447"/>
            <a:ext cx="3753730" cy="642172"/>
          </a:xfrm>
          <a:prstGeom prst="flowChartTerminator">
            <a:avLst/>
          </a:prstGeom>
          <a:solidFill>
            <a:srgbClr val="FF006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Развитие музыкально-игрового, сценического и танцевального творчества</a:t>
            </a:r>
            <a:endParaRPr lang="ru-RU" sz="1400" dirty="0"/>
          </a:p>
        </p:txBody>
      </p:sp>
      <p:sp>
        <p:nvSpPr>
          <p:cNvPr id="22" name="Блок-схема: знак завершения 21"/>
          <p:cNvSpPr/>
          <p:nvPr/>
        </p:nvSpPr>
        <p:spPr>
          <a:xfrm>
            <a:off x="6993867" y="2066250"/>
            <a:ext cx="1538571" cy="512140"/>
          </a:xfrm>
          <a:prstGeom prst="flowChartTerminator">
            <a:avLst/>
          </a:prstGeom>
          <a:solidFill>
            <a:srgbClr val="FF99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Выразительное чтение</a:t>
            </a:r>
            <a:endParaRPr lang="ru-RU" sz="1400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6084168" y="1868666"/>
            <a:ext cx="773549" cy="4082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6084168" y="4221088"/>
            <a:ext cx="792088" cy="6480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6084168" y="4653136"/>
            <a:ext cx="936104" cy="10081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6156176" y="3789040"/>
            <a:ext cx="792088" cy="5040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 flipV="1">
            <a:off x="2051720" y="1916832"/>
            <a:ext cx="576065" cy="3600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H="1">
            <a:off x="2051721" y="3861048"/>
            <a:ext cx="648071" cy="5760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 flipH="1">
            <a:off x="2085696" y="4437112"/>
            <a:ext cx="542088" cy="67405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H="1">
            <a:off x="2123728" y="4797152"/>
            <a:ext cx="504056" cy="7920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H="1">
            <a:off x="2051720" y="2564904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H="1">
            <a:off x="2267744" y="3212976"/>
            <a:ext cx="360040" cy="38291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Объект 9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9912" y="1772816"/>
            <a:ext cx="1123950" cy="1028700"/>
          </a:xfrm>
          <a:prstGeom prst="rect">
            <a:avLst/>
          </a:prstGeom>
        </p:spPr>
      </p:pic>
      <p:cxnSp>
        <p:nvCxnSpPr>
          <p:cNvPr id="47" name="Прямая со стрелкой 46"/>
          <p:cNvCxnSpPr>
            <a:stCxn id="35" idx="1"/>
            <a:endCxn id="35" idx="1"/>
          </p:cNvCxnSpPr>
          <p:nvPr/>
        </p:nvCxnSpPr>
        <p:spPr>
          <a:xfrm>
            <a:off x="6992709" y="2924943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V="1">
            <a:off x="6156176" y="3068960"/>
            <a:ext cx="864096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6084168" y="2338858"/>
            <a:ext cx="844267" cy="3700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890273" y="476672"/>
            <a:ext cx="7327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РАЗВИТИЕ РЕЧЕВОЙ И ТВОРЧЕСКОЙ АКТИВНОСТИ ДЕТЕЙ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400753123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85272"/>
            <a:ext cx="1321045" cy="1963608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059832" y="2708920"/>
            <a:ext cx="2880320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Взаимодействие с родителями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80112" y="980728"/>
            <a:ext cx="23762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Изготовление костюмов и атрибутов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372200" y="2852936"/>
            <a:ext cx="208823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Участие в проектной деятельности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63688" y="980728"/>
            <a:ext cx="2210544" cy="12024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Участие в досугах и праздниках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39552" y="2996952"/>
            <a:ext cx="208823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Организация поездок в театры и экскурсий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4941168"/>
            <a:ext cx="24482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Взаимодействие через родительский уголок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644008" y="4869160"/>
            <a:ext cx="29523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Участие в создании предметно- пространственной среды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flipV="1">
            <a:off x="5508104" y="2420888"/>
            <a:ext cx="360040" cy="43204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9" idx="6"/>
            <a:endCxn id="16" idx="1"/>
          </p:cNvCxnSpPr>
          <p:nvPr/>
        </p:nvCxnSpPr>
        <p:spPr>
          <a:xfrm>
            <a:off x="5940152" y="3429000"/>
            <a:ext cx="432048" cy="18002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220072" y="4077072"/>
            <a:ext cx="576064" cy="79208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 flipV="1">
            <a:off x="3635896" y="2204864"/>
            <a:ext cx="432048" cy="50405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2627784" y="3501008"/>
            <a:ext cx="432048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3059832" y="4077072"/>
            <a:ext cx="720080" cy="86409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724220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36819" y="1232921"/>
            <a:ext cx="2670279" cy="16216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5949" y="1316033"/>
            <a:ext cx="2883658" cy="17070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05984" y="2839134"/>
            <a:ext cx="2956816" cy="16704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4731038"/>
            <a:ext cx="2773920" cy="15911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09621" y="4731038"/>
            <a:ext cx="2901948" cy="16094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04248" y="2981134"/>
            <a:ext cx="1170533" cy="16826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35429" y="3133960"/>
            <a:ext cx="999831" cy="15668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567830" y="4883451"/>
            <a:ext cx="1859441" cy="128636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91680" y="548680"/>
            <a:ext cx="50658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ВЗАИМОСВЯЗЬ ТЕАТРАЛИЗАЦИИ С НОД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36885041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656258464"/>
              </p:ext>
            </p:extLst>
          </p:nvPr>
        </p:nvGraphicFramePr>
        <p:xfrm>
          <a:off x="179512" y="188640"/>
          <a:ext cx="8426871" cy="6109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8893534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717032"/>
            <a:ext cx="1816765" cy="26580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72200" y="1412776"/>
            <a:ext cx="2318757" cy="167659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195736" y="1196753"/>
            <a:ext cx="44644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театрализованная игра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беседа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Рассматривание иллюстраций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изучение основ сценического мастерства;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мастерская костюма, декораций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инсценирование</a:t>
            </a: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произведения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постановка спектакля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посещение спектакля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работа в малых группах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экскурсия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выступление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19672" y="548680"/>
            <a:ext cx="57679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ОСНОВНЫЕ НАПРАЛЕНИЯ РАБОТЫ С ДЕТЬМИ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8339954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0" name="Объект 39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14508" y="4466920"/>
            <a:ext cx="1405441" cy="1702591"/>
          </a:xfrm>
          <a:prstGeom prst="homePlate">
            <a:avLst>
              <a:gd name="adj" fmla="val 0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949032" y="1334444"/>
            <a:ext cx="1590952" cy="360040"/>
          </a:xfrm>
          <a:prstGeom prst="round2Same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Стендовый</a:t>
            </a:r>
            <a:endParaRPr lang="ru-RU" sz="1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1863968"/>
            <a:ext cx="610461" cy="192507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На </a:t>
            </a:r>
            <a:r>
              <a:rPr lang="ru-RU" dirty="0" err="1" smtClean="0"/>
              <a:t>фланелеграфе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530241" y="1863082"/>
            <a:ext cx="358283" cy="1925957"/>
          </a:xfrm>
          <a:prstGeom prst="rect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Теневой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143940" y="1863082"/>
            <a:ext cx="371034" cy="1925957"/>
          </a:xfrm>
          <a:prstGeom prst="rect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картинок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563888" y="1976266"/>
            <a:ext cx="413920" cy="1884781"/>
          </a:xfrm>
          <a:prstGeom prst="rect">
            <a:avLst/>
          </a:prstGeom>
          <a:solidFill>
            <a:srgbClr val="33CC33"/>
          </a:solidFill>
          <a:ln>
            <a:solidFill>
              <a:srgbClr val="33CC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игрушек</a:t>
            </a:r>
            <a:endParaRPr lang="ru-RU" dirty="0"/>
          </a:p>
        </p:txBody>
      </p:sp>
      <p:sp>
        <p:nvSpPr>
          <p:cNvPr id="21" name="Прямоугольник с двумя скругленными соседними углами 20"/>
          <p:cNvSpPr/>
          <p:nvPr/>
        </p:nvSpPr>
        <p:spPr>
          <a:xfrm>
            <a:off x="3826072" y="1346422"/>
            <a:ext cx="1721153" cy="360040"/>
          </a:xfrm>
          <a:prstGeom prst="round2SameRect">
            <a:avLst/>
          </a:prstGeom>
          <a:solidFill>
            <a:srgbClr val="33CC3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Настольный </a:t>
            </a:r>
            <a:endParaRPr lang="ru-RU" sz="1400" dirty="0"/>
          </a:p>
        </p:txBody>
      </p:sp>
      <p:sp>
        <p:nvSpPr>
          <p:cNvPr id="22" name="Прямоугольник с двумя скругленными соседними углами 21"/>
          <p:cNvSpPr/>
          <p:nvPr/>
        </p:nvSpPr>
        <p:spPr>
          <a:xfrm>
            <a:off x="6732864" y="1303297"/>
            <a:ext cx="1642351" cy="360040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Театр на руке</a:t>
            </a:r>
            <a:endParaRPr lang="ru-RU" sz="1400" dirty="0"/>
          </a:p>
        </p:txBody>
      </p:sp>
      <p:sp>
        <p:nvSpPr>
          <p:cNvPr id="23" name="Прямоугольник с двумя скругленными соседними углами 22"/>
          <p:cNvSpPr/>
          <p:nvPr/>
        </p:nvSpPr>
        <p:spPr>
          <a:xfrm>
            <a:off x="2003862" y="4000481"/>
            <a:ext cx="1274440" cy="360040"/>
          </a:xfrm>
          <a:prstGeom prst="round2SameRect">
            <a:avLst/>
          </a:prstGeom>
          <a:solidFill>
            <a:srgbClr val="FF33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Живой</a:t>
            </a:r>
            <a:endParaRPr lang="ru-RU" dirty="0"/>
          </a:p>
        </p:txBody>
      </p:sp>
      <p:sp>
        <p:nvSpPr>
          <p:cNvPr id="24" name="Прямоугольник с двумя скругленными соседними углами 23"/>
          <p:cNvSpPr/>
          <p:nvPr/>
        </p:nvSpPr>
        <p:spPr>
          <a:xfrm>
            <a:off x="5729571" y="3946128"/>
            <a:ext cx="1274440" cy="360040"/>
          </a:xfrm>
          <a:prstGeom prst="round2Same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Верховой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150720" y="4596931"/>
            <a:ext cx="390808" cy="18002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Платковый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863412" y="4580265"/>
            <a:ext cx="414890" cy="18002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масок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547225" y="4580264"/>
            <a:ext cx="361329" cy="194507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на ложках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135830" y="4580264"/>
            <a:ext cx="374977" cy="194507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Оригами 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6732864" y="4535228"/>
            <a:ext cx="403623" cy="199011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err="1" smtClean="0"/>
              <a:t>Штоковый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7887294" y="1916867"/>
            <a:ext cx="369197" cy="18002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err="1" smtClean="0"/>
              <a:t>Топотушки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7358339" y="1916868"/>
            <a:ext cx="339717" cy="18002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Би-Ба-</a:t>
            </a:r>
            <a:r>
              <a:rPr lang="ru-RU" dirty="0" err="1" smtClean="0"/>
              <a:t>Бо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6830516" y="1904632"/>
            <a:ext cx="338585" cy="18002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Пальчиковый</a:t>
            </a:r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5259192" y="1955132"/>
            <a:ext cx="464936" cy="1905915"/>
          </a:xfrm>
          <a:prstGeom prst="rect">
            <a:avLst/>
          </a:prstGeom>
          <a:solidFill>
            <a:srgbClr val="33CC33"/>
          </a:solidFill>
          <a:ln>
            <a:solidFill>
              <a:srgbClr val="33CC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Нестандартные 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644008" y="1988840"/>
            <a:ext cx="477097" cy="2129289"/>
          </a:xfrm>
          <a:prstGeom prst="rect">
            <a:avLst/>
          </a:prstGeom>
          <a:solidFill>
            <a:srgbClr val="33CC33"/>
          </a:solidFill>
          <a:ln>
            <a:solidFill>
              <a:srgbClr val="33CC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Театр на баночках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4139952" y="1988840"/>
            <a:ext cx="432048" cy="2088232"/>
          </a:xfrm>
          <a:prstGeom prst="rect">
            <a:avLst/>
          </a:prstGeom>
          <a:solidFill>
            <a:srgbClr val="33CC33"/>
          </a:solidFill>
          <a:ln>
            <a:solidFill>
              <a:srgbClr val="66FF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Конусный</a:t>
            </a:r>
            <a:endParaRPr lang="ru-RU" dirty="0"/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3191" y="4335096"/>
            <a:ext cx="1502559" cy="1966240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66230" y="4404029"/>
            <a:ext cx="1487079" cy="191807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347864" y="476672"/>
            <a:ext cx="2311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ВИДЫ ТЕАТРА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30423054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C:\Users\Admin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1988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3911724" y="904886"/>
            <a:ext cx="5046712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Помогает расширять словарный запас, подключая слуховое и тактильное восприятие;</a:t>
            </a:r>
          </a:p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Знакомит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с народным творчеством;</a:t>
            </a:r>
          </a:p>
          <a:p>
            <a:pPr marL="0" indent="0"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Обучает навыкам общения,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игры.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11724" y="420633"/>
            <a:ext cx="20922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ТЕАТР НА РУКЕ</a:t>
            </a:r>
            <a:endParaRPr lang="ru-RU" sz="2000" b="1" dirty="0"/>
          </a:p>
        </p:txBody>
      </p:sp>
      <p:pic>
        <p:nvPicPr>
          <p:cNvPr id="8" name="Picture 2" descr="H:\DCIM\111PHOTO\SAM_1613.JPG"/>
          <p:cNvPicPr>
            <a:picLocks noChangeAspect="1" noChangeArrowheads="1"/>
          </p:cNvPicPr>
          <p:nvPr/>
        </p:nvPicPr>
        <p:blipFill>
          <a:blip r:embed="rId4" cstate="print"/>
          <a:srcRect l="7524" r="2702"/>
          <a:stretch>
            <a:fillRect/>
          </a:stretch>
        </p:blipFill>
        <p:spPr bwMode="auto">
          <a:xfrm>
            <a:off x="467544" y="620688"/>
            <a:ext cx="3384376" cy="2120566"/>
          </a:xfrm>
          <a:prstGeom prst="rect">
            <a:avLst/>
          </a:prstGeom>
          <a:noFill/>
        </p:spPr>
      </p:pic>
      <p:pic>
        <p:nvPicPr>
          <p:cNvPr id="10" name="Picture 3" descr="H:\DCIM\111PHOTO\SAM_1610.JPG"/>
          <p:cNvPicPr>
            <a:picLocks noChangeAspect="1" noChangeArrowheads="1"/>
          </p:cNvPicPr>
          <p:nvPr/>
        </p:nvPicPr>
        <p:blipFill rotWithShape="1">
          <a:blip r:embed="rId5" cstate="print"/>
          <a:srcRect l="25780" t="10825" r="7243"/>
          <a:stretch/>
        </p:blipFill>
        <p:spPr bwMode="auto">
          <a:xfrm>
            <a:off x="2411760" y="2564904"/>
            <a:ext cx="2376264" cy="1779662"/>
          </a:xfrm>
          <a:prstGeom prst="rect">
            <a:avLst/>
          </a:prstGeom>
          <a:noFill/>
        </p:spPr>
      </p:pic>
      <p:pic>
        <p:nvPicPr>
          <p:cNvPr id="16386" name="Picture 2" descr="http://altayak.com/upload/blogs/61d9c58396a535a20d6280e1347d36af.jpg"/>
          <p:cNvPicPr>
            <a:picLocks noChangeAspect="1" noChangeArrowheads="1"/>
          </p:cNvPicPr>
          <p:nvPr/>
        </p:nvPicPr>
        <p:blipFill>
          <a:blip r:embed="rId6" cstate="print"/>
          <a:srcRect t="9450" b="13061"/>
          <a:stretch>
            <a:fillRect/>
          </a:stretch>
        </p:blipFill>
        <p:spPr bwMode="auto">
          <a:xfrm>
            <a:off x="5229324" y="2780928"/>
            <a:ext cx="3159100" cy="1631969"/>
          </a:xfrm>
          <a:prstGeom prst="rect">
            <a:avLst/>
          </a:prstGeom>
          <a:noFill/>
        </p:spPr>
      </p:pic>
      <p:pic>
        <p:nvPicPr>
          <p:cNvPr id="16389" name="Picture 5" descr="C:\Users\Admin\Desktop\Новая папка (3)\SAM_169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4509120"/>
            <a:ext cx="2688300" cy="1512168"/>
          </a:xfrm>
          <a:prstGeom prst="rect">
            <a:avLst/>
          </a:prstGeom>
          <a:noFill/>
        </p:spPr>
      </p:pic>
      <p:pic>
        <p:nvPicPr>
          <p:cNvPr id="16390" name="Picture 6" descr="C:\Users\Admin\Desktop\Новая папка (3)\SAM_160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293096"/>
            <a:ext cx="3200354" cy="1800200"/>
          </a:xfrm>
          <a:prstGeom prst="rect">
            <a:avLst/>
          </a:prstGeom>
          <a:noFill/>
        </p:spPr>
      </p:pic>
      <p:pic>
        <p:nvPicPr>
          <p:cNvPr id="16388" name="Picture 4" descr="C:\Users\Admin\Desktop\Новая папка (3)\SAM_169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4941168"/>
            <a:ext cx="2432270" cy="1368152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40907297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Users\Admin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891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196752"/>
            <a:ext cx="3178696" cy="2736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Помогает учить детей координировать движения рук и глаз;</a:t>
            </a:r>
          </a:p>
          <a:p>
            <a:pPr marL="0" indent="0">
              <a:buNone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Сопровождать движения пальцев речью;</a:t>
            </a:r>
          </a:p>
          <a:p>
            <a:pPr marL="0" indent="0">
              <a:buNone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Побуждает выражать свои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эмоции.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C:\Users\Admin\Desktop\фото на рмо\SAM_7944.JPG"/>
          <p:cNvPicPr>
            <a:picLocks noChangeAspect="1" noChangeArrowheads="1"/>
          </p:cNvPicPr>
          <p:nvPr/>
        </p:nvPicPr>
        <p:blipFill>
          <a:blip r:embed="rId4" cstate="print"/>
          <a:srcRect l="5556" r="5556" b="12500"/>
          <a:stretch>
            <a:fillRect/>
          </a:stretch>
        </p:blipFill>
        <p:spPr bwMode="auto">
          <a:xfrm>
            <a:off x="5580112" y="548680"/>
            <a:ext cx="2852888" cy="1872208"/>
          </a:xfrm>
          <a:prstGeom prst="rect">
            <a:avLst/>
          </a:prstGeom>
          <a:noFill/>
        </p:spPr>
      </p:pic>
      <p:pic>
        <p:nvPicPr>
          <p:cNvPr id="14" name="Picture 4" descr="C:\Users\Admin\Desktop\фото на рмо\SAM_79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2636912"/>
            <a:ext cx="2735796" cy="1823864"/>
          </a:xfrm>
          <a:prstGeom prst="rect">
            <a:avLst/>
          </a:prstGeom>
          <a:noFill/>
        </p:spPr>
      </p:pic>
      <p:pic>
        <p:nvPicPr>
          <p:cNvPr id="6147" name="Picture 3" descr="H:\DCIM\111PHOTO\SAM_16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50069"/>
            <a:ext cx="3888432" cy="2187243"/>
          </a:xfrm>
          <a:prstGeom prst="rect">
            <a:avLst/>
          </a:prstGeom>
          <a:noFill/>
        </p:spPr>
      </p:pic>
      <p:pic>
        <p:nvPicPr>
          <p:cNvPr id="6148" name="Picture 4" descr="H:\DCIM\111PHOTO\SAM_1638.JPG"/>
          <p:cNvPicPr>
            <a:picLocks noChangeAspect="1" noChangeArrowheads="1"/>
          </p:cNvPicPr>
          <p:nvPr/>
        </p:nvPicPr>
        <p:blipFill>
          <a:blip r:embed="rId7" cstate="print"/>
          <a:srcRect l="13656"/>
          <a:stretch>
            <a:fillRect/>
          </a:stretch>
        </p:blipFill>
        <p:spPr bwMode="auto">
          <a:xfrm>
            <a:off x="4788024" y="4437112"/>
            <a:ext cx="2873854" cy="1872208"/>
          </a:xfrm>
          <a:prstGeom prst="rect">
            <a:avLst/>
          </a:prstGeom>
          <a:noFill/>
        </p:spPr>
      </p:pic>
      <p:pic>
        <p:nvPicPr>
          <p:cNvPr id="11" name="Picture 3" descr="C:\Users\надежда\Desktop\картинки костыгиной\фото\DSC00645.JPG"/>
          <p:cNvPicPr>
            <a:picLocks noChangeAspect="1" noChangeArrowheads="1"/>
          </p:cNvPicPr>
          <p:nvPr/>
        </p:nvPicPr>
        <p:blipFill>
          <a:blip r:embed="rId8" cstate="print"/>
          <a:srcRect l="13304" t="7095" r="14853" b="7769"/>
          <a:stretch>
            <a:fillRect/>
          </a:stretch>
        </p:blipFill>
        <p:spPr bwMode="auto">
          <a:xfrm>
            <a:off x="3635896" y="1412776"/>
            <a:ext cx="2016224" cy="1728192"/>
          </a:xfrm>
          <a:prstGeom prst="rect">
            <a:avLst/>
          </a:prstGeom>
          <a:ln>
            <a:noFill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2627784" y="476672"/>
            <a:ext cx="2808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НАСТОЛЬНЫЙ ТЕАТР</a:t>
            </a:r>
            <a:endParaRPr lang="ru-RU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4570647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C:\Users\Admin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555776" y="548680"/>
            <a:ext cx="26244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СТЕНДОВЫЙ ТЕАТР</a:t>
            </a:r>
            <a:endParaRPr lang="ru-RU" sz="2000" b="1" dirty="0"/>
          </a:p>
        </p:txBody>
      </p:sp>
      <p:pic>
        <p:nvPicPr>
          <p:cNvPr id="13315" name="Picture 3" descr="http://www.stigis.ru/image/data/product/DN/DN-big-terem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052736"/>
            <a:ext cx="3771246" cy="2304256"/>
          </a:xfrm>
          <a:prstGeom prst="rect">
            <a:avLst/>
          </a:prstGeom>
          <a:noFill/>
        </p:spPr>
      </p:pic>
      <p:pic>
        <p:nvPicPr>
          <p:cNvPr id="13317" name="Picture 5" descr="http://www.newacropol.ru/pub/IMG_04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94" y="4437112"/>
            <a:ext cx="2914899" cy="194421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7544" y="4005064"/>
            <a:ext cx="43924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 Развивает ловкость, умение управлять своими движениями, концентрировать внимание на одном виде деятельности.</a:t>
            </a:r>
          </a:p>
          <a:p>
            <a:pPr>
              <a:buFontTx/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Действуя с различными картинками, у ребенка развивается мелкая моторика рук.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3" name="Picture 1" descr="H:\DCIM\111PHOTO\SAM_1715.JPG"/>
          <p:cNvPicPr>
            <a:picLocks noChangeAspect="1" noChangeArrowheads="1"/>
          </p:cNvPicPr>
          <p:nvPr/>
        </p:nvPicPr>
        <p:blipFill>
          <a:blip r:embed="rId6" cstate="print"/>
          <a:srcRect l="16138" r="3538"/>
          <a:stretch>
            <a:fillRect/>
          </a:stretch>
        </p:blipFill>
        <p:spPr bwMode="auto">
          <a:xfrm>
            <a:off x="5796136" y="548680"/>
            <a:ext cx="2673476" cy="1872208"/>
          </a:xfrm>
          <a:prstGeom prst="rect">
            <a:avLst/>
          </a:prstGeom>
          <a:noFill/>
        </p:spPr>
      </p:pic>
      <p:pic>
        <p:nvPicPr>
          <p:cNvPr id="8194" name="Picture 2" descr="H:\DCIM\111PHOTO\SAM_1724.JPG"/>
          <p:cNvPicPr>
            <a:picLocks noChangeAspect="1" noChangeArrowheads="1"/>
          </p:cNvPicPr>
          <p:nvPr/>
        </p:nvPicPr>
        <p:blipFill>
          <a:blip r:embed="rId7" cstate="print"/>
          <a:srcRect l="10352" r="5373"/>
          <a:stretch>
            <a:fillRect/>
          </a:stretch>
        </p:blipFill>
        <p:spPr bwMode="auto">
          <a:xfrm>
            <a:off x="4716016" y="2348880"/>
            <a:ext cx="3024336" cy="2018609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4247034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139952" y="980728"/>
            <a:ext cx="4536504" cy="316835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pPr>
              <a:buFontTx/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Формирует пространственные представления; развивает ловкость, точность, выразительность, координацию движений;</a:t>
            </a:r>
          </a:p>
          <a:p>
            <a:pPr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Стимулирование кончиков пальцев, движение кистями рук, игра с пальцами ускоряют процесс речевого и умственного развития.</a:t>
            </a:r>
          </a:p>
          <a:p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12289" name="Picture 1" descr="C:\Users\Admin\Desktop\Новая папка (3)\SAM_17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052736"/>
            <a:ext cx="3131840" cy="176166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131840" y="476672"/>
            <a:ext cx="23663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ВЕРХОВОЙ ТЕАТР</a:t>
            </a:r>
            <a:endParaRPr lang="ru-RU" sz="2000" b="1" dirty="0"/>
          </a:p>
        </p:txBody>
      </p:sp>
      <p:pic>
        <p:nvPicPr>
          <p:cNvPr id="1026" name="Picture 2" descr="C:\Users\Admin\Desktop\Новая папка (3)\SAM_17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564904"/>
            <a:ext cx="2779801" cy="1563638"/>
          </a:xfrm>
          <a:prstGeom prst="rect">
            <a:avLst/>
          </a:prstGeom>
          <a:noFill/>
        </p:spPr>
      </p:pic>
      <p:pic>
        <p:nvPicPr>
          <p:cNvPr id="7170" name="Picture 2" descr="http://www.maam.ru/upload/blogs/1ec5e2b3bb64ffadcb38fe6ada90081a.jpg.jpg"/>
          <p:cNvPicPr>
            <a:picLocks noChangeAspect="1" noChangeArrowheads="1"/>
          </p:cNvPicPr>
          <p:nvPr/>
        </p:nvPicPr>
        <p:blipFill>
          <a:blip r:embed="rId5" cstate="print"/>
          <a:srcRect r="3390" b="14124"/>
          <a:stretch>
            <a:fillRect/>
          </a:stretch>
        </p:blipFill>
        <p:spPr bwMode="auto">
          <a:xfrm>
            <a:off x="3347864" y="4437112"/>
            <a:ext cx="3024336" cy="2016224"/>
          </a:xfrm>
          <a:prstGeom prst="rect">
            <a:avLst/>
          </a:prstGeom>
          <a:noFill/>
        </p:spPr>
      </p:pic>
      <p:pic>
        <p:nvPicPr>
          <p:cNvPr id="7172" name="Picture 4" descr="http://36.media.tumblr.com/e2b18286e4345fd59c2f71a4443565e6/tumblr_inline_nvl0xlVDbg1tdtook_5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221088"/>
            <a:ext cx="2592288" cy="1944216"/>
          </a:xfrm>
          <a:prstGeom prst="rect">
            <a:avLst/>
          </a:prstGeom>
          <a:noFill/>
        </p:spPr>
      </p:pic>
      <p:pic>
        <p:nvPicPr>
          <p:cNvPr id="7176" name="Picture 8" descr="http://www.maam.ru/upload/blogs/50479ff05649e3b76b78383749f757b9.jp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4005064"/>
            <a:ext cx="1836204" cy="244827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67544" y="836712"/>
            <a:ext cx="3528392" cy="21168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С помощью этих театров можно развивать тактильные ощущения, воображение, творческие способности, обогащать словарный запас детей и диалогическую речь и, конечно, фантазию.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:\DCIM\111PHOTO\SAM_1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429000"/>
            <a:ext cx="2944327" cy="165618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987824" y="476672"/>
            <a:ext cx="2215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ТЕАТР ФАНТАЗИЙ</a:t>
            </a:r>
            <a:endParaRPr lang="ru-RU" b="1" dirty="0"/>
          </a:p>
        </p:txBody>
      </p:sp>
      <p:pic>
        <p:nvPicPr>
          <p:cNvPr id="11266" name="Picture 2" descr="C:\Users\Admin\Desktop\Новая папка (3)\SAM_1686.JPG"/>
          <p:cNvPicPr>
            <a:picLocks noChangeAspect="1" noChangeArrowheads="1"/>
          </p:cNvPicPr>
          <p:nvPr/>
        </p:nvPicPr>
        <p:blipFill>
          <a:blip r:embed="rId4" cstate="print"/>
          <a:srcRect b="6938"/>
          <a:stretch>
            <a:fillRect/>
          </a:stretch>
        </p:blipFill>
        <p:spPr bwMode="auto">
          <a:xfrm>
            <a:off x="5724128" y="3501008"/>
            <a:ext cx="2880320" cy="1656184"/>
          </a:xfrm>
          <a:prstGeom prst="rect">
            <a:avLst/>
          </a:prstGeom>
          <a:noFill/>
        </p:spPr>
      </p:pic>
      <p:pic>
        <p:nvPicPr>
          <p:cNvPr id="11267" name="Picture 3" descr="C:\Users\Admin\Desktop\Новая папка (3)\SAM_16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869160"/>
            <a:ext cx="2560285" cy="1440160"/>
          </a:xfrm>
          <a:prstGeom prst="rect">
            <a:avLst/>
          </a:prstGeom>
          <a:noFill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95" t="8696" r="7394" b="13044"/>
          <a:stretch>
            <a:fillRect/>
          </a:stretch>
        </p:blipFill>
        <p:spPr>
          <a:xfrm>
            <a:off x="6444208" y="692696"/>
            <a:ext cx="2160240" cy="2592288"/>
          </a:xfrm>
          <a:prstGeom prst="rect">
            <a:avLst/>
          </a:prstGeom>
          <a:ln/>
        </p:spPr>
      </p:pic>
      <p:pic>
        <p:nvPicPr>
          <p:cNvPr id="11265" name="Picture 1" descr="C:\Users\Admin\Desktop\Новая папка (3)\SAM_168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5085184"/>
            <a:ext cx="2520280" cy="1417658"/>
          </a:xfrm>
          <a:prstGeom prst="rect">
            <a:avLst/>
          </a:prstGeom>
          <a:noFill/>
        </p:spPr>
      </p:pic>
      <p:pic>
        <p:nvPicPr>
          <p:cNvPr id="2" name="Picture 2" descr="https://educontest.net/storage2/article/41527/4.JPG"/>
          <p:cNvPicPr>
            <a:picLocks noChangeAspect="1" noChangeArrowheads="1"/>
          </p:cNvPicPr>
          <p:nvPr/>
        </p:nvPicPr>
        <p:blipFill>
          <a:blip r:embed="rId8" cstate="print"/>
          <a:srcRect l="6556" r="2395"/>
          <a:stretch>
            <a:fillRect/>
          </a:stretch>
        </p:blipFill>
        <p:spPr bwMode="auto">
          <a:xfrm>
            <a:off x="4067944" y="1484784"/>
            <a:ext cx="2331117" cy="1440160"/>
          </a:xfrm>
          <a:prstGeom prst="rect">
            <a:avLst/>
          </a:prstGeom>
          <a:noFill/>
        </p:spPr>
      </p:pic>
      <p:pic>
        <p:nvPicPr>
          <p:cNvPr id="12" name="Picture 3" descr="C:\Users\Admin\Desktop\фото на рмо\SAM_794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5916" y="2996952"/>
            <a:ext cx="2095500" cy="1397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53137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7" descr="H:\DCIM\107PHOTO\SAM_79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2736304" cy="1824203"/>
          </a:xfrm>
          <a:prstGeom prst="rect">
            <a:avLst/>
          </a:prstGeom>
          <a:noFill/>
        </p:spPr>
      </p:pic>
      <p:pic>
        <p:nvPicPr>
          <p:cNvPr id="5" name="Picture 2" descr="E:\МАМА2\в музее\S63012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59" y="4581128"/>
            <a:ext cx="2400267" cy="1800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419872" y="620688"/>
            <a:ext cx="1994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ЖИВОЙ ТЕАТР</a:t>
            </a:r>
            <a:endParaRPr lang="ru-RU" sz="2000" b="1" dirty="0"/>
          </a:p>
        </p:txBody>
      </p:sp>
      <p:pic>
        <p:nvPicPr>
          <p:cNvPr id="11" name="Picture 3" descr="C:\Users\надежда\Desktop\КОСТЫГИНА\фото\DSC0035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75" t="10437" r="34250" b="3984"/>
          <a:stretch/>
        </p:blipFill>
        <p:spPr bwMode="auto">
          <a:xfrm>
            <a:off x="3779912" y="1196752"/>
            <a:ext cx="1549050" cy="3024336"/>
          </a:xfrm>
          <a:prstGeom prst="rect">
            <a:avLst/>
          </a:prstGeom>
          <a:ln>
            <a:noFill/>
          </a:ln>
          <a:effectLst/>
          <a:extLst/>
        </p:spPr>
      </p:pic>
      <p:pic>
        <p:nvPicPr>
          <p:cNvPr id="10241" name="Picture 1" descr="F:\SAM_255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1052" y="2456892"/>
            <a:ext cx="2592288" cy="1944216"/>
          </a:xfrm>
          <a:prstGeom prst="rect">
            <a:avLst/>
          </a:prstGeom>
          <a:noFill/>
        </p:spPr>
      </p:pic>
      <p:pic>
        <p:nvPicPr>
          <p:cNvPr id="10242" name="Picture 2" descr="F:\SAM_2564.JPG"/>
          <p:cNvPicPr>
            <a:picLocks noChangeAspect="1" noChangeArrowheads="1"/>
          </p:cNvPicPr>
          <p:nvPr/>
        </p:nvPicPr>
        <p:blipFill>
          <a:blip r:embed="rId7" cstate="print"/>
          <a:srcRect r="14734"/>
          <a:stretch>
            <a:fillRect/>
          </a:stretch>
        </p:blipFill>
        <p:spPr bwMode="auto">
          <a:xfrm>
            <a:off x="6084167" y="2372883"/>
            <a:ext cx="2619651" cy="2304256"/>
          </a:xfrm>
          <a:prstGeom prst="rect">
            <a:avLst/>
          </a:prstGeom>
          <a:noFill/>
        </p:spPr>
      </p:pic>
      <p:pic>
        <p:nvPicPr>
          <p:cNvPr id="10243" name="Picture 3" descr="F:\SAM_167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00448" y="4293096"/>
            <a:ext cx="2233303" cy="1681132"/>
          </a:xfrm>
          <a:prstGeom prst="rect">
            <a:avLst/>
          </a:prstGeom>
          <a:noFill/>
        </p:spPr>
      </p:pic>
      <p:pic>
        <p:nvPicPr>
          <p:cNvPr id="14" name="Picture 4" descr="E:\МАМА2\в музее\S63013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48680"/>
            <a:ext cx="2688299" cy="2016224"/>
          </a:xfrm>
          <a:prstGeom prst="rect">
            <a:avLst/>
          </a:prstGeom>
          <a:noFill/>
        </p:spPr>
      </p:pic>
      <p:pic>
        <p:nvPicPr>
          <p:cNvPr id="12" name="Picture 2" descr="H:\DCIM\111PHOTO\SAM_144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52255" y="4775889"/>
            <a:ext cx="2878676" cy="1619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91835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827584" y="620688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Существует множество игр и занятий по театрализованной деятельности для развития речи, мимики, жестов, монологической речи, фантазии детей, чувства рифмы, импровизации, для развития мелкой моторики рук, выразительной речи и многое другое.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347864" y="1844824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Картотеку игр и упражнений мы предлагаем вам посмотреть в приложении.</a:t>
            </a:r>
            <a:endParaRPr lang="ru-RU" dirty="0"/>
          </a:p>
        </p:txBody>
      </p:sp>
      <p:pic>
        <p:nvPicPr>
          <p:cNvPr id="4098" name="Picture 2" descr="Елена Антипина - Театрализованная деятельность в детском саду обложка книг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16832"/>
            <a:ext cx="1800200" cy="2782128"/>
          </a:xfrm>
          <a:prstGeom prst="rect">
            <a:avLst/>
          </a:prstGeom>
          <a:noFill/>
        </p:spPr>
      </p:pic>
      <p:pic>
        <p:nvPicPr>
          <p:cNvPr id="4100" name="Picture 4" descr="1297508007_1260957941_5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140968"/>
            <a:ext cx="1944216" cy="2761671"/>
          </a:xfrm>
          <a:prstGeom prst="rect">
            <a:avLst/>
          </a:prstGeom>
          <a:noFill/>
        </p:spPr>
      </p:pic>
      <p:pic>
        <p:nvPicPr>
          <p:cNvPr id="4102" name="Picture 6" descr="1301032128_386519aafa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077072"/>
            <a:ext cx="1735393" cy="2239217"/>
          </a:xfrm>
          <a:prstGeom prst="rect">
            <a:avLst/>
          </a:prstGeom>
          <a:noFill/>
        </p:spPr>
      </p:pic>
      <p:pic>
        <p:nvPicPr>
          <p:cNvPr id="4104" name="Picture 8" descr="big_2011-12-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54138" y="3068960"/>
            <a:ext cx="2096703" cy="3240360"/>
          </a:xfrm>
          <a:prstGeom prst="rect">
            <a:avLst/>
          </a:prstGeom>
          <a:noFill/>
        </p:spPr>
      </p:pic>
      <p:pic>
        <p:nvPicPr>
          <p:cNvPr id="4106" name="Picture 10" descr="1289806080_25028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429000"/>
            <a:ext cx="2016224" cy="284690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52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4000" y="479665"/>
            <a:ext cx="83224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Работа </a:t>
            </a:r>
            <a:r>
              <a:rPr lang="ru-RU" dirty="0"/>
              <a:t>по развитию речи и творческих способностей у дошкольников в процессе </a:t>
            </a:r>
            <a:r>
              <a:rPr lang="ru-RU" dirty="0" smtClean="0"/>
              <a:t>театрализованной деятельности </a:t>
            </a:r>
            <a:r>
              <a:rPr lang="ru-RU" dirty="0"/>
              <a:t>приносит свои плоды: у ребят активизируется и обогащается словарь, они </a:t>
            </a:r>
            <a:r>
              <a:rPr lang="ru-RU" dirty="0" smtClean="0"/>
              <a:t>становятся свободнее</a:t>
            </a:r>
            <a:r>
              <a:rPr lang="ru-RU" dirty="0"/>
              <a:t>, раскрепощённые в общении, а главное, они испытывают эмоциональный </a:t>
            </a:r>
            <a:r>
              <a:rPr lang="ru-RU" dirty="0" smtClean="0"/>
              <a:t>подъём.</a:t>
            </a:r>
            <a:endParaRPr lang="ru-RU" dirty="0"/>
          </a:p>
        </p:txBody>
      </p:sp>
      <p:pic>
        <p:nvPicPr>
          <p:cNvPr id="12" name="Picture 5" descr="E:\МАМА2\С РАБОЧЕГО СТОЛА\все фотки для д.с\с фотоопарата родителям\SAM_0462.JPG"/>
          <p:cNvPicPr>
            <a:picLocks noChangeAspect="1" noChangeArrowheads="1"/>
          </p:cNvPicPr>
          <p:nvPr/>
        </p:nvPicPr>
        <p:blipFill rotWithShape="1">
          <a:blip r:embed="rId3" cstate="print"/>
          <a:srcRect b="13853"/>
          <a:stretch/>
        </p:blipFill>
        <p:spPr bwMode="auto">
          <a:xfrm>
            <a:off x="683568" y="4114800"/>
            <a:ext cx="3325158" cy="2148408"/>
          </a:xfrm>
          <a:prstGeom prst="rect">
            <a:avLst/>
          </a:prstGeom>
          <a:noFill/>
        </p:spPr>
      </p:pic>
      <p:pic>
        <p:nvPicPr>
          <p:cNvPr id="14" name="Picture 4" descr="E:\МАМА2\С РАБОЧЕГО СТОЛА\все фотки для д.с\с фотоопарата родителям\SAM_0457.JPG"/>
          <p:cNvPicPr>
            <a:picLocks noChangeAspect="1" noChangeArrowheads="1"/>
          </p:cNvPicPr>
          <p:nvPr/>
        </p:nvPicPr>
        <p:blipFill rotWithShape="1">
          <a:blip r:embed="rId4" cstate="print"/>
          <a:srcRect t="7010" b="14564"/>
          <a:stretch/>
        </p:blipFill>
        <p:spPr bwMode="auto">
          <a:xfrm>
            <a:off x="1403648" y="1700634"/>
            <a:ext cx="4104456" cy="2414166"/>
          </a:xfrm>
          <a:prstGeom prst="rect">
            <a:avLst/>
          </a:prstGeom>
          <a:noFill/>
        </p:spPr>
      </p:pic>
      <p:pic>
        <p:nvPicPr>
          <p:cNvPr id="13" name="Picture 2" descr="E:\МАМА2\С РАБОЧЕГО СТОЛА\все фотки для д.с\фотки Данилке\Цирк 2013\SAM_12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5765" y="3861048"/>
            <a:ext cx="3384376" cy="2538282"/>
          </a:xfrm>
          <a:prstGeom prst="rect">
            <a:avLst/>
          </a:prstGeom>
          <a:noFill/>
        </p:spPr>
      </p:pic>
      <p:pic>
        <p:nvPicPr>
          <p:cNvPr id="15" name="Picture 6" descr="E:\МАМА2\С РАБОЧЕГО СТОЛА\все фотки для д.с\фотки Данилке\Цирк 2013\SAM_13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05746" y="1844650"/>
            <a:ext cx="2547045" cy="19102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959044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0" name="Горизонтальный свиток 9"/>
          <p:cNvSpPr/>
          <p:nvPr/>
        </p:nvSpPr>
        <p:spPr>
          <a:xfrm>
            <a:off x="251520" y="188640"/>
            <a:ext cx="8568952" cy="6669360"/>
          </a:xfrm>
          <a:prstGeom prst="horizontalScrol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Ученые единодушны во мнении, что театр является одним из самых ярких, красочных и доступных восприятию ребенка сфер искусства. По эстетической значимости и влиянию на общее развитие ребенка театрализованной деятельности по праву принадлежит почетное место рядом с музыкой, рисованием и лепкой.</a:t>
            </a:r>
          </a:p>
        </p:txBody>
      </p:sp>
    </p:spTree>
    <p:extLst>
      <p:ext uri="{BB962C8B-B14F-4D97-AF65-F5344CB8AC3E}">
        <p14:creationId xmlns:p14="http://schemas.microsoft.com/office/powerpoint/2010/main" xmlns="" val="20405604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Admin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84176" y="5433191"/>
            <a:ext cx="633846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i="1" cap="none" spc="50" dirty="0" smtClean="0">
                <a:ln w="11430"/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i="1" cap="none" spc="50" dirty="0">
              <a:ln w="11430"/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2055650"/>
            <a:ext cx="3168352" cy="26499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68352" y="46738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ЛИТЕРАТУРА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1166843"/>
            <a:ext cx="56366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        Н.Ф. Губанова «Театрализованная деятельность дошкольников»</a:t>
            </a:r>
          </a:p>
          <a:p>
            <a:r>
              <a:rPr lang="ru-RU" dirty="0"/>
              <a:t>2.        Л.В. Артемова «Театрализованные игры дошкольников»</a:t>
            </a:r>
          </a:p>
          <a:p>
            <a:r>
              <a:rPr lang="ru-RU" dirty="0"/>
              <a:t>3.        Н.Ф. Сорокина «Кукольный театр для самых маленьких»</a:t>
            </a:r>
          </a:p>
          <a:p>
            <a:r>
              <a:rPr lang="ru-RU" dirty="0"/>
              <a:t>4.        М.Г. Борисенко «Конспекты комплексных занятий по сказкам с детьми 3-4 лет»</a:t>
            </a:r>
          </a:p>
          <a:p>
            <a:r>
              <a:rPr lang="ru-RU" dirty="0"/>
              <a:t>5.        Н.Ф. Губанова «Развитие игровой деятельности»</a:t>
            </a:r>
          </a:p>
          <a:p>
            <a:r>
              <a:rPr lang="ru-RU" dirty="0"/>
              <a:t>6.         «Программа воспитания и обучения в детском саду» под ред. Васильевой М.А.</a:t>
            </a:r>
          </a:p>
          <a:p>
            <a:r>
              <a:rPr lang="ru-RU" dirty="0"/>
              <a:t>7.        </a:t>
            </a:r>
            <a:r>
              <a:rPr lang="ru-RU" dirty="0" err="1"/>
              <a:t>Н.Б.Улашенко</a:t>
            </a:r>
            <a:r>
              <a:rPr lang="ru-RU" dirty="0"/>
              <a:t> «Организация театрализованной деятельности»</a:t>
            </a:r>
          </a:p>
          <a:p>
            <a:r>
              <a:rPr lang="ru-RU" dirty="0"/>
              <a:t>8.         Программе </a:t>
            </a:r>
            <a:r>
              <a:rPr lang="ru-RU" dirty="0" err="1"/>
              <a:t>Н.Ф.Сорокиной</a:t>
            </a:r>
            <a:r>
              <a:rPr lang="ru-RU" dirty="0"/>
              <a:t>, Л.Г. </a:t>
            </a:r>
            <a:r>
              <a:rPr lang="ru-RU" dirty="0" err="1"/>
              <a:t>Миланович</a:t>
            </a:r>
            <a:r>
              <a:rPr lang="ru-RU" dirty="0"/>
              <a:t> «Театр – творчество – дети».</a:t>
            </a:r>
          </a:p>
        </p:txBody>
      </p:sp>
    </p:spTree>
    <p:extLst>
      <p:ext uri="{BB962C8B-B14F-4D97-AF65-F5344CB8AC3E}">
        <p14:creationId xmlns:p14="http://schemas.microsoft.com/office/powerpoint/2010/main" xmlns="" val="24524326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6|1.1|1.2|0.8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2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1196</TotalTime>
  <Words>870</Words>
  <Application>Microsoft Office PowerPoint</Application>
  <PresentationFormat>Экран (4:3)</PresentationFormat>
  <Paragraphs>133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131</cp:revision>
  <dcterms:created xsi:type="dcterms:W3CDTF">2016-01-04T13:49:48Z</dcterms:created>
  <dcterms:modified xsi:type="dcterms:W3CDTF">2021-02-09T10:21:36Z</dcterms:modified>
</cp:coreProperties>
</file>