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photoAlbum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  <a:srgbClr val="231003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30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5D7B-3AD8-4C3D-AFB3-14D85E217496}" type="datetimeFigureOut">
              <a:rPr lang="ru-RU" smtClean="0"/>
              <a:t>04.05.2023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BA664-46AA-45FB-BF5E-7570970B6E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6287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5D7B-3AD8-4C3D-AFB3-14D85E217496}" type="datetimeFigureOut">
              <a:rPr lang="ru-RU" smtClean="0"/>
              <a:t>04.05.2023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BA664-46AA-45FB-BF5E-7570970B6E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0571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5D7B-3AD8-4C3D-AFB3-14D85E217496}" type="datetimeFigureOut">
              <a:rPr lang="ru-RU" smtClean="0"/>
              <a:t>04.05.2023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BA664-46AA-45FB-BF5E-7570970B6E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0923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5D7B-3AD8-4C3D-AFB3-14D85E217496}" type="datetimeFigureOut">
              <a:rPr lang="ru-RU" smtClean="0"/>
              <a:t>04.05.2023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BA664-46AA-45FB-BF5E-7570970B6E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5770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5D7B-3AD8-4C3D-AFB3-14D85E217496}" type="datetimeFigureOut">
              <a:rPr lang="ru-RU" smtClean="0"/>
              <a:t>04.05.2023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BA664-46AA-45FB-BF5E-7570970B6E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54141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5D7B-3AD8-4C3D-AFB3-14D85E217496}" type="datetimeFigureOut">
              <a:rPr lang="ru-RU" smtClean="0"/>
              <a:t>04.05.2023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BA664-46AA-45FB-BF5E-7570970B6E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3513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5D7B-3AD8-4C3D-AFB3-14D85E217496}" type="datetimeFigureOut">
              <a:rPr lang="ru-RU" smtClean="0"/>
              <a:t>04.05.2023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BA664-46AA-45FB-BF5E-7570970B6E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4852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5D7B-3AD8-4C3D-AFB3-14D85E217496}" type="datetimeFigureOut">
              <a:rPr lang="ru-RU" smtClean="0"/>
              <a:t>04.05.2023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BA664-46AA-45FB-BF5E-7570970B6E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6056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5D7B-3AD8-4C3D-AFB3-14D85E217496}" type="datetimeFigureOut">
              <a:rPr lang="ru-RU" smtClean="0"/>
              <a:t>04.05.2023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BA664-46AA-45FB-BF5E-7570970B6E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5095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5D7B-3AD8-4C3D-AFB3-14D85E217496}" type="datetimeFigureOut">
              <a:rPr lang="ru-RU" smtClean="0"/>
              <a:t>04.05.2023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BA664-46AA-45FB-BF5E-7570970B6E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3529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5D7B-3AD8-4C3D-AFB3-14D85E217496}" type="datetimeFigureOut">
              <a:rPr lang="ru-RU" smtClean="0"/>
              <a:t>04.05.2023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BA664-46AA-45FB-BF5E-7570970B6E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0870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E65D7B-3AD8-4C3D-AFB3-14D85E217496}" type="datetimeFigureOut">
              <a:rPr lang="ru-RU" smtClean="0"/>
              <a:t>04.05.2023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8BA664-46AA-45FB-BF5E-7570970B6E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6830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4852674_242-p-foni-dlya-prezentatsii-besplatno-24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1524000" y="434900"/>
            <a:ext cx="9144000" cy="635618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CC0066"/>
                </a:solidFill>
                <a:latin typeface="Georgia" panose="02040502050405020303" pitchFamily="18" charset="0"/>
              </a:rPr>
              <a:t>Эссе «Наставник. Кто это?»</a:t>
            </a:r>
            <a:endParaRPr lang="ru-RU" sz="3600" dirty="0">
              <a:solidFill>
                <a:srgbClr val="CC0066"/>
              </a:solidFill>
              <a:latin typeface="Georgia" panose="02040502050405020303" pitchFamily="18" charset="0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895707" y="1237785"/>
            <a:ext cx="8508382" cy="5386039"/>
          </a:xfrm>
        </p:spPr>
        <p:txBody>
          <a:bodyPr>
            <a:norm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 </a:t>
            </a:r>
            <a:endParaRPr lang="ru-RU" sz="2000" i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sz="2000" i="1" dirty="0" smtClean="0">
                <a:solidFill>
                  <a:srgbClr val="CC0066"/>
                </a:solidFill>
                <a:latin typeface="Georgia" panose="02040502050405020303" pitchFamily="18" charset="0"/>
              </a:rPr>
              <a:t>«Единственный разумный способ обучать людей –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sz="2000" i="1" dirty="0" smtClean="0">
                <a:solidFill>
                  <a:srgbClr val="CC0066"/>
                </a:solidFill>
                <a:latin typeface="Georgia" panose="02040502050405020303" pitchFamily="18" charset="0"/>
              </a:rPr>
              <a:t> это подавать им пример.»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Альберт Эйнштейн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endParaRPr lang="ru-RU" sz="2000" i="1" dirty="0" smtClean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  <a:p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   </a:t>
            </a:r>
            <a:r>
              <a:rPr lang="ru-RU" sz="2000" b="1" i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Кем быть?</a:t>
            </a:r>
            <a:r>
              <a:rPr lang="ru-RU" sz="2000" i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 – вопрос, который задает себе каждый взрослеющий человек.  Я не стала исключением и долго решала, кем стать. Выбирать долго не пришлось, решила пойти учиться в педагогическое училище, мама мечтала, чтобы я стала бухгалтером, но решение быть воспитателем  я приняла самостоятельно.  И началось мое интересное, не всегда легкое и простое превращение из колючей девчонки в </a:t>
            </a: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воспитателя, друга</a:t>
            </a:r>
            <a:r>
              <a:rPr lang="ru-RU" sz="2000" i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, открывателя </a:t>
            </a: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детских душ, детского </a:t>
            </a:r>
            <a:r>
              <a:rPr lang="ru-RU" sz="2000" i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наставника</a:t>
            </a: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.</a:t>
            </a:r>
          </a:p>
          <a:p>
            <a:endParaRPr lang="ru-RU" sz="2000" i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lang="ru-RU" sz="1400" b="1" i="1" dirty="0" smtClean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lang="ru-RU" sz="1400" b="1" i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lang="ru-RU" sz="1400" b="1" i="1" dirty="0" smtClean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lang="ru-RU" sz="1400" b="1" i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5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4852674_242-p-foni-dlya-prezentatsii-besplatno-24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35260" y="524107"/>
            <a:ext cx="6426818" cy="987718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CC0066"/>
                </a:solidFill>
                <a:latin typeface="Georgia" panose="02040502050405020303" pitchFamily="18" charset="0"/>
              </a:rPr>
              <a:t>              Эссе «Наставник. Кто это?»</a:t>
            </a:r>
            <a:endParaRPr lang="ru-RU" sz="2800" dirty="0">
              <a:solidFill>
                <a:srgbClr val="CC0066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Рисунок 3"/>
          <p:cNvPicPr>
            <a:picLocks noGrp="1" noChangeAspect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44" b="10944"/>
          <a:stretch>
            <a:fillRect/>
          </a:stretch>
        </p:blipFill>
        <p:spPr>
          <a:xfrm rot="429266">
            <a:off x="8181840" y="358269"/>
            <a:ext cx="3127045" cy="3571527"/>
          </a:xfrm>
          <a:ln w="44450">
            <a:solidFill>
              <a:srgbClr val="CC0066"/>
            </a:solidFill>
          </a:ln>
        </p:spPr>
      </p:pic>
      <p:sp>
        <p:nvSpPr>
          <p:cNvPr id="6" name="Подзаголовок 5"/>
          <p:cNvSpPr>
            <a:spLocks noGrp="1"/>
          </p:cNvSpPr>
          <p:nvPr>
            <p:ph type="body" sz="half" idx="2"/>
          </p:nvPr>
        </p:nvSpPr>
        <p:spPr>
          <a:xfrm>
            <a:off x="839787" y="1943101"/>
            <a:ext cx="5917852" cy="4335036"/>
          </a:xfrm>
        </p:spPr>
        <p:txBody>
          <a:bodyPr>
            <a:normAutofit/>
          </a:bodyPr>
          <a:lstStyle/>
          <a:p>
            <a:pPr algn="ctr"/>
            <a:r>
              <a:rPr lang="ru-RU" sz="2000" i="1" dirty="0" smtClean="0">
                <a:solidFill>
                  <a:srgbClr val="231003"/>
                </a:solidFill>
                <a:latin typeface="Georgia" panose="02040502050405020303" pitchFamily="18" charset="0"/>
              </a:rPr>
              <a:t>   </a:t>
            </a: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В начале карьеры, став воспитателем я была очень уверенна в себе, но, столкнувшись с трудностями в детском коллективе, поняла, что не все так просто.  Огромное </a:t>
            </a:r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спасибо</a:t>
            </a: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 и сейчас хочется сказать людям, опытным и замечательным педагогам, которые были рядом, которые стали для меня и друзьями, и коллегами, и учителями, настоящими наставниками. </a:t>
            </a:r>
            <a:r>
              <a:rPr lang="ru-RU" sz="2000" i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Мне </a:t>
            </a:r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повезло</a:t>
            </a: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, </a:t>
            </a:r>
            <a:r>
              <a:rPr lang="ru-RU" sz="2000" i="1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учителя были, действительно, </a:t>
            </a: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очень хорошие: я </a:t>
            </a:r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люблю свою работу </a:t>
            </a: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и предана ей уже более </a:t>
            </a:r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20 лет</a:t>
            </a: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639" y="3435454"/>
            <a:ext cx="4130715" cy="3085127"/>
          </a:xfrm>
          <a:prstGeom prst="rect">
            <a:avLst/>
          </a:prstGeom>
          <a:ln w="38100">
            <a:solidFill>
              <a:srgbClr val="CC0066"/>
            </a:solidFill>
          </a:ln>
        </p:spPr>
      </p:pic>
    </p:spTree>
    <p:extLst>
      <p:ext uri="{BB962C8B-B14F-4D97-AF65-F5344CB8AC3E}">
        <p14:creationId xmlns:p14="http://schemas.microsoft.com/office/powerpoint/2010/main" val="1104474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4852674_242-p-foni-dlya-prezentatsii-besplatno-24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35260" y="162972"/>
            <a:ext cx="6426818" cy="475204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CC0066"/>
                </a:solidFill>
                <a:latin typeface="Georgia" panose="02040502050405020303" pitchFamily="18" charset="0"/>
              </a:rPr>
              <a:t>                 Эссе «Наставник. Кто это?»</a:t>
            </a:r>
            <a:endParaRPr lang="ru-RU" sz="2400" dirty="0">
              <a:solidFill>
                <a:srgbClr val="CC0066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Рисунок 3"/>
          <p:cNvPicPr>
            <a:picLocks noGrp="1" noChangeAspect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4572" y="437342"/>
            <a:ext cx="3264885" cy="2448663"/>
          </a:xfrm>
          <a:ln w="38100">
            <a:solidFill>
              <a:srgbClr val="CC0066"/>
            </a:solidFill>
          </a:ln>
        </p:spPr>
      </p:pic>
      <p:sp>
        <p:nvSpPr>
          <p:cNvPr id="6" name="Подзаголовок 5"/>
          <p:cNvSpPr>
            <a:spLocks noGrp="1"/>
          </p:cNvSpPr>
          <p:nvPr>
            <p:ph type="body" sz="half" idx="2"/>
          </p:nvPr>
        </p:nvSpPr>
        <p:spPr>
          <a:xfrm>
            <a:off x="379141" y="936702"/>
            <a:ext cx="6582937" cy="5341435"/>
          </a:xfrm>
        </p:spPr>
        <p:txBody>
          <a:bodyPr>
            <a:normAutofit/>
          </a:bodyPr>
          <a:lstStyle/>
          <a:p>
            <a:pPr algn="ctr"/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Годы шли, я набирала опыт, становилась старше, мудрее, умнее, образованнее. Наступило время, когда мне самой очень захотелось делиться тем, что я знаю и умею, но не только с детьми, которые всегда рядом. Появилось желание и… появилась новая работа. Какое счастье, что детский сад, в котором я работаю, сотрудничает с Педагогическим колледжем и принимает на практику молодых будущих воспитателей… Было немного страшновато, но </a:t>
            </a:r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очень интересно</a:t>
            </a: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.   </a:t>
            </a:r>
            <a:endParaRPr lang="ru-RU" sz="2000" i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5624">
            <a:off x="6780355" y="3101411"/>
            <a:ext cx="4319143" cy="3239357"/>
          </a:xfrm>
          <a:prstGeom prst="rect">
            <a:avLst/>
          </a:prstGeom>
          <a:ln w="38100">
            <a:solidFill>
              <a:srgbClr val="CC0066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644" y="4036828"/>
            <a:ext cx="3264884" cy="2448663"/>
          </a:xfrm>
          <a:prstGeom prst="rect">
            <a:avLst/>
          </a:prstGeom>
          <a:ln w="38100">
            <a:solidFill>
              <a:srgbClr val="CC0066"/>
            </a:solidFill>
          </a:ln>
        </p:spPr>
      </p:pic>
    </p:spTree>
    <p:extLst>
      <p:ext uri="{BB962C8B-B14F-4D97-AF65-F5344CB8AC3E}">
        <p14:creationId xmlns:p14="http://schemas.microsoft.com/office/powerpoint/2010/main" val="3729924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4852674_242-p-foni-dlya-prezentatsii-besplatno-24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35260" y="524107"/>
            <a:ext cx="6426818" cy="756053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CC0066"/>
                </a:solidFill>
                <a:latin typeface="Georgia" panose="02040502050405020303" pitchFamily="18" charset="0"/>
              </a:rPr>
              <a:t>              Эссе «Наставник. Кто это?»</a:t>
            </a:r>
            <a:endParaRPr lang="ru-RU" sz="2800" dirty="0">
              <a:solidFill>
                <a:srgbClr val="CC0066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Рисунок 3"/>
          <p:cNvPicPr>
            <a:picLocks noGrp="1" noChangeAspect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9266">
            <a:off x="6816855" y="1189638"/>
            <a:ext cx="4852598" cy="3770170"/>
          </a:xfrm>
          <a:ln w="44450">
            <a:solidFill>
              <a:srgbClr val="CC0066"/>
            </a:solidFill>
          </a:ln>
        </p:spPr>
      </p:pic>
      <p:sp>
        <p:nvSpPr>
          <p:cNvPr id="6" name="Подзаголовок 5"/>
          <p:cNvSpPr>
            <a:spLocks noGrp="1"/>
          </p:cNvSpPr>
          <p:nvPr>
            <p:ph type="body" sz="half" idx="2"/>
          </p:nvPr>
        </p:nvSpPr>
        <p:spPr>
          <a:xfrm>
            <a:off x="446050" y="1474470"/>
            <a:ext cx="5863310" cy="4803667"/>
          </a:xfrm>
        </p:spPr>
        <p:txBody>
          <a:bodyPr>
            <a:normAutofit/>
          </a:bodyPr>
          <a:lstStyle/>
          <a:p>
            <a:pPr algn="ctr"/>
            <a:r>
              <a:rPr lang="ru-RU" sz="2000" i="1" dirty="0" smtClean="0">
                <a:solidFill>
                  <a:srgbClr val="231003"/>
                </a:solidFill>
                <a:latin typeface="Georgia" panose="02040502050405020303" pitchFamily="18" charset="0"/>
              </a:rPr>
              <a:t>   </a:t>
            </a: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И я сама стала </a:t>
            </a:r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наставником</a:t>
            </a: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. </a:t>
            </a:r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Кто же это</a:t>
            </a: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?</a:t>
            </a:r>
            <a:r>
              <a:rPr lang="ru-RU" sz="2000" i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 </a:t>
            </a:r>
            <a:endParaRPr lang="ru-RU" sz="2000" i="1" dirty="0" smtClean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Наставник</a:t>
            </a: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 – это </a:t>
            </a:r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человек</a:t>
            </a: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, передающий профессиональные навыки, опыт и знания. Человек, который помогает адаптироваться с организацией на рабочем месте, способствует профессиональному развитию и росту  молодых специалистов.</a:t>
            </a:r>
          </a:p>
          <a:p>
            <a:pPr algn="ctr"/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Проработав уже определенное количество лет я понимаю, что для того, чтобы добиться успешности и значимости на рабочем месте важны рядом </a:t>
            </a:r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люди успешнее </a:t>
            </a: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и </a:t>
            </a:r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умнее</a:t>
            </a: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 нас.  Считаю, что наставничество </a:t>
            </a:r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актуально</a:t>
            </a: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всегда</a:t>
            </a: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 и в наше время как никогда!</a:t>
            </a:r>
          </a:p>
        </p:txBody>
      </p:sp>
    </p:spTree>
    <p:extLst>
      <p:ext uri="{BB962C8B-B14F-4D97-AF65-F5344CB8AC3E}">
        <p14:creationId xmlns:p14="http://schemas.microsoft.com/office/powerpoint/2010/main" val="3678558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4852674_242-p-foni-dlya-prezentatsii-besplatno-24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97865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CC0066"/>
                </a:solidFill>
                <a:latin typeface="Georgia" panose="02040502050405020303" pitchFamily="18" charset="0"/>
              </a:rPr>
              <a:t>                                Эссе «Наставник. Кто это?»</a:t>
            </a:r>
            <a:endParaRPr lang="ru-RU" sz="2800" dirty="0">
              <a:solidFill>
                <a:srgbClr val="CC0066"/>
              </a:solidFill>
              <a:latin typeface="Georgia" panose="02040502050405020303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049" y="2950154"/>
            <a:ext cx="3595021" cy="2696266"/>
          </a:xfrm>
          <a:prstGeom prst="rect">
            <a:avLst/>
          </a:prstGeom>
          <a:ln w="38100">
            <a:solidFill>
              <a:srgbClr val="CC0066"/>
            </a:solidFill>
          </a:ln>
        </p:spPr>
      </p:pic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37360" y="1211580"/>
            <a:ext cx="8789670" cy="5303519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Н</a:t>
            </a:r>
            <a:r>
              <a:rPr lang="ru-RU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 – 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неизвестность</a:t>
            </a:r>
          </a:p>
          <a:p>
            <a:pPr marL="0" indent="0" algn="ctr">
              <a:buNone/>
            </a:pPr>
            <a:r>
              <a:rPr lang="ru-RU" sz="4000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А</a:t>
            </a:r>
            <a:r>
              <a:rPr lang="ru-RU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 – 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активность</a:t>
            </a:r>
          </a:p>
          <a:p>
            <a:pPr marL="0" indent="0" algn="ctr">
              <a:buNone/>
            </a:pPr>
            <a:r>
              <a:rPr lang="ru-RU" sz="4000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С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ru-RU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- 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сотрудничество</a:t>
            </a:r>
            <a:endParaRPr lang="ru-RU" b="1" i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733" y="3737400"/>
            <a:ext cx="3723862" cy="2926289"/>
          </a:xfrm>
          <a:prstGeom prst="rect">
            <a:avLst/>
          </a:prstGeom>
          <a:ln w="38100">
            <a:solidFill>
              <a:srgbClr val="CC0066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2224" y="3002125"/>
            <a:ext cx="3525727" cy="2644295"/>
          </a:xfrm>
          <a:prstGeom prst="rect">
            <a:avLst/>
          </a:prstGeom>
          <a:ln w="38100">
            <a:solidFill>
              <a:srgbClr val="CC0066"/>
            </a:solidFill>
          </a:ln>
        </p:spPr>
      </p:pic>
    </p:spTree>
    <p:extLst>
      <p:ext uri="{BB962C8B-B14F-4D97-AF65-F5344CB8AC3E}">
        <p14:creationId xmlns:p14="http://schemas.microsoft.com/office/powerpoint/2010/main" val="881436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4852674_242-p-foni-dlya-prezentatsii-besplatno-24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97865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CC0066"/>
                </a:solidFill>
                <a:latin typeface="Georgia" panose="02040502050405020303" pitchFamily="18" charset="0"/>
              </a:rPr>
              <a:t>                                Эссе «Наставник. Кто это?»</a:t>
            </a:r>
            <a:endParaRPr lang="ru-RU" sz="2800" dirty="0">
              <a:solidFill>
                <a:srgbClr val="CC0066"/>
              </a:solidFill>
              <a:latin typeface="Georgia" panose="02040502050405020303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396" y="3348990"/>
            <a:ext cx="3870960" cy="2903219"/>
          </a:xfrm>
          <a:prstGeom prst="rect">
            <a:avLst/>
          </a:prstGeom>
          <a:ln w="38100">
            <a:solidFill>
              <a:srgbClr val="CC0066"/>
            </a:solidFill>
          </a:ln>
        </p:spPr>
      </p:pic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37360" y="1062990"/>
            <a:ext cx="8789670" cy="5452109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b="1" i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Т</a:t>
            </a:r>
            <a:r>
              <a:rPr lang="ru-RU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 – 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труд</a:t>
            </a:r>
          </a:p>
          <a:p>
            <a:pPr marL="0" indent="0" algn="ctr">
              <a:buNone/>
            </a:pPr>
            <a:r>
              <a:rPr lang="ru-RU" sz="4000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А</a:t>
            </a:r>
            <a:r>
              <a:rPr lang="ru-RU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 – 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авторство</a:t>
            </a:r>
          </a:p>
          <a:p>
            <a:pPr marL="0" indent="0" algn="ctr">
              <a:buNone/>
            </a:pPr>
            <a:r>
              <a:rPr lang="ru-RU" sz="4000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В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ru-RU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– 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в ногу со временем</a:t>
            </a:r>
            <a:endParaRPr lang="ru-RU" b="1" i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256" y="3840917"/>
            <a:ext cx="3723862" cy="2727669"/>
          </a:xfrm>
          <a:prstGeom prst="rect">
            <a:avLst/>
          </a:prstGeom>
          <a:ln w="38100">
            <a:solidFill>
              <a:srgbClr val="CC0066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0018" y="1428115"/>
            <a:ext cx="3065083" cy="4086777"/>
          </a:xfrm>
          <a:prstGeom prst="rect">
            <a:avLst/>
          </a:prstGeom>
          <a:ln w="38100">
            <a:solidFill>
              <a:srgbClr val="CC0066"/>
            </a:solidFill>
          </a:ln>
        </p:spPr>
      </p:pic>
    </p:spTree>
    <p:extLst>
      <p:ext uri="{BB962C8B-B14F-4D97-AF65-F5344CB8AC3E}">
        <p14:creationId xmlns:p14="http://schemas.microsoft.com/office/powerpoint/2010/main" val="1885801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4852674_242-p-foni-dlya-prezentatsii-besplatno-24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97865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CC0066"/>
                </a:solidFill>
                <a:latin typeface="Georgia" panose="02040502050405020303" pitchFamily="18" charset="0"/>
              </a:rPr>
              <a:t>                                Эссе «Наставник. Кто это?»</a:t>
            </a:r>
            <a:endParaRPr lang="ru-RU" sz="2800" dirty="0">
              <a:solidFill>
                <a:srgbClr val="CC0066"/>
              </a:solidFill>
              <a:latin typeface="Georgia" panose="02040502050405020303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42" y="2818102"/>
            <a:ext cx="3595021" cy="2696265"/>
          </a:xfrm>
          <a:prstGeom prst="rect">
            <a:avLst/>
          </a:prstGeom>
          <a:ln w="38100">
            <a:solidFill>
              <a:srgbClr val="CC0066"/>
            </a:solidFill>
          </a:ln>
        </p:spPr>
      </p:pic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37360" y="1062990"/>
            <a:ext cx="8789670" cy="5452109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Н</a:t>
            </a:r>
            <a:r>
              <a:rPr lang="ru-RU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 – 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новизна</a:t>
            </a:r>
          </a:p>
          <a:p>
            <a:pPr marL="0" indent="0" algn="ctr">
              <a:buNone/>
            </a:pPr>
            <a:r>
              <a:rPr lang="ru-RU" sz="4000" b="1" i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И</a:t>
            </a:r>
            <a:r>
              <a:rPr lang="ru-RU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 – 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интерес друг к другу</a:t>
            </a:r>
          </a:p>
          <a:p>
            <a:pPr marL="0" indent="0" algn="ctr">
              <a:buNone/>
            </a:pPr>
            <a:r>
              <a:rPr lang="ru-RU" sz="4000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К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ru-RU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- 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команда</a:t>
            </a:r>
            <a:endParaRPr lang="ru-RU" b="1" i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9881" y="3496304"/>
            <a:ext cx="4012521" cy="3018795"/>
          </a:xfrm>
          <a:prstGeom prst="rect">
            <a:avLst/>
          </a:prstGeom>
          <a:ln w="38100">
            <a:solidFill>
              <a:srgbClr val="CC0066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102" y="2440912"/>
            <a:ext cx="2988523" cy="3984699"/>
          </a:xfrm>
          <a:prstGeom prst="rect">
            <a:avLst/>
          </a:prstGeom>
          <a:ln w="38100">
            <a:solidFill>
              <a:srgbClr val="CC0066"/>
            </a:solidFill>
          </a:ln>
        </p:spPr>
      </p:pic>
    </p:spTree>
    <p:extLst>
      <p:ext uri="{BB962C8B-B14F-4D97-AF65-F5344CB8AC3E}">
        <p14:creationId xmlns:p14="http://schemas.microsoft.com/office/powerpoint/2010/main" val="2303180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4852674_242-p-foni-dlya-prezentatsii-besplatno-24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35260" y="524107"/>
            <a:ext cx="6426818" cy="756053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CC0066"/>
                </a:solidFill>
                <a:latin typeface="Georgia" panose="02040502050405020303" pitchFamily="18" charset="0"/>
              </a:rPr>
              <a:t>              Эссе «Наставник. Кто это?»</a:t>
            </a:r>
            <a:endParaRPr lang="ru-RU" sz="2800" dirty="0">
              <a:solidFill>
                <a:srgbClr val="CC0066"/>
              </a:solidFill>
              <a:latin typeface="Georgia" panose="02040502050405020303" pitchFamily="18" charset="0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body" sz="half" idx="2"/>
          </p:nvPr>
        </p:nvSpPr>
        <p:spPr>
          <a:xfrm>
            <a:off x="1523999" y="1449659"/>
            <a:ext cx="4988313" cy="3323063"/>
          </a:xfrm>
        </p:spPr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Наставничество – хорошая, продуктивная работа.  Успешные налаженные взаимоотношения в коллективе секрет успеха любого предприятия и любой организации!  </a:t>
            </a:r>
            <a:endParaRPr lang="ru-RU" sz="2000" b="1" i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  <a:p>
            <a:pPr algn="ctr"/>
            <a:endParaRPr lang="ru-RU" sz="2400" i="1" dirty="0" smtClean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3124">
            <a:off x="6911867" y="659221"/>
            <a:ext cx="4450559" cy="3337919"/>
          </a:xfrm>
          <a:prstGeom prst="rect">
            <a:avLst/>
          </a:prstGeom>
          <a:ln w="38100">
            <a:solidFill>
              <a:srgbClr val="CC0066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3329" y="3662464"/>
            <a:ext cx="4718135" cy="2825450"/>
          </a:xfrm>
          <a:prstGeom prst="rect">
            <a:avLst/>
          </a:prstGeom>
          <a:ln w="38100">
            <a:solidFill>
              <a:srgbClr val="CC0066"/>
            </a:solidFill>
          </a:ln>
        </p:spPr>
      </p:pic>
    </p:spTree>
    <p:extLst>
      <p:ext uri="{BB962C8B-B14F-4D97-AF65-F5344CB8AC3E}">
        <p14:creationId xmlns:p14="http://schemas.microsoft.com/office/powerpoint/2010/main" val="893136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4852674_242-p-foni-dlya-prezentatsii-besplatno-24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756" y="-33454"/>
            <a:ext cx="9144000" cy="6858000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35259" y="189571"/>
            <a:ext cx="9991491" cy="546409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CC0066"/>
                </a:solidFill>
                <a:latin typeface="Georgia" panose="02040502050405020303" pitchFamily="18" charset="0"/>
              </a:rPr>
              <a:t>                              Эссе «Наставник. Кто это?»</a:t>
            </a:r>
            <a:endParaRPr lang="ru-RU" sz="2800" dirty="0">
              <a:solidFill>
                <a:srgbClr val="CC0066"/>
              </a:solidFill>
              <a:latin typeface="Georgia" panose="02040502050405020303" pitchFamily="18" charset="0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body" sz="half" idx="2"/>
          </p:nvPr>
        </p:nvSpPr>
        <p:spPr>
          <a:xfrm>
            <a:off x="1427356" y="4527395"/>
            <a:ext cx="6646127" cy="1561171"/>
          </a:xfrm>
        </p:spPr>
        <p:txBody>
          <a:bodyPr>
            <a:normAutofit fontScale="92500" lnSpcReduction="20000"/>
          </a:bodyPr>
          <a:lstStyle/>
          <a:p>
            <a:pPr algn="ctr"/>
            <a:endParaRPr lang="ru-RU" sz="2400" i="1" dirty="0" smtClean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  <a:p>
            <a:pPr algn="ctr"/>
            <a:r>
              <a:rPr lang="ru-RU" sz="2200" i="1" dirty="0" smtClean="0">
                <a:solidFill>
                  <a:srgbClr val="CC0066"/>
                </a:solidFill>
                <a:latin typeface="Georgia" panose="02040502050405020303" pitchFamily="18" charset="0"/>
              </a:rPr>
              <a:t>«Человек не может по-настоящему усовершенствоваться, если не помогает усовершенствоваться другим»</a:t>
            </a:r>
          </a:p>
          <a:p>
            <a:pPr algn="ctr"/>
            <a:r>
              <a:rPr lang="ru-RU" sz="2200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                            </a:t>
            </a:r>
            <a:r>
              <a:rPr lang="ru-RU" sz="2200" i="1" dirty="0" err="1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Чарльс</a:t>
            </a:r>
            <a:r>
              <a:rPr lang="ru-RU" sz="2200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 Диккенс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166" y="892096"/>
            <a:ext cx="5053207" cy="3789905"/>
          </a:xfrm>
          <a:prstGeom prst="rect">
            <a:avLst/>
          </a:prstGeom>
          <a:ln w="38100">
            <a:solidFill>
              <a:srgbClr val="CC0066"/>
            </a:solidFill>
          </a:ln>
        </p:spPr>
      </p:pic>
      <p:sp>
        <p:nvSpPr>
          <p:cNvPr id="10" name="Подзаголовок 5"/>
          <p:cNvSpPr txBox="1">
            <a:spLocks/>
          </p:cNvSpPr>
          <p:nvPr/>
        </p:nvSpPr>
        <p:spPr>
          <a:xfrm>
            <a:off x="457200" y="6244682"/>
            <a:ext cx="10816683" cy="579863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i="1" dirty="0" smtClean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sz="2500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Смирнова </a:t>
            </a:r>
            <a:r>
              <a:rPr lang="ru-RU" sz="2500" b="1" i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Анна </a:t>
            </a:r>
            <a:r>
              <a:rPr lang="ru-RU" sz="2500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Павловна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sz="2500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МБДОУ </a:t>
            </a:r>
            <a:r>
              <a:rPr lang="ru-RU" sz="2500" i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Д/с №1, </a:t>
            </a:r>
            <a:r>
              <a:rPr lang="ru-RU" sz="2500" i="1" dirty="0" err="1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г.Воткинск</a:t>
            </a:r>
            <a:r>
              <a:rPr lang="ru-RU" sz="2500" i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, </a:t>
            </a:r>
            <a:r>
              <a:rPr lang="ru-RU" sz="2500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Удмуртская Республика, </a:t>
            </a:r>
            <a:r>
              <a:rPr lang="ru-RU" sz="2200" b="1" i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ВОСПИТАТЕЛЬ</a:t>
            </a:r>
            <a:endParaRPr lang="ru-RU" sz="2200" b="1" i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243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145</TotalTime>
  <Words>503</Words>
  <Application>Microsoft Office PowerPoint</Application>
  <PresentationFormat>Широкоэкранный</PresentationFormat>
  <Paragraphs>39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Georgia</vt:lpstr>
      <vt:lpstr>Office Theme</vt:lpstr>
      <vt:lpstr>Эссе «Наставник. Кто это?»</vt:lpstr>
      <vt:lpstr>              Эссе «Наставник. Кто это?»</vt:lpstr>
      <vt:lpstr>                 Эссе «Наставник. Кто это?»</vt:lpstr>
      <vt:lpstr>              Эссе «Наставник. Кто это?»</vt:lpstr>
      <vt:lpstr>                                Эссе «Наставник. Кто это?»</vt:lpstr>
      <vt:lpstr>                                Эссе «Наставник. Кто это?»</vt:lpstr>
      <vt:lpstr>                                Эссе «Наставник. Кто это?»</vt:lpstr>
      <vt:lpstr>              Эссе «Наставник. Кто это?»</vt:lpstr>
      <vt:lpstr>                              Эссе «Наставник. Кто это?»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Эссе «Наставник. Кто это?»</dc:title>
  <dc:creator>Пользователь</dc:creator>
  <cp:lastModifiedBy>Пользователь</cp:lastModifiedBy>
  <cp:revision>10</cp:revision>
  <dcterms:created xsi:type="dcterms:W3CDTF">2023-05-02T16:29:22Z</dcterms:created>
  <dcterms:modified xsi:type="dcterms:W3CDTF">2023-05-04T18:00:47Z</dcterms:modified>
</cp:coreProperties>
</file>