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23"/>
  </p:notesMasterIdLst>
  <p:sldIdLst>
    <p:sldId id="283" r:id="rId2"/>
    <p:sldId id="294" r:id="rId3"/>
    <p:sldId id="284" r:id="rId4"/>
    <p:sldId id="292" r:id="rId5"/>
    <p:sldId id="293" r:id="rId6"/>
    <p:sldId id="287" r:id="rId7"/>
    <p:sldId id="276" r:id="rId8"/>
    <p:sldId id="277" r:id="rId9"/>
    <p:sldId id="286" r:id="rId10"/>
    <p:sldId id="289" r:id="rId11"/>
    <p:sldId id="267" r:id="rId12"/>
    <p:sldId id="295" r:id="rId13"/>
    <p:sldId id="296" r:id="rId14"/>
    <p:sldId id="297" r:id="rId15"/>
    <p:sldId id="298" r:id="rId16"/>
    <p:sldId id="300" r:id="rId17"/>
    <p:sldId id="299" r:id="rId18"/>
    <p:sldId id="301" r:id="rId19"/>
    <p:sldId id="302" r:id="rId20"/>
    <p:sldId id="291" r:id="rId21"/>
    <p:sldId id="29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7892051-6B59-4C6F-8C9A-57C68B32FFDA}">
          <p14:sldIdLst>
            <p14:sldId id="283"/>
            <p14:sldId id="294"/>
            <p14:sldId id="284"/>
            <p14:sldId id="292"/>
            <p14:sldId id="293"/>
            <p14:sldId id="287"/>
            <p14:sldId id="276"/>
            <p14:sldId id="277"/>
            <p14:sldId id="286"/>
            <p14:sldId id="289"/>
            <p14:sldId id="267"/>
            <p14:sldId id="295"/>
            <p14:sldId id="296"/>
            <p14:sldId id="297"/>
            <p14:sldId id="298"/>
            <p14:sldId id="300"/>
            <p14:sldId id="299"/>
            <p14:sldId id="301"/>
            <p14:sldId id="302"/>
            <p14:sldId id="291"/>
            <p14:sldId id="2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8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EE1F4B-6A1F-4BB7-BF5F-25DCD7A0EB92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EB5C3C-43D2-4365-8C57-74CC838724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129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034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981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449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708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198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59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617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3818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86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683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8916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2482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73273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0748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405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731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35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  <p:sldLayoutId id="2147483996" r:id="rId12"/>
    <p:sldLayoutId id="2147483997" r:id="rId13"/>
    <p:sldLayoutId id="2147483998" r:id="rId14"/>
    <p:sldLayoutId id="2147483999" r:id="rId15"/>
    <p:sldLayoutId id="214748400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7" y="0"/>
            <a:ext cx="6201738" cy="465313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     </a:t>
            </a:r>
            <a:r>
              <a:rPr lang="ru-RU" sz="1200" b="1" dirty="0" smtClean="0">
                <a:solidFill>
                  <a:schemeClr val="tx1"/>
                </a:solidFill>
              </a:rPr>
              <a:t>Государственное бюджетное дошкольное образовательное учреждение                                           Детский сад № 92 «Звёздочка</a:t>
            </a:r>
            <a:r>
              <a:rPr lang="ru-RU" sz="2000" b="1" dirty="0" smtClean="0">
                <a:solidFill>
                  <a:schemeClr val="tx1"/>
                </a:solidFill>
              </a:rPr>
              <a:t>»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    Презентация на тему: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  «</a:t>
            </a:r>
            <a:r>
              <a:rPr lang="ru-RU" sz="2800" i="1" dirty="0" smtClean="0">
                <a:solidFill>
                  <a:schemeClr val="tx1"/>
                </a:solidFill>
              </a:rPr>
              <a:t>Развитие логического мышления детей старшего дошкольного возраста посредством</a:t>
            </a:r>
            <a:br>
              <a:rPr lang="ru-RU" sz="2800" i="1" dirty="0" smtClean="0">
                <a:solidFill>
                  <a:schemeClr val="tx1"/>
                </a:solidFill>
              </a:rPr>
            </a:br>
            <a:r>
              <a:rPr lang="ru-RU" sz="2800" i="1" dirty="0" err="1" smtClean="0">
                <a:solidFill>
                  <a:schemeClr val="tx1"/>
                </a:solidFill>
              </a:rPr>
              <a:t>логико</a:t>
            </a:r>
            <a:r>
              <a:rPr lang="ru-RU" sz="2800" i="1" dirty="0" smtClean="0">
                <a:solidFill>
                  <a:schemeClr val="tx1"/>
                </a:solidFill>
              </a:rPr>
              <a:t> - математических игр».</a:t>
            </a:r>
            <a:endParaRPr lang="ru-RU" sz="2800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99992" y="5661248"/>
            <a:ext cx="3378447" cy="504056"/>
          </a:xfrm>
        </p:spPr>
        <p:txBody>
          <a:bodyPr>
            <a:normAutofit fontScale="25000" lnSpcReduction="20000"/>
          </a:bodyPr>
          <a:lstStyle/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Воспитатель                                                         Магомедова </a:t>
            </a:r>
            <a:r>
              <a:rPr lang="ru-RU" sz="7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Тажли</a:t>
            </a:r>
            <a:r>
              <a:rPr lang="ru-RU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Абакаровна</a:t>
            </a:r>
            <a:endParaRPr lang="ru-RU" sz="7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34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76672"/>
            <a:ext cx="6417761" cy="55646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cs typeface="Times New Roman" panose="02020603050405020304" pitchFamily="18" charset="0"/>
              </a:rPr>
              <a:t>     В дошкольном возрасте игра имеет важнейшее значение в жизни ребенка. Игра для дошкольника-способ познания окружающего мира. Она является средством воспитания, если ее включить в целостный педагогический процесс.</a:t>
            </a:r>
          </a:p>
          <a:p>
            <a:pPr marL="0" indent="0">
              <a:buNone/>
            </a:pPr>
            <a:r>
              <a:rPr lang="ru-RU" sz="2400" dirty="0" smtClean="0">
                <a:cs typeface="Times New Roman" panose="02020603050405020304" pitchFamily="18" charset="0"/>
              </a:rPr>
              <a:t>     Активизируются разнообразные умственные процессы, требующие от детей внимания, активной деятельности анализаторов, процессов различения, сравнения, обобщения и т.д. Происходит полноценное развитие ребенка.</a:t>
            </a:r>
            <a:endParaRPr lang="ru-RU" sz="2400" dirty="0"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93" y="1700808"/>
            <a:ext cx="6480720" cy="513227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39552" y="1556793"/>
            <a:ext cx="63184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cs typeface="Times New Roman" panose="02020603050405020304" pitchFamily="18" charset="0"/>
              </a:rPr>
              <a:t>окружающего </a:t>
            </a:r>
            <a:r>
              <a:rPr lang="ru-RU" sz="2400" dirty="0">
                <a:cs typeface="Times New Roman" panose="02020603050405020304" pitchFamily="18" charset="0"/>
              </a:rPr>
              <a:t>мира. Она является средством воспитания, если ее включить в целостный педагогический </a:t>
            </a:r>
            <a:r>
              <a:rPr lang="ru-RU" sz="2400" dirty="0" smtClean="0">
                <a:cs typeface="Times New Roman" panose="02020603050405020304" pitchFamily="18" charset="0"/>
              </a:rPr>
              <a:t>процесс.</a:t>
            </a:r>
          </a:p>
          <a:p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cs typeface="Times New Roman" panose="02020603050405020304" pitchFamily="18" charset="0"/>
              </a:rPr>
              <a:t>    Активизируются </a:t>
            </a:r>
            <a:r>
              <a:rPr lang="ru-RU" sz="2400" dirty="0">
                <a:cs typeface="Times New Roman" panose="02020603050405020304" pitchFamily="18" charset="0"/>
              </a:rPr>
              <a:t>разнообразные умственные процессы, требующие от детей внимания, активной деятельности анализаторов, процессов различения, сравнения, обобщения и т.д. Происходит полноценное развитие ребенка.</a:t>
            </a:r>
          </a:p>
        </p:txBody>
      </p:sp>
    </p:spTree>
    <p:extLst>
      <p:ext uri="{BB962C8B-B14F-4D97-AF65-F5344CB8AC3E}">
        <p14:creationId xmlns:p14="http://schemas.microsoft.com/office/powerpoint/2010/main" val="253578832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404534"/>
            <a:ext cx="6480720" cy="44534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404664"/>
            <a:ext cx="72008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     Игра-</a:t>
            </a:r>
            <a:r>
              <a:rPr lang="ru-RU" sz="2400" dirty="0" smtClean="0"/>
              <a:t>это форма </a:t>
            </a:r>
            <a:r>
              <a:rPr lang="ru-RU" sz="2400" dirty="0"/>
              <a:t>деятельности в условных ситуациях, направленной на воссоздание и усвоение общественного опыта, </a:t>
            </a:r>
            <a:r>
              <a:rPr lang="ru-RU" sz="2400" dirty="0" smtClean="0"/>
              <a:t>фиксированного в социально закрепленных способах осуществления предметных действий, в предметах науки и культуры. В игре воспроизводятся нормы человеческой жизни и деятельности, подчинение которым обеспечивает познание и </a:t>
            </a:r>
            <a:r>
              <a:rPr lang="ru-RU" sz="2400" dirty="0"/>
              <a:t>усвоение предметной и социальной действительности, интеллектуальное, эмоциональное и нравственное развитие личности. </a:t>
            </a:r>
          </a:p>
        </p:txBody>
      </p:sp>
    </p:spTree>
    <p:extLst>
      <p:ext uri="{BB962C8B-B14F-4D97-AF65-F5344CB8AC3E}">
        <p14:creationId xmlns:p14="http://schemas.microsoft.com/office/powerpoint/2010/main" val="213426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972"/>
            <a:ext cx="9144000" cy="6948955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059831" y="609600"/>
            <a:ext cx="5112569" cy="4187552"/>
          </a:xfrm>
        </p:spPr>
        <p:txBody>
          <a:bodyPr>
            <a:normAutofit fontScale="90000"/>
          </a:bodyPr>
          <a:lstStyle/>
          <a:p>
            <a:pPr lvl="0" defTabSz="914400">
              <a:spcBef>
                <a:spcPts val="0"/>
              </a:spcBef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b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-способствовать развитию познавательной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логических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способностей детей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-формировать стремление к самостоятельному познанию и размышлению</a:t>
            </a:r>
            <a:endParaRPr lang="ru-RU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66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489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548680"/>
            <a:ext cx="5976664" cy="5976664"/>
          </a:xfrm>
        </p:spPr>
        <p:txBody>
          <a:bodyPr>
            <a:normAutofit fontScale="90000"/>
          </a:bodyPr>
          <a:lstStyle/>
          <a:p>
            <a:pPr lvl="0" defTabSz="914400">
              <a:spcBef>
                <a:spcPts val="0"/>
              </a:spcBef>
            </a:pP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Задачи:</a:t>
            </a:r>
            <a:b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создание условий 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развития познавательных способностей и логического мышления</a:t>
            </a:r>
            <a:b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-развить и совершенствовать работу мыслительных операций: анализ, </a:t>
            </a:r>
            <a:r>
              <a:rPr lang="ru-RU" sz="2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синтез,обобщение,сравнение,классификации,упорядоченности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действий, ориентировке в пространстве</a:t>
            </a:r>
            <a:b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-развить у детей слуховую и зрительную </a:t>
            </a:r>
            <a:r>
              <a:rPr lang="ru-RU" sz="2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память,восприятие,произвольное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внимание,воображение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-воспитать у детей коммуникативные </a:t>
            </a:r>
            <a:r>
              <a:rPr lang="ru-RU" sz="2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навыки,стремление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</a:t>
            </a:r>
            <a:r>
              <a:rPr lang="ru-RU" sz="2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проеодолению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трудностей,уверенности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себе.</a:t>
            </a:r>
            <a:b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3187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188641"/>
            <a:ext cx="6318448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 typeface="Wingdings" pitchFamily="2" charset="2"/>
              <a:buChar char="v"/>
            </a:pPr>
            <a:endParaRPr lang="ru-RU" sz="2800" b="1" dirty="0" smtClean="0"/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ru-RU" sz="2800" b="1" dirty="0" smtClean="0"/>
              <a:t>В процессе развития логического мышления у ребенка формируются умения рассуждать, делать умозаключения в соответствии с законами логики, построение причинно-следственных связей</a:t>
            </a:r>
            <a:r>
              <a:rPr lang="ru-RU" sz="2800" b="1" dirty="0"/>
              <a:t>;</a:t>
            </a:r>
          </a:p>
          <a:p>
            <a:pPr>
              <a:lnSpc>
                <a:spcPct val="90000"/>
              </a:lnSpc>
              <a:buNone/>
            </a:pPr>
            <a:endParaRPr lang="ru-RU" sz="2800" b="1" dirty="0"/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ru-RU" sz="2800" b="1" dirty="0"/>
              <a:t>также </a:t>
            </a:r>
            <a:r>
              <a:rPr lang="ru-RU" sz="2800" b="1" dirty="0" smtClean="0"/>
              <a:t>развиваются </a:t>
            </a:r>
            <a:r>
              <a:rPr lang="ru-RU" sz="2800" b="1" dirty="0"/>
              <a:t>такие качества, как: любознательность, сообразительность, смекалка, наблюдательность, самостоятельность, память, внимание.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7097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с двумя скругленными противолежащими углами 13"/>
          <p:cNvSpPr/>
          <p:nvPr/>
        </p:nvSpPr>
        <p:spPr>
          <a:xfrm>
            <a:off x="571472" y="3113600"/>
            <a:ext cx="1840288" cy="887698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наглядные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71472" y="357166"/>
            <a:ext cx="81439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Методы формирования основ логического мышления у старших дошкольников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76394" y="4500570"/>
            <a:ext cx="18954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Словестные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786446" y="4500570"/>
            <a:ext cx="1580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Практические</a:t>
            </a:r>
            <a:endParaRPr lang="ru-RU" b="1" dirty="0">
              <a:solidFill>
                <a:schemeClr val="bg1"/>
              </a:solidFill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rot="5400000">
            <a:off x="821505" y="1821645"/>
            <a:ext cx="1571636" cy="78581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5400000">
            <a:off x="2393141" y="2821777"/>
            <a:ext cx="235745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16200000" flipH="1">
            <a:off x="4572000" y="2214554"/>
            <a:ext cx="2214578" cy="107157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16200000" flipH="1">
            <a:off x="6286512" y="1500174"/>
            <a:ext cx="1214446" cy="78581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940152" y="598086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с двумя скругленными противолежащими углами 20"/>
          <p:cNvSpPr/>
          <p:nvPr/>
        </p:nvSpPr>
        <p:spPr>
          <a:xfrm>
            <a:off x="2504967" y="4056721"/>
            <a:ext cx="1840288" cy="887698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словесные</a:t>
            </a:r>
            <a:endParaRPr lang="ru-RU" dirty="0"/>
          </a:p>
        </p:txBody>
      </p:sp>
      <p:sp>
        <p:nvSpPr>
          <p:cNvPr id="24" name="Прямоугольник с двумя скругленными противолежащими углами 23"/>
          <p:cNvSpPr/>
          <p:nvPr/>
        </p:nvSpPr>
        <p:spPr>
          <a:xfrm>
            <a:off x="5167587" y="4042467"/>
            <a:ext cx="1840288" cy="887698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практические</a:t>
            </a:r>
            <a:endParaRPr lang="ru-RU" dirty="0"/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6422075" y="2541302"/>
            <a:ext cx="1840288" cy="887698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игровые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9"/>
          <p:cNvSpPr>
            <a:spLocks noChangeArrowheads="1"/>
          </p:cNvSpPr>
          <p:nvPr/>
        </p:nvSpPr>
        <p:spPr bwMode="auto">
          <a:xfrm>
            <a:off x="254865" y="1678769"/>
            <a:ext cx="1785950" cy="121444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 dirty="0" smtClean="0">
              <a:solidFill>
                <a:srgbClr val="FF3399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обобщение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86050" y="2071678"/>
            <a:ext cx="1571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3399"/>
                </a:solidFill>
              </a:rPr>
              <a:t>сравнение</a:t>
            </a:r>
          </a:p>
        </p:txBody>
      </p:sp>
      <p:sp>
        <p:nvSpPr>
          <p:cNvPr id="9" name="Овал 8"/>
          <p:cNvSpPr/>
          <p:nvPr/>
        </p:nvSpPr>
        <p:spPr>
          <a:xfrm>
            <a:off x="2214546" y="1785926"/>
            <a:ext cx="1928826" cy="114300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bg1"/>
                </a:solidFill>
              </a:rPr>
              <a:t>сравнение</a:t>
            </a:r>
          </a:p>
        </p:txBody>
      </p:sp>
      <p:sp>
        <p:nvSpPr>
          <p:cNvPr id="10" name="Овал 4"/>
          <p:cNvSpPr>
            <a:spLocks noChangeArrowheads="1"/>
          </p:cNvSpPr>
          <p:nvPr/>
        </p:nvSpPr>
        <p:spPr bwMode="auto">
          <a:xfrm>
            <a:off x="4286248" y="1714488"/>
            <a:ext cx="1643074" cy="128588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 dirty="0" smtClean="0">
              <a:solidFill>
                <a:srgbClr val="FF3399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анализ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1" name="Овал 10"/>
          <p:cNvSpPr>
            <a:spLocks noChangeArrowheads="1"/>
          </p:cNvSpPr>
          <p:nvPr/>
        </p:nvSpPr>
        <p:spPr bwMode="auto">
          <a:xfrm>
            <a:off x="6103053" y="1678769"/>
            <a:ext cx="1643074" cy="128588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 dirty="0" smtClean="0">
              <a:solidFill>
                <a:srgbClr val="FF3399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синтез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3" name="Овал 17"/>
          <p:cNvSpPr>
            <a:spLocks noChangeArrowheads="1"/>
          </p:cNvSpPr>
          <p:nvPr/>
        </p:nvSpPr>
        <p:spPr bwMode="auto">
          <a:xfrm>
            <a:off x="6429388" y="3929066"/>
            <a:ext cx="2357422" cy="114300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 dirty="0" smtClean="0">
              <a:solidFill>
                <a:srgbClr val="FF3399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абстрагирование</a:t>
            </a:r>
          </a:p>
        </p:txBody>
      </p:sp>
      <p:sp>
        <p:nvSpPr>
          <p:cNvPr id="15" name="Овал 16"/>
          <p:cNvSpPr>
            <a:spLocks noChangeArrowheads="1"/>
          </p:cNvSpPr>
          <p:nvPr/>
        </p:nvSpPr>
        <p:spPr bwMode="auto">
          <a:xfrm>
            <a:off x="2071670" y="4500570"/>
            <a:ext cx="2286016" cy="135732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 dirty="0" smtClean="0">
              <a:solidFill>
                <a:srgbClr val="FF3399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систематизация</a:t>
            </a:r>
            <a:endParaRPr lang="ru-RU" b="1" dirty="0">
              <a:solidFill>
                <a:schemeClr val="bg1"/>
              </a:solidFill>
            </a:endParaRPr>
          </a:p>
          <a:p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6" name="Овал 18"/>
          <p:cNvSpPr>
            <a:spLocks noChangeArrowheads="1"/>
          </p:cNvSpPr>
          <p:nvPr/>
        </p:nvSpPr>
        <p:spPr bwMode="auto">
          <a:xfrm>
            <a:off x="214282" y="4572008"/>
            <a:ext cx="1714512" cy="121444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 dirty="0" smtClean="0">
              <a:solidFill>
                <a:srgbClr val="FF3399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аналогия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7" name="Овал 5"/>
          <p:cNvSpPr>
            <a:spLocks noChangeArrowheads="1"/>
          </p:cNvSpPr>
          <p:nvPr/>
        </p:nvSpPr>
        <p:spPr bwMode="auto">
          <a:xfrm>
            <a:off x="4572000" y="4500570"/>
            <a:ext cx="2000264" cy="121444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 dirty="0" smtClean="0">
              <a:solidFill>
                <a:srgbClr val="7030A0"/>
              </a:solidFill>
            </a:endParaRPr>
          </a:p>
          <a:p>
            <a:r>
              <a:rPr lang="ru-RU" b="1" dirty="0" err="1" smtClean="0">
                <a:solidFill>
                  <a:schemeClr val="bg1"/>
                </a:solidFill>
              </a:rPr>
              <a:t>сериация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Овал 11"/>
          <p:cNvSpPr>
            <a:spLocks noChangeArrowheads="1"/>
          </p:cNvSpPr>
          <p:nvPr/>
        </p:nvSpPr>
        <p:spPr bwMode="auto">
          <a:xfrm>
            <a:off x="6500826" y="2786058"/>
            <a:ext cx="2285984" cy="10715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r>
              <a:rPr lang="ru-RU" dirty="0"/>
              <a:t> </a:t>
            </a:r>
            <a:endParaRPr lang="ru-RU" dirty="0" smtClean="0">
              <a:solidFill>
                <a:srgbClr val="7030A0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классификация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2885" y="3430341"/>
            <a:ext cx="63579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Основные мыслительные операции 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642910" y="1"/>
            <a:ext cx="81439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Развитие основ логического мышления старших дошкольников в процессе формирования математических представлений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215074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2384" y="260648"/>
            <a:ext cx="6347713" cy="13208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4"/>
                </a:solidFill>
              </a:rPr>
              <a:t>Логическое мышление и дидактическая игра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7416824" cy="55172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/>
              <a:t>  </a:t>
            </a:r>
            <a:r>
              <a:rPr lang="ru-RU" sz="2400" b="1" dirty="0" smtClean="0"/>
              <a:t>Логическое мышление-это система </a:t>
            </a:r>
            <a:r>
              <a:rPr lang="ru-RU" sz="2400" b="1" dirty="0" err="1" smtClean="0"/>
              <a:t>навыков,позволяющая</a:t>
            </a:r>
            <a:r>
              <a:rPr lang="ru-RU" sz="2400" b="1" dirty="0" smtClean="0"/>
              <a:t> выражать мысли в ясной и отчетливой </a:t>
            </a:r>
            <a:r>
              <a:rPr lang="ru-RU" sz="2400" b="1" dirty="0" err="1" smtClean="0"/>
              <a:t>форме,а</a:t>
            </a:r>
            <a:r>
              <a:rPr lang="ru-RU" sz="2400" b="1" dirty="0" smtClean="0"/>
              <a:t> главное понимать суть </a:t>
            </a:r>
            <a:r>
              <a:rPr lang="ru-RU" sz="2400" b="1" dirty="0" err="1" smtClean="0"/>
              <a:t>вещей,происходящих</a:t>
            </a:r>
            <a:r>
              <a:rPr lang="ru-RU" sz="2400" b="1" dirty="0" smtClean="0"/>
              <a:t> процессов.</a:t>
            </a:r>
          </a:p>
          <a:p>
            <a:pPr marL="0" indent="0">
              <a:buNone/>
            </a:pPr>
            <a:r>
              <a:rPr lang="ru-RU" sz="2400" b="1" dirty="0" smtClean="0"/>
              <a:t>Лучше всего привычку логично думать прививать ребенку с дошкольного </a:t>
            </a:r>
            <a:r>
              <a:rPr lang="ru-RU" sz="2400" b="1" dirty="0" err="1" smtClean="0"/>
              <a:t>возраста,но</a:t>
            </a:r>
            <a:r>
              <a:rPr lang="ru-RU" sz="2400" b="1" dirty="0" smtClean="0"/>
              <a:t> не предлагая ему готовый ответ на заданный </a:t>
            </a:r>
            <a:r>
              <a:rPr lang="ru-RU" sz="2400" b="1" dirty="0" err="1" smtClean="0"/>
              <a:t>вопрос,а</a:t>
            </a:r>
            <a:r>
              <a:rPr lang="ru-RU" sz="2400" b="1" dirty="0" smtClean="0"/>
              <a:t> давая возможность найти решение </a:t>
            </a:r>
            <a:r>
              <a:rPr lang="ru-RU" sz="2400" b="1" dirty="0" err="1" smtClean="0"/>
              <a:t>самому.В</a:t>
            </a:r>
            <a:r>
              <a:rPr lang="ru-RU" sz="2400" b="1" dirty="0" smtClean="0"/>
              <a:t> этом поможет дидактическая игра.</a:t>
            </a:r>
          </a:p>
          <a:p>
            <a:pPr marL="0" indent="0">
              <a:buNone/>
            </a:pPr>
            <a:r>
              <a:rPr lang="ru-RU" sz="2400" b="1" dirty="0" smtClean="0"/>
              <a:t>Дидактическая игра делает процесс обучения легким и </a:t>
            </a:r>
            <a:r>
              <a:rPr lang="ru-RU" sz="2400" b="1" dirty="0" err="1" smtClean="0"/>
              <a:t>занимательным.Та</a:t>
            </a:r>
            <a:r>
              <a:rPr lang="ru-RU" sz="2400" b="1" dirty="0" smtClean="0"/>
              <a:t> или иная умственная </a:t>
            </a:r>
            <a:r>
              <a:rPr lang="ru-RU" sz="2400" b="1" dirty="0" err="1" smtClean="0"/>
              <a:t>задача,заключенная</a:t>
            </a:r>
            <a:r>
              <a:rPr lang="ru-RU" sz="2400" b="1" dirty="0" smtClean="0"/>
              <a:t> в </a:t>
            </a:r>
            <a:r>
              <a:rPr lang="ru-RU" sz="2400" b="1" dirty="0" err="1" smtClean="0"/>
              <a:t>игру,решается</a:t>
            </a:r>
            <a:r>
              <a:rPr lang="ru-RU" sz="2400" b="1" dirty="0" smtClean="0"/>
              <a:t> в ходе доступной и привлекательной для детей деятельности.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13708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4806" y="0"/>
            <a:ext cx="6347713" cy="1509440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CC6600"/>
                </a:solidFill>
              </a:rPr>
              <a:t>Средства, развивающие логическое мышление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0310" y="1268760"/>
            <a:ext cx="6750001" cy="576064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dirty="0"/>
              <a:t>Стихотворные тексты на развитие операций обобщения, классификации и конкретизации.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Игры и упражнения на установление причинно-следственных связей в природных и социальных явлениях.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Занятия, игры и упражнение на развитие операций сравнения и установления причинности.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Загадки. Задачи – шутки.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Игры-головоломки.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Игры с счетными палочками.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/>
              <a:t>Разгадывание ребусов.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9015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750032"/>
            <a:ext cx="69182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4"/>
                </a:solidFill>
                <a:latin typeface="+mj-lt"/>
                <a:cs typeface="Arial" pitchFamily="34" charset="0"/>
              </a:rPr>
              <a:t>Для решения поставленных задач, была проведена следующая работа:</a:t>
            </a:r>
          </a:p>
          <a:p>
            <a:pPr algn="ctr"/>
            <a:endParaRPr lang="ru-RU" sz="2400" dirty="0" smtClean="0">
              <a:latin typeface="+mj-lt"/>
              <a:cs typeface="Arial" pitchFamily="34" charset="0"/>
            </a:endParaRPr>
          </a:p>
          <a:p>
            <a:pPr algn="ctr"/>
            <a:endParaRPr lang="ru-RU" sz="2400" dirty="0" smtClean="0">
              <a:latin typeface="+mj-lt"/>
              <a:cs typeface="Arial" pitchFamily="34" charset="0"/>
            </a:endParaRPr>
          </a:p>
          <a:p>
            <a:pPr algn="ctr"/>
            <a:endParaRPr lang="ru-RU" sz="2400" dirty="0">
              <a:latin typeface="+mj-lt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44208" y="454740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971600" y="1340768"/>
            <a:ext cx="69182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/>
          </a:p>
          <a:p>
            <a:r>
              <a:rPr lang="ru-RU" sz="2000" dirty="0" smtClean="0"/>
              <a:t>  1) В группе создана предметно-</a:t>
            </a:r>
            <a:r>
              <a:rPr lang="ru-RU" sz="2000" dirty="0" err="1" smtClean="0"/>
              <a:t>развиввающая</a:t>
            </a:r>
            <a:r>
              <a:rPr lang="ru-RU" sz="2000" dirty="0" smtClean="0"/>
              <a:t> </a:t>
            </a:r>
            <a:r>
              <a:rPr lang="ru-RU" sz="2000" dirty="0" err="1" smtClean="0"/>
              <a:t>среда,выделен</a:t>
            </a:r>
            <a:r>
              <a:rPr lang="ru-RU" sz="2000" dirty="0" smtClean="0"/>
              <a:t> специальный стеллаж с наличием дидактических игр по развитию логического </a:t>
            </a:r>
            <a:r>
              <a:rPr lang="ru-RU" sz="2000" dirty="0"/>
              <a:t>мышления. </a:t>
            </a:r>
            <a:r>
              <a:rPr lang="ru-RU" sz="2000" dirty="0" smtClean="0"/>
              <a:t>      </a:t>
            </a:r>
          </a:p>
          <a:p>
            <a:r>
              <a:rPr lang="ru-RU" sz="2000" dirty="0" smtClean="0"/>
              <a:t>   2)</a:t>
            </a:r>
            <a:r>
              <a:rPr lang="ru-RU" sz="2000" dirty="0"/>
              <a:t>Т</a:t>
            </a:r>
            <a:r>
              <a:rPr lang="ru-RU" sz="2000" dirty="0" smtClean="0"/>
              <a:t>ак </a:t>
            </a:r>
            <a:r>
              <a:rPr lang="ru-RU" sz="2000" dirty="0"/>
              <a:t>же был подобран сборник логико-математический </a:t>
            </a:r>
            <a:r>
              <a:rPr lang="ru-RU" sz="2000" dirty="0" err="1"/>
              <a:t>игр,способствующих</a:t>
            </a:r>
            <a:r>
              <a:rPr lang="ru-RU" sz="2000" dirty="0"/>
              <a:t> развитию основ логического мышления.</a:t>
            </a:r>
          </a:p>
          <a:p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87969"/>
            <a:ext cx="3543369" cy="265752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734" y="3587969"/>
            <a:ext cx="3543370" cy="265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62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7689" y="548680"/>
            <a:ext cx="633670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Игры </a:t>
            </a:r>
            <a:r>
              <a:rPr lang="ru-RU" sz="2800" b="1" dirty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с блоками </a:t>
            </a:r>
            <a:r>
              <a:rPr lang="ru-RU" sz="2800" b="1" dirty="0" err="1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Дьенеша</a:t>
            </a:r>
            <a:r>
              <a:rPr lang="ru-RU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2800" b="1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Играя с блоками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Дьенеша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ребенок выполняет разнообразные предметные действия: группирует по признаку, выкладывает ряды по заданному алгоритму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Такие игры развивают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творческие способности,  восприятие, память, внимание и воображение.</a:t>
            </a:r>
          </a:p>
          <a:p>
            <a:endParaRPr lang="ru-RU" sz="2800" dirty="0"/>
          </a:p>
        </p:txBody>
      </p:sp>
      <p:pic>
        <p:nvPicPr>
          <p:cNvPr id="4" name="Picture 6" descr="http://im6-tub-ru.yandex.net/i?id=253598451-27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212976"/>
            <a:ext cx="3528392" cy="2783718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940" y="3173676"/>
            <a:ext cx="3816424" cy="286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087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8" y="908720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8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вадрат </a:t>
            </a:r>
            <a:r>
              <a:rPr lang="ru-RU" sz="2800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Воскобовича</a:t>
            </a:r>
            <a:r>
              <a:rPr lang="ru-RU" sz="28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1862828"/>
            <a:ext cx="29523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Р</a:t>
            </a:r>
            <a:r>
              <a:rPr lang="ru-RU" dirty="0" smtClean="0"/>
              <a:t>азвивает</a:t>
            </a:r>
            <a:r>
              <a:rPr lang="ru-RU" dirty="0"/>
              <a:t>:  </a:t>
            </a:r>
            <a:endParaRPr lang="ru-RU" dirty="0" smtClean="0"/>
          </a:p>
          <a:p>
            <a:r>
              <a:rPr lang="ru-RU" dirty="0"/>
              <a:t>-</a:t>
            </a:r>
            <a:r>
              <a:rPr lang="ru-RU" dirty="0" smtClean="0"/>
              <a:t>умение </a:t>
            </a:r>
            <a:r>
              <a:rPr lang="ru-RU" dirty="0"/>
              <a:t>ориентироваться в форме и размере геометрических фигур, пространственных отношениях;</a:t>
            </a:r>
            <a:br>
              <a:rPr lang="ru-RU" dirty="0"/>
            </a:br>
            <a:r>
              <a:rPr lang="ru-RU" dirty="0" smtClean="0"/>
              <a:t>-умение </a:t>
            </a:r>
            <a:r>
              <a:rPr lang="ru-RU" dirty="0"/>
              <a:t>конструировать плоскостные и объемные </a:t>
            </a:r>
            <a:r>
              <a:rPr lang="ru-RU" dirty="0" err="1" smtClean="0"/>
              <a:t>фигуры,внимание</a:t>
            </a:r>
            <a:r>
              <a:rPr lang="ru-RU" dirty="0"/>
              <a:t>, </a:t>
            </a:r>
            <a:r>
              <a:rPr lang="ru-RU" dirty="0" err="1" smtClean="0"/>
              <a:t>память,пространственное</a:t>
            </a:r>
            <a:r>
              <a:rPr lang="ru-RU" dirty="0" smtClean="0"/>
              <a:t> </a:t>
            </a:r>
            <a:r>
              <a:rPr lang="ru-RU" dirty="0"/>
              <a:t>и логическое мышление,</a:t>
            </a:r>
            <a:br>
              <a:rPr lang="ru-RU" dirty="0"/>
            </a:br>
            <a:r>
              <a:rPr lang="ru-RU" dirty="0" smtClean="0"/>
              <a:t>воображение</a:t>
            </a:r>
            <a:r>
              <a:rPr lang="ru-RU" dirty="0"/>
              <a:t>, творческие способности, мелкую моторику </a:t>
            </a:r>
            <a:r>
              <a:rPr lang="ru-RU" dirty="0" smtClean="0"/>
              <a:t>рук.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227" y="2204864"/>
            <a:ext cx="2949792" cy="393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340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692696"/>
            <a:ext cx="67687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2800" b="1" dirty="0">
                <a:solidFill>
                  <a:schemeClr val="accent4"/>
                </a:solidFill>
              </a:rPr>
              <a:t>Развивающая </a:t>
            </a:r>
            <a:r>
              <a:rPr lang="ru-RU" sz="2800" b="1" dirty="0" smtClean="0">
                <a:solidFill>
                  <a:schemeClr val="accent4"/>
                </a:solidFill>
              </a:rPr>
              <a:t>игра-конструктор:</a:t>
            </a:r>
          </a:p>
          <a:p>
            <a:pPr algn="ctr" fontAlgn="base"/>
            <a:r>
              <a:rPr lang="ru-RU" sz="2800" b="1" dirty="0" smtClean="0">
                <a:solidFill>
                  <a:schemeClr val="accent4"/>
                </a:solidFill>
              </a:rPr>
              <a:t>«Волшебный лес».</a:t>
            </a:r>
            <a:endParaRPr lang="ru-RU" sz="2800" b="1" dirty="0">
              <a:solidFill>
                <a:schemeClr val="accent4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810" y="1857364"/>
            <a:ext cx="2924504" cy="44371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9452" y="2204864"/>
            <a:ext cx="32380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Развивает:</a:t>
            </a:r>
          </a:p>
          <a:p>
            <a:r>
              <a:rPr lang="ru-RU" dirty="0" smtClean="0"/>
              <a:t>-освоение названий и структуры геометрических </a:t>
            </a:r>
            <a:r>
              <a:rPr lang="ru-RU" dirty="0" err="1" smtClean="0"/>
              <a:t>фигур,их</a:t>
            </a:r>
            <a:r>
              <a:rPr lang="ru-RU" dirty="0" smtClean="0"/>
              <a:t> размера;</a:t>
            </a:r>
          </a:p>
          <a:p>
            <a:r>
              <a:rPr lang="ru-RU" dirty="0" smtClean="0"/>
              <a:t>-умение строить симметричные и несимметричные фигуры, узоры, ориентироваться в пространстве;</a:t>
            </a:r>
          </a:p>
          <a:p>
            <a:r>
              <a:rPr lang="ru-RU" dirty="0" smtClean="0"/>
              <a:t>-умение конструировать фигуры по схеме, картинке, словесному алгоритму и собственному замыслу;</a:t>
            </a:r>
          </a:p>
          <a:p>
            <a:r>
              <a:rPr lang="ru-RU" dirty="0" smtClean="0"/>
              <a:t>-пальцевую и кистевую моторику рук.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22601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286763"/>
            <a:ext cx="68407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Цель:</a:t>
            </a:r>
          </a:p>
          <a:p>
            <a:r>
              <a:rPr lang="ru-RU" dirty="0" smtClean="0"/>
              <a:t>• </a:t>
            </a:r>
            <a:r>
              <a:rPr lang="ru-RU" dirty="0"/>
              <a:t>Развивать у детей представление о числе;</a:t>
            </a:r>
          </a:p>
          <a:p>
            <a:r>
              <a:rPr lang="ru-RU" dirty="0"/>
              <a:t>• Научить их измерению с помощью мерки;</a:t>
            </a:r>
          </a:p>
          <a:p>
            <a:r>
              <a:rPr lang="ru-RU" dirty="0"/>
              <a:t>• Развивать комбинаторные способности;</a:t>
            </a:r>
          </a:p>
          <a:p>
            <a:r>
              <a:rPr lang="ru-RU" dirty="0"/>
              <a:t>• Познакомить с ориентированием;</a:t>
            </a:r>
          </a:p>
          <a:p>
            <a:r>
              <a:rPr lang="ru-RU" dirty="0"/>
              <a:t>• Учить выкладывать плоскостные и объёмные фигуры и композиции, буквы, цифры.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15616" y="412919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4"/>
                </a:solidFill>
              </a:rPr>
              <a:t>Игры с цветными палочками </a:t>
            </a:r>
            <a:r>
              <a:rPr lang="ru-RU" sz="2800" dirty="0" err="1">
                <a:solidFill>
                  <a:schemeClr val="accent4"/>
                </a:solidFill>
              </a:rPr>
              <a:t>Кюизенера</a:t>
            </a:r>
            <a:r>
              <a:rPr lang="ru-RU" sz="2800" dirty="0">
                <a:solidFill>
                  <a:schemeClr val="accent4"/>
                </a:solidFill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772" y="3318088"/>
            <a:ext cx="4394352" cy="3295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168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980728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4"/>
                </a:solidFill>
              </a:rPr>
              <a:t>Игра - головоломка »</a:t>
            </a:r>
            <a:r>
              <a:rPr lang="ru-RU" sz="2800" dirty="0" err="1" smtClean="0">
                <a:solidFill>
                  <a:schemeClr val="accent4"/>
                </a:solidFill>
              </a:rPr>
              <a:t>Танграм</a:t>
            </a:r>
            <a:r>
              <a:rPr lang="ru-RU" sz="2800" dirty="0" smtClean="0">
                <a:solidFill>
                  <a:schemeClr val="accent4"/>
                </a:solidFill>
              </a:rPr>
              <a:t>».</a:t>
            </a:r>
            <a:endParaRPr lang="ru-RU" sz="2800" dirty="0">
              <a:solidFill>
                <a:schemeClr val="accent4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9107" y="2738810"/>
            <a:ext cx="47782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Цель:</a:t>
            </a:r>
          </a:p>
          <a:p>
            <a:r>
              <a:rPr lang="ru-RU" dirty="0" smtClean="0"/>
              <a:t>-развитие </a:t>
            </a:r>
            <a:r>
              <a:rPr lang="ru-RU" dirty="0" err="1" smtClean="0"/>
              <a:t>воображения,конструктивного</a:t>
            </a:r>
            <a:r>
              <a:rPr lang="ru-RU" dirty="0" smtClean="0"/>
              <a:t> </a:t>
            </a:r>
            <a:r>
              <a:rPr lang="ru-RU" dirty="0" err="1" smtClean="0"/>
              <a:t>мышления,сообразительности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1790702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Ребенку надо создать на плоскости силуэты предметов по образцу или замыслу.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902362"/>
            <a:ext cx="2880320" cy="25922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498588"/>
            <a:ext cx="2261007" cy="3635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8054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692696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4"/>
                </a:solidFill>
              </a:rPr>
              <a:t>Игры в шашки.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251" y="3507978"/>
            <a:ext cx="4727509" cy="335002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75656" y="1484784"/>
            <a:ext cx="61926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Цель:</a:t>
            </a:r>
          </a:p>
          <a:p>
            <a:r>
              <a:rPr lang="ru-RU" b="1" dirty="0" smtClean="0"/>
              <a:t>-развитие </a:t>
            </a:r>
            <a:r>
              <a:rPr lang="ru-RU" b="1" dirty="0"/>
              <a:t>логического мышления;</a:t>
            </a:r>
          </a:p>
          <a:p>
            <a:r>
              <a:rPr lang="ru-RU" b="1" dirty="0" smtClean="0"/>
              <a:t>-развитие и </a:t>
            </a:r>
            <a:r>
              <a:rPr lang="ru-RU" b="1" dirty="0"/>
              <a:t>совершенствование интеллекта ребенка;</a:t>
            </a:r>
          </a:p>
          <a:p>
            <a:r>
              <a:rPr lang="ru-RU" b="1" dirty="0" smtClean="0"/>
              <a:t>-умение </a:t>
            </a:r>
            <a:r>
              <a:rPr lang="ru-RU" b="1" dirty="0"/>
              <a:t>находить </a:t>
            </a:r>
            <a:r>
              <a:rPr lang="ru-RU" b="1" dirty="0" smtClean="0"/>
              <a:t>способы решения </a:t>
            </a:r>
            <a:r>
              <a:rPr lang="ru-RU" b="1" dirty="0"/>
              <a:t>в сложной ситуации;</a:t>
            </a:r>
          </a:p>
          <a:p>
            <a:r>
              <a:rPr lang="ru-RU" b="1" dirty="0" smtClean="0"/>
              <a:t>-формирование </a:t>
            </a:r>
            <a:r>
              <a:rPr lang="ru-RU" b="1" dirty="0"/>
              <a:t>усидчивости и целенаправленности.</a:t>
            </a:r>
          </a:p>
        </p:txBody>
      </p:sp>
    </p:spTree>
    <p:extLst>
      <p:ext uri="{BB962C8B-B14F-4D97-AF65-F5344CB8AC3E}">
        <p14:creationId xmlns:p14="http://schemas.microsoft.com/office/powerpoint/2010/main" val="229635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1760" y="836712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4"/>
                </a:solidFill>
              </a:rPr>
              <a:t>Конструирование</a:t>
            </a:r>
            <a:endParaRPr lang="ru-RU" sz="2800" dirty="0">
              <a:solidFill>
                <a:schemeClr val="accent4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40968"/>
            <a:ext cx="3779912" cy="283493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140968"/>
            <a:ext cx="3725500" cy="27941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1628800"/>
            <a:ext cx="640871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Цель:</a:t>
            </a:r>
            <a:endParaRPr lang="ru-RU" dirty="0"/>
          </a:p>
          <a:p>
            <a:r>
              <a:rPr lang="ru-RU" dirty="0" smtClean="0"/>
              <a:t>-</a:t>
            </a:r>
            <a:r>
              <a:rPr lang="ru-RU" sz="2000" dirty="0" smtClean="0"/>
              <a:t>развивает </a:t>
            </a:r>
            <a:r>
              <a:rPr lang="ru-RU" sz="2000" dirty="0" err="1" smtClean="0"/>
              <a:t>мышление,воображение,умение</a:t>
            </a:r>
            <a:r>
              <a:rPr lang="ru-RU" sz="2000" dirty="0" smtClean="0"/>
              <a:t> из множества мелких деталей создавать единый образ</a:t>
            </a:r>
          </a:p>
        </p:txBody>
      </p:sp>
    </p:spTree>
    <p:extLst>
      <p:ext uri="{BB962C8B-B14F-4D97-AF65-F5344CB8AC3E}">
        <p14:creationId xmlns:p14="http://schemas.microsoft.com/office/powerpoint/2010/main" val="10241413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1760" y="692696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chemeClr val="accent4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Логически з</a:t>
            </a:r>
            <a:r>
              <a:rPr lang="ru-RU" sz="2800" b="1" dirty="0" smtClean="0">
                <a:solidFill>
                  <a:schemeClr val="accent4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адачки</a:t>
            </a:r>
            <a:endParaRPr lang="ru-RU" sz="28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772816"/>
            <a:ext cx="331236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  <a:t>***</a:t>
            </a:r>
          </a:p>
          <a:p>
            <a:r>
              <a:rPr lang="ru-RU" dirty="0" smtClean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  <a:t>Жираф</a:t>
            </a:r>
            <a: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  <a:t>, крокодил и бегемот</a:t>
            </a:r>
            <a:b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</a:br>
            <a: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  <a:t>жили в разных домиках.</a:t>
            </a:r>
            <a:b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</a:br>
            <a: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  <a:t>Жираф жил не в красном</a:t>
            </a:r>
            <a:b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</a:br>
            <a: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  <a:t>и не в синем домике.</a:t>
            </a:r>
            <a:b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</a:br>
            <a: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  <a:t>Крокодил жил не в красном</a:t>
            </a:r>
            <a:b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</a:br>
            <a: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  <a:t>и не в оранжевом домике.</a:t>
            </a:r>
            <a:b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</a:br>
            <a: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  <a:t>Догадайся, в каких домиках жили звери?</a:t>
            </a:r>
            <a:b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</a:br>
            <a: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  <a:t/>
            </a:r>
            <a:b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</a:br>
            <a: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  <a:t/>
            </a:r>
            <a:br>
              <a:rPr lang="ru-RU" dirty="0">
                <a:solidFill>
                  <a:srgbClr val="272727"/>
                </a:solidFill>
                <a:latin typeface="+mj-lt"/>
                <a:ea typeface="Times New Roman" pitchFamily="18" charset="0"/>
                <a:cs typeface="Arial" pitchFamily="34" charset="0"/>
              </a:rPr>
            </a:br>
            <a:endParaRPr lang="ru-RU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66952" y="1628800"/>
            <a:ext cx="324036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***</a:t>
            </a:r>
          </a:p>
          <a:p>
            <a:r>
              <a:rPr lang="ru-RU" dirty="0" smtClean="0"/>
              <a:t>Три </a:t>
            </a:r>
            <a:r>
              <a:rPr lang="ru-RU" dirty="0"/>
              <a:t>рыбки </a:t>
            </a:r>
            <a:r>
              <a:rPr lang="ru-RU" dirty="0" smtClean="0"/>
              <a:t>плавали в </a:t>
            </a:r>
            <a:r>
              <a:rPr lang="ru-RU" dirty="0"/>
              <a:t>разных аквариумах.</a:t>
            </a:r>
            <a:br>
              <a:rPr lang="ru-RU" dirty="0"/>
            </a:br>
            <a:r>
              <a:rPr lang="ru-RU" dirty="0"/>
              <a:t> </a:t>
            </a:r>
            <a:r>
              <a:rPr lang="ru-RU" dirty="0" smtClean="0"/>
              <a:t>Красная </a:t>
            </a:r>
            <a:r>
              <a:rPr lang="ru-RU" dirty="0"/>
              <a:t>рыбка плавала не в </a:t>
            </a:r>
            <a:r>
              <a:rPr lang="ru-RU" dirty="0" smtClean="0"/>
              <a:t>круглом и </a:t>
            </a:r>
            <a:r>
              <a:rPr lang="ru-RU" dirty="0"/>
              <a:t>не в прямоугольном аквариуме.</a:t>
            </a:r>
            <a:br>
              <a:rPr lang="ru-RU" dirty="0"/>
            </a:br>
            <a:r>
              <a:rPr lang="ru-RU" dirty="0"/>
              <a:t>Золотая рыбка — не в </a:t>
            </a:r>
            <a:r>
              <a:rPr lang="ru-RU" dirty="0" smtClean="0"/>
              <a:t>квадратном и </a:t>
            </a:r>
            <a:r>
              <a:rPr lang="ru-RU" dirty="0"/>
              <a:t>не в круглом.</a:t>
            </a:r>
            <a:br>
              <a:rPr lang="ru-RU" dirty="0"/>
            </a:br>
            <a:r>
              <a:rPr lang="ru-RU" dirty="0"/>
              <a:t>В каком аквариуме плавала зеленая рыбка?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43963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83945" y="1010245"/>
            <a:ext cx="6552728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1" dirty="0">
                <a:cs typeface="Times New Roman" pitchFamily="18" charset="0"/>
              </a:rPr>
              <a:t>Таким образом, можно сделать </a:t>
            </a:r>
            <a:r>
              <a:rPr lang="ru-RU" sz="2200" b="1" i="1" dirty="0">
                <a:solidFill>
                  <a:schemeClr val="accent4"/>
                </a:solidFill>
                <a:cs typeface="Times New Roman" pitchFamily="18" charset="0"/>
              </a:rPr>
              <a:t>вывод:</a:t>
            </a:r>
            <a:r>
              <a:rPr lang="ru-RU" sz="2200" b="1" i="1" dirty="0">
                <a:cs typeface="Times New Roman" pitchFamily="18" charset="0"/>
              </a:rPr>
              <a:t> педагогические возможности логических  игр очень велики</a:t>
            </a:r>
            <a:r>
              <a:rPr lang="ru-RU" sz="2200" b="1" i="1" dirty="0" smtClean="0">
                <a:cs typeface="Times New Roman" pitchFamily="18" charset="0"/>
              </a:rPr>
              <a:t>. </a:t>
            </a:r>
            <a:r>
              <a:rPr lang="ru-RU" sz="2200" b="1" i="1" dirty="0">
                <a:cs typeface="Times New Roman" pitchFamily="18" charset="0"/>
              </a:rPr>
              <a:t>Игры и упражнения по логике развивают все стороны личности ребёнка, активизируют скрытые умственные и  интеллектуальные возможности детей.  В результате освоения пространственно-практических действий в играх дети познают свойства и отношения предметов, чисел, арифметические действия , временные отношения; учатся делать умозаключения, классифицировать, обобщать, решать логические, проблемные задачи. Все это позволит ребенку успешнее учиться в школе.</a:t>
            </a:r>
            <a:r>
              <a:rPr lang="ru-RU" sz="2200" i="1" dirty="0">
                <a:cs typeface="Times New Roman" panose="02020603050405020304" pitchFamily="18" charset="0"/>
              </a:rPr>
              <a:t/>
            </a:r>
            <a:br>
              <a:rPr lang="ru-RU" sz="2200" i="1" dirty="0">
                <a:cs typeface="Times New Roman" panose="02020603050405020304" pitchFamily="18" charset="0"/>
              </a:rPr>
            </a:br>
            <a:endParaRPr lang="ru-RU" sz="2200" i="1" dirty="0"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2164443" y="332656"/>
            <a:ext cx="39917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</p:txBody>
      </p:sp>
    </p:spTree>
    <p:extLst>
      <p:ext uri="{BB962C8B-B14F-4D97-AF65-F5344CB8AC3E}">
        <p14:creationId xmlns:p14="http://schemas.microsoft.com/office/powerpoint/2010/main" val="378522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492896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221755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1723</TotalTime>
  <Words>763</Words>
  <Application>Microsoft Office PowerPoint</Application>
  <PresentationFormat>Экран (4:3)</PresentationFormat>
  <Paragraphs>101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Calibri</vt:lpstr>
      <vt:lpstr>Times New Roman</vt:lpstr>
      <vt:lpstr>Trebuchet MS</vt:lpstr>
      <vt:lpstr>Wingdings</vt:lpstr>
      <vt:lpstr>Wingdings 3</vt:lpstr>
      <vt:lpstr>Грань</vt:lpstr>
      <vt:lpstr>     Государственное бюджетное дошкольное образовательное учреждение                                           Детский сад № 92 «Звёздочка»        Презентация на тему:   «Развитие логического мышления детей старшего дошкольного возраста посредством логико - математических игр».</vt:lpstr>
      <vt:lpstr>Презентация PowerPoint</vt:lpstr>
      <vt:lpstr>Презентация PowerPoint</vt:lpstr>
      <vt:lpstr>Цель:   -способствовать развитию познавательной активности и логических способностей детей.  -формировать стремление к самостоятельному познанию и размышлению</vt:lpstr>
      <vt:lpstr>                                 Задачи:  - создание условий для развития познавательных способностей и логического мышления -развить и совершенствовать работу мыслительных операций: анализ, синтез,обобщение,сравнение,классификации,упорядоченности действий, ориентировке в пространстве -развить у детей слуховую и зрительную память,восприятие,произвольное внимание,воображение -воспитать у детей коммуникативные навыки,стремление к проеодолению трудностей,уверенности в себе. </vt:lpstr>
      <vt:lpstr>Презентация PowerPoint</vt:lpstr>
      <vt:lpstr>Презентация PowerPoint</vt:lpstr>
      <vt:lpstr>Презентация PowerPoint</vt:lpstr>
      <vt:lpstr>Логическое мышление и дидактическая игра</vt:lpstr>
      <vt:lpstr>Средства, развивающие логическое мышление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общего и проффесионального образования  Свердловской области ГБПОУ СО « Ревдинский педагогический колледж»</dc:title>
  <dc:creator>1 1</dc:creator>
  <cp:lastModifiedBy>Пользователь</cp:lastModifiedBy>
  <cp:revision>155</cp:revision>
  <dcterms:created xsi:type="dcterms:W3CDTF">2016-02-01T14:49:23Z</dcterms:created>
  <dcterms:modified xsi:type="dcterms:W3CDTF">2024-01-09T11:26:46Z</dcterms:modified>
</cp:coreProperties>
</file>