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304" r:id="rId3"/>
    <p:sldId id="287" r:id="rId4"/>
    <p:sldId id="290" r:id="rId5"/>
    <p:sldId id="275" r:id="rId6"/>
    <p:sldId id="300" r:id="rId7"/>
    <p:sldId id="280" r:id="rId8"/>
    <p:sldId id="305" r:id="rId9"/>
    <p:sldId id="294" r:id="rId10"/>
    <p:sldId id="295" r:id="rId11"/>
    <p:sldId id="298" r:id="rId12"/>
    <p:sldId id="308" r:id="rId13"/>
    <p:sldId id="299" r:id="rId14"/>
    <p:sldId id="30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1572" y="-7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ugadajfilm.com/images/201104/08/big_e6sf9ezs22w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589240"/>
            <a:ext cx="9144000" cy="1268760"/>
          </a:xfrm>
        </p:spPr>
        <p:txBody>
          <a:bodyPr>
            <a:normAutofit/>
          </a:bodyPr>
          <a:lstStyle/>
          <a:p>
            <a:r>
              <a:rPr lang="ru-RU" sz="2700" dirty="0" smtClean="0">
                <a:solidFill>
                  <a:schemeClr val="bg1"/>
                </a:solidFill>
              </a:rPr>
              <a:t/>
            </a:r>
            <a:br>
              <a:rPr lang="ru-RU" sz="2700" dirty="0" smtClean="0">
                <a:solidFill>
                  <a:schemeClr val="bg1"/>
                </a:solidFill>
              </a:rPr>
            </a:br>
            <a:endParaRPr lang="ru-RU" sz="27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МБДОУ детский сад № 17 комбинированного вида</a:t>
            </a: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«Воспитание сказкой </a:t>
            </a:r>
          </a:p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как одно из средств развития личности ребенка»</a:t>
            </a:r>
          </a:p>
          <a:p>
            <a:endParaRPr lang="ru-RU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ru-RU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ru-RU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Выполнила воспитатель Емельянова И. Е.</a:t>
            </a:r>
          </a:p>
          <a:p>
            <a:endParaRPr lang="ru-RU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ru-RU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21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411760" y="692696"/>
            <a:ext cx="4968552" cy="57559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Актуальность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einrichScript" pitchFamily="2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851920" y="1412776"/>
            <a:ext cx="3816424" cy="4104456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</p:spPr>
        <p:txBody>
          <a:bodyPr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«Духовная жизнь ребенка полноценна лишь тогда, когда он живет в мире игры, сказки, музыки, фантазии, творчества. Без этого он засушенный цветок. Сказка неотделима от красоты, благодаря сказке ребенок познает мир не только умом, но и сердцем. И не только познает, но и откликается на события и явления окружающего мира, выражает свое отношение к добру и злу».</a:t>
            </a:r>
            <a:endParaRPr lang="ru-RU" b="1" kern="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В. А. Сухомлинский</a:t>
            </a:r>
            <a:endParaRPr lang="ru-RU" sz="20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 descr="http://im1-tub-ru.yandex.net/i?id=448525976-07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700020"/>
            <a:ext cx="2771800" cy="34571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3152" y="0"/>
            <a:ext cx="9677152" cy="704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331640" y="1268760"/>
            <a:ext cx="6408712" cy="5328592"/>
          </a:xfrm>
          <a:prstGeom prst="rect">
            <a:avLst/>
          </a:prstGeom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В ходе наблюдений за детьми выявлено,                                       что дети не всегда умеют общаться друг с другом,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иногда проявляют некоторую склонность  к враждебности,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нежелание делиться игрушками,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у детей слабо развиты навыки сочувствия, сопереживания,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а именно с младшего возраста идет воспитание и развитие личности ребенка,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начинает складываться                                                                                                                первичный круг                                                                                 детского чтения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907704" y="692696"/>
            <a:ext cx="4968552" cy="57559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Актуальность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einrichScript" pitchFamily="2" charset="0"/>
            </a:endParaRPr>
          </a:p>
        </p:txBody>
      </p:sp>
      <p:pic>
        <p:nvPicPr>
          <p:cNvPr id="6" name="Picture 2" descr="C:\Documents and Settings\Admin\Рабочий стол\PhotoLa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982" y="5012335"/>
            <a:ext cx="1651972" cy="1988267"/>
          </a:xfrm>
          <a:prstGeom prst="rect">
            <a:avLst/>
          </a:prstGeom>
          <a:noFill/>
        </p:spPr>
      </p:pic>
      <p:pic>
        <p:nvPicPr>
          <p:cNvPr id="7" name="Picture 2" descr="I:\DCIM\130NIKON\DSCN86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7421" y="4149080"/>
            <a:ext cx="3846579" cy="28849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688" y="-500063"/>
            <a:ext cx="10501313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331640" y="1124744"/>
            <a:ext cx="6192688" cy="936104"/>
          </a:xfrm>
          <a:prstGeom prst="rect">
            <a:avLst/>
          </a:prstGeom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Цель: создание условий для развития личности ребенка с использованием сказки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Задачи:</a:t>
            </a:r>
          </a:p>
          <a:p>
            <a:pPr>
              <a:buFontTx/>
              <a:buChar char="-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воспитывать интерес детей к  сказкам, желание   внимательно их слушать;</a:t>
            </a:r>
          </a:p>
          <a:p>
            <a:pPr>
              <a:buFontTx/>
              <a:buChar char="-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устанавливать простейшие связи последовательности событий в тексте;</a:t>
            </a:r>
          </a:p>
          <a:p>
            <a:pPr>
              <a:buFontTx/>
              <a:buChar char="-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поддерживать эмоциональный отклик на сказку, сказочных героев;</a:t>
            </a:r>
          </a:p>
          <a:p>
            <a:pPr>
              <a:buFontTx/>
              <a:buChar char="-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обращать внимание на средства языковой выразительности сказок;</a:t>
            </a:r>
          </a:p>
          <a:p>
            <a:pPr>
              <a:buFontTx/>
              <a:buChar char="-"/>
            </a:pP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побуждать родителей к пополнению предметно-развивающей среды в детском саду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23728" y="404664"/>
            <a:ext cx="4968552" cy="57559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Цель и задачи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einrichScript" pitchFamily="2" charset="0"/>
            </a:endParaRPr>
          </a:p>
        </p:txBody>
      </p:sp>
      <p:pic>
        <p:nvPicPr>
          <p:cNvPr id="11" name="Picture 2" descr="C:\Documents and Settings\Admin\Рабочий стол\садик\P10503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509120"/>
            <a:ext cx="3419611" cy="2564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endParaRPr lang="ru-RU" smtClean="0">
              <a:effectLst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effectLst/>
            </a:endParaRPr>
          </a:p>
        </p:txBody>
      </p:sp>
      <p:pic>
        <p:nvPicPr>
          <p:cNvPr id="32772" name="Рисунок 9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688" y="-500063"/>
            <a:ext cx="10501313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51520" y="548680"/>
            <a:ext cx="8229600" cy="64770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Обследование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детей 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(результаты педагогической диагностики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на начало работы)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einrichScript" pitchFamily="2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827584" y="1772816"/>
            <a:ext cx="7128792" cy="3744416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Освоение детьми раздела  «Ребенок и книга» программы «Детство» проводилась методом наблюдений, бесед, организации проблемных игровых ситуаций, индивидуальных бесед с ребёнком, родителями;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наблюдения за поведением детей в период общения с взрослыми, сверстниками, как в организованных формах образовательной деятельности, так и в самостоятельной деятельности показали, что дети не всегда  проявляли интерес к слушанию сказок, быстро отвлекались, слабо запоминали содержание, отказывались от разговоров по содержанию сказок</a:t>
            </a:r>
          </a:p>
        </p:txBody>
      </p:sp>
      <p:pic>
        <p:nvPicPr>
          <p:cNvPr id="10" name="Picture 2" descr="C:\Documents and Settings\Admin\Рабочий стол\садик\P1050359.JPG"/>
          <p:cNvPicPr>
            <a:picLocks noChangeAspect="1" noChangeArrowheads="1"/>
          </p:cNvPicPr>
          <p:nvPr/>
        </p:nvPicPr>
        <p:blipFill>
          <a:blip r:embed="rId4" cstate="print"/>
          <a:srcRect l="15748" b="28346"/>
          <a:stretch>
            <a:fillRect/>
          </a:stretch>
        </p:blipFill>
        <p:spPr bwMode="auto">
          <a:xfrm>
            <a:off x="6156176" y="4959838"/>
            <a:ext cx="3226095" cy="20577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7133"/>
            <a:ext cx="9747519" cy="7095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403648" y="476672"/>
            <a:ext cx="6599086" cy="720080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Этапы работы   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1520" y="1556792"/>
            <a:ext cx="4258888" cy="100013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27376" y="5373216"/>
            <a:ext cx="5616624" cy="100013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47664" y="2996952"/>
            <a:ext cx="5159496" cy="1872208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Второй этап - обыгрывание образов сказочных персонажей через разные виды деятельности (музыкальную, коммуникативную, изобразительную, двигательную и т.д.), где ребенок проявляет самостоятельность, эмоциональную отзывчивость, активность, инициативность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3491880" y="1196752"/>
            <a:ext cx="72008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860032" y="1268760"/>
            <a:ext cx="0" cy="15841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804248" y="1340768"/>
            <a:ext cx="72008" cy="39604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-252536" y="1844824"/>
            <a:ext cx="41399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Первый этап включает в себя знакомство со сказкой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3116901" y="5517232"/>
            <a:ext cx="602709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На третьем этапе итогом модуля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интеграции педагогического процесса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является постановка  сказки, где дети - активные участники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6" name="Picture 2" descr="C:\Documents and Settings\Admin\Рабочий стол\садик\P10503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5241"/>
            <a:ext cx="2843807" cy="2132759"/>
          </a:xfrm>
          <a:prstGeom prst="rect">
            <a:avLst/>
          </a:prstGeom>
          <a:noFill/>
        </p:spPr>
      </p:pic>
      <p:pic>
        <p:nvPicPr>
          <p:cNvPr id="18" name="Picture 2" descr="I:\DCIM\130NIKON\DSCN8677.JPG"/>
          <p:cNvPicPr>
            <a:picLocks noChangeAspect="1" noChangeArrowheads="1"/>
          </p:cNvPicPr>
          <p:nvPr/>
        </p:nvPicPr>
        <p:blipFill>
          <a:blip r:embed="rId4" cstate="print"/>
          <a:srcRect r="14764"/>
          <a:stretch>
            <a:fillRect/>
          </a:stretch>
        </p:blipFill>
        <p:spPr bwMode="auto">
          <a:xfrm rot="5400000">
            <a:off x="6771863" y="2525281"/>
            <a:ext cx="2938220" cy="25854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688" y="-500063"/>
            <a:ext cx="10501313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611560" y="1916832"/>
            <a:ext cx="3143272" cy="10001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24"/>
          <p:cNvSpPr>
            <a:spLocks noChangeArrowheads="1"/>
          </p:cNvSpPr>
          <p:nvPr/>
        </p:nvSpPr>
        <p:spPr bwMode="auto">
          <a:xfrm>
            <a:off x="827584" y="1916832"/>
            <a:ext cx="28575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/>
              <a:t>Совместная  деятельность </a:t>
            </a:r>
          </a:p>
          <a:p>
            <a:pPr algn="ctr"/>
            <a:r>
              <a:rPr lang="ru-RU" sz="1600" b="1" dirty="0"/>
              <a:t>ребенка со взрослыми</a:t>
            </a:r>
          </a:p>
          <a:p>
            <a:pPr algn="ctr"/>
            <a:endParaRPr lang="ru-RU" sz="16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643570" y="2000240"/>
            <a:ext cx="2786082" cy="107157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Взаимодействие с родителями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714744" y="3429000"/>
            <a:ext cx="2786082" cy="107157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Самостоятельная деятельность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3212976"/>
            <a:ext cx="2500330" cy="1000132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28"/>
          <p:cNvSpPr>
            <a:spLocks noChangeArrowheads="1"/>
          </p:cNvSpPr>
          <p:nvPr/>
        </p:nvSpPr>
        <p:spPr bwMode="auto">
          <a:xfrm>
            <a:off x="1042988" y="3214688"/>
            <a:ext cx="245745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/>
              <a:t>Непосредственно </a:t>
            </a:r>
          </a:p>
          <a:p>
            <a:pPr algn="ctr"/>
            <a:r>
              <a:rPr lang="ru-RU" sz="1400" b="1"/>
              <a:t>образовательная </a:t>
            </a:r>
          </a:p>
          <a:p>
            <a:pPr algn="ctr"/>
            <a:r>
              <a:rPr lang="ru-RU" sz="1400" b="1"/>
              <a:t>деятельность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14282" y="4500570"/>
            <a:ext cx="2428892" cy="9144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ик 31"/>
          <p:cNvSpPr>
            <a:spLocks noChangeArrowheads="1"/>
          </p:cNvSpPr>
          <p:nvPr/>
        </p:nvSpPr>
        <p:spPr bwMode="auto">
          <a:xfrm>
            <a:off x="-428625" y="4572000"/>
            <a:ext cx="3429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/>
              <a:t> Образовательная </a:t>
            </a:r>
          </a:p>
          <a:p>
            <a:pPr algn="ctr"/>
            <a:r>
              <a:rPr lang="ru-RU" sz="1400" b="1" dirty="0"/>
              <a:t>деятельность в ходе</a:t>
            </a:r>
          </a:p>
          <a:p>
            <a:pPr algn="ctr"/>
            <a:r>
              <a:rPr lang="ru-RU" sz="1400" b="1" dirty="0"/>
              <a:t> режимных моментов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4787900" y="1557338"/>
            <a:ext cx="0" cy="17272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148263" y="1557338"/>
            <a:ext cx="1439862" cy="3587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3635375" y="1557338"/>
            <a:ext cx="850900" cy="431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трелка вниз 18"/>
          <p:cNvSpPr/>
          <p:nvPr/>
        </p:nvSpPr>
        <p:spPr>
          <a:xfrm>
            <a:off x="2627313" y="2997200"/>
            <a:ext cx="71437" cy="214313"/>
          </a:xfrm>
          <a:prstGeom prst="downArrow">
            <a:avLst/>
          </a:prstGeom>
          <a:solidFill>
            <a:schemeClr val="tx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 flipH="1">
            <a:off x="827088" y="2997200"/>
            <a:ext cx="46037" cy="1439863"/>
          </a:xfrm>
          <a:prstGeom prst="downArrow">
            <a:avLst/>
          </a:prstGeom>
          <a:solidFill>
            <a:schemeClr val="tx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331640" y="404664"/>
            <a:ext cx="6715172" cy="1057276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Задачи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развитию  личности ребенка через использование сказки 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решаются  в процессе:</a:t>
            </a:r>
          </a:p>
        </p:txBody>
      </p:sp>
      <p:pic>
        <p:nvPicPr>
          <p:cNvPr id="23" name="Picture 2" descr="I:\DCIM\130NIKON\DSCN86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46270" y="4209831"/>
            <a:ext cx="3311691" cy="2483768"/>
          </a:xfrm>
          <a:prstGeom prst="rect">
            <a:avLst/>
          </a:prstGeom>
          <a:noFill/>
        </p:spPr>
      </p:pic>
      <p:pic>
        <p:nvPicPr>
          <p:cNvPr id="24" name="Picture 3" descr="I:\DCIM\130NIKON\DSCN86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779150"/>
            <a:ext cx="3102496" cy="232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688" y="-500063"/>
            <a:ext cx="10501313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123728" y="404664"/>
            <a:ext cx="4968552" cy="57559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Цепочка интересных событий по сказке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einrichScript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1484784"/>
            <a:ext cx="64087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Сказочный  герой -  не  пассивный  наблюдатель. Он  активно  включается  в  повседневную  жизнь  детей:          приходит  на  занятия,  </a:t>
            </a:r>
          </a:p>
          <a:p>
            <a:r>
              <a:rPr lang="ru-RU" b="1" dirty="0" smtClean="0"/>
              <a:t>участвует  в  режимных  процессах, </a:t>
            </a:r>
          </a:p>
          <a:p>
            <a:r>
              <a:rPr lang="ru-RU" b="1" dirty="0" smtClean="0"/>
              <a:t>гуляет  на  прогулках, играет  в  разнообразные  игры, </a:t>
            </a:r>
          </a:p>
          <a:p>
            <a:r>
              <a:rPr lang="ru-RU" b="1" dirty="0" smtClean="0"/>
              <a:t>помогает  разрешить  самые  разные  проблемные  ситуации, способствует  упражнению  детей  в  добрых  поступках</a:t>
            </a:r>
            <a:endParaRPr lang="ru-RU" b="1" dirty="0"/>
          </a:p>
        </p:txBody>
      </p:sp>
      <p:pic>
        <p:nvPicPr>
          <p:cNvPr id="5" name="Picture 4" descr="I:\DCIM\130NIKON\DSCN86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573016"/>
            <a:ext cx="4686672" cy="35150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688" y="-500063"/>
            <a:ext cx="10501313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403648" y="476672"/>
            <a:ext cx="6599086" cy="720080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ходе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работы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использовались разнообразные методы и приемы 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15616" y="1844824"/>
            <a:ext cx="3143272" cy="100013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580112" y="4653136"/>
            <a:ext cx="3143272" cy="100013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91880" y="3284984"/>
            <a:ext cx="3143272" cy="100013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24"/>
          <p:cNvSpPr>
            <a:spLocks noChangeArrowheads="1"/>
          </p:cNvSpPr>
          <p:nvPr/>
        </p:nvSpPr>
        <p:spPr bwMode="auto">
          <a:xfrm>
            <a:off x="1259632" y="2132856"/>
            <a:ext cx="28575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наглядные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24"/>
          <p:cNvSpPr>
            <a:spLocks noChangeArrowheads="1"/>
          </p:cNvSpPr>
          <p:nvPr/>
        </p:nvSpPr>
        <p:spPr bwMode="auto">
          <a:xfrm>
            <a:off x="3851920" y="3573016"/>
            <a:ext cx="28575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практические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24"/>
          <p:cNvSpPr>
            <a:spLocks noChangeArrowheads="1"/>
          </p:cNvSpPr>
          <p:nvPr/>
        </p:nvSpPr>
        <p:spPr bwMode="auto">
          <a:xfrm>
            <a:off x="5796136" y="4941168"/>
            <a:ext cx="28575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словесные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3563888" y="1196752"/>
            <a:ext cx="0" cy="5304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860032" y="1268760"/>
            <a:ext cx="0" cy="19432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948264" y="1340768"/>
            <a:ext cx="0" cy="33113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I:\DCIM\130NIKON\DSCN86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29050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688" y="-500063"/>
            <a:ext cx="10501313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dmin\Рабочий стол\садик\P10503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-531439"/>
            <a:ext cx="4320480" cy="3240360"/>
          </a:xfrm>
          <a:prstGeom prst="rect">
            <a:avLst/>
          </a:prstGeom>
          <a:noFill/>
        </p:spPr>
      </p:pic>
      <p:pic>
        <p:nvPicPr>
          <p:cNvPr id="6" name="Picture 2" descr="C:\Documents and Settings\Admin\Рабочий стол\садик\P10503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3717032"/>
            <a:ext cx="3960440" cy="2970196"/>
          </a:xfrm>
          <a:prstGeom prst="rect">
            <a:avLst/>
          </a:prstGeom>
          <a:noFill/>
        </p:spPr>
      </p:pic>
      <p:pic>
        <p:nvPicPr>
          <p:cNvPr id="8" name="Picture 3" descr="C:\Documents and Settings\Admin\Рабочий стол\садик\P10503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03507" y="-459432"/>
            <a:ext cx="4800533" cy="3600400"/>
          </a:xfrm>
          <a:prstGeom prst="rect">
            <a:avLst/>
          </a:prstGeom>
          <a:noFill/>
        </p:spPr>
      </p:pic>
      <p:pic>
        <p:nvPicPr>
          <p:cNvPr id="7" name="Picture 2" descr="I:\DCIM\130NIKON\DSCN8680.JPG"/>
          <p:cNvPicPr>
            <a:picLocks noChangeAspect="1" noChangeArrowheads="1"/>
          </p:cNvPicPr>
          <p:nvPr/>
        </p:nvPicPr>
        <p:blipFill>
          <a:blip r:embed="rId6" cstate="print"/>
          <a:srcRect b="-7874"/>
          <a:stretch>
            <a:fillRect/>
          </a:stretch>
        </p:blipFill>
        <p:spPr bwMode="auto">
          <a:xfrm>
            <a:off x="4635166" y="3429000"/>
            <a:ext cx="4839530" cy="39159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576" y="0"/>
            <a:ext cx="9756576" cy="7101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763688" y="332656"/>
            <a:ext cx="5760640" cy="648072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Сотрудничество с родителями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971600" y="1196752"/>
            <a:ext cx="7489825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Консультации</a:t>
            </a:r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«Роль сказки в жизни ребенка».</a:t>
            </a:r>
            <a:endParaRPr lang="ru-RU" dirty="0">
              <a:latin typeface="Arial" pitchFamily="34" charset="0"/>
              <a:cs typeface="Arial" pitchFamily="34" charset="0"/>
            </a:endParaRPr>
          </a:p>
          <a:p>
            <a:r>
              <a:rPr lang="ru-RU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Индивидуальные беседы</a:t>
            </a:r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«Значение книги».</a:t>
            </a:r>
            <a:endParaRPr lang="ru-RU" dirty="0">
              <a:latin typeface="Arial" pitchFamily="34" charset="0"/>
              <a:cs typeface="Arial" pitchFamily="34" charset="0"/>
            </a:endParaRPr>
          </a:p>
          <a:p>
            <a:r>
              <a:rPr lang="ru-RU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Информационные файлы в родительском </a:t>
            </a:r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уголке: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«Чтение художественных произведений и беседы, по содержанию прочитанного».</a:t>
            </a:r>
            <a:endParaRPr lang="ru-RU" dirty="0">
              <a:latin typeface="Arial" pitchFamily="34" charset="0"/>
              <a:cs typeface="Arial" pitchFamily="34" charset="0"/>
            </a:endParaRPr>
          </a:p>
          <a:p>
            <a:endParaRPr lang="ru-RU" dirty="0"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Выставка: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«Моя любимая сказка».</a:t>
            </a:r>
            <a:endParaRPr lang="ru-RU" dirty="0">
              <a:latin typeface="Arial" pitchFamily="34" charset="0"/>
              <a:cs typeface="Arial" pitchFamily="34" charset="0"/>
            </a:endParaRPr>
          </a:p>
          <a:p>
            <a:r>
              <a:rPr lang="ru-RU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Информационные </a:t>
            </a:r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буклеты: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Художественная литература.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I:\DCIM\130NIKON\DSCN8689.JPG"/>
          <p:cNvPicPr>
            <a:picLocks noChangeAspect="1" noChangeArrowheads="1"/>
          </p:cNvPicPr>
          <p:nvPr/>
        </p:nvPicPr>
        <p:blipFill>
          <a:blip r:embed="rId3" cstate="print"/>
          <a:srcRect l="6644" r="2215"/>
          <a:stretch>
            <a:fillRect/>
          </a:stretch>
        </p:blipFill>
        <p:spPr bwMode="auto">
          <a:xfrm rot="5400000">
            <a:off x="-273618" y="4278682"/>
            <a:ext cx="3090132" cy="2542896"/>
          </a:xfrm>
          <a:prstGeom prst="rect">
            <a:avLst/>
          </a:prstGeom>
          <a:noFill/>
        </p:spPr>
      </p:pic>
      <p:pic>
        <p:nvPicPr>
          <p:cNvPr id="7" name="Picture 3" descr="I:\DCIM\130NIKON\DSCN8688.JPG"/>
          <p:cNvPicPr>
            <a:picLocks noChangeAspect="1" noChangeArrowheads="1"/>
          </p:cNvPicPr>
          <p:nvPr/>
        </p:nvPicPr>
        <p:blipFill>
          <a:blip r:embed="rId4" cstate="print"/>
          <a:srcRect t="28543" r="3691"/>
          <a:stretch>
            <a:fillRect/>
          </a:stretch>
        </p:blipFill>
        <p:spPr bwMode="auto">
          <a:xfrm>
            <a:off x="2339752" y="5301208"/>
            <a:ext cx="3242035" cy="1804083"/>
          </a:xfrm>
          <a:prstGeom prst="rect">
            <a:avLst/>
          </a:prstGeom>
          <a:noFill/>
        </p:spPr>
      </p:pic>
      <p:pic>
        <p:nvPicPr>
          <p:cNvPr id="8" name="Picture 3" descr="I:\DCIM\130NIKON\DSCN869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40084" y="4869160"/>
            <a:ext cx="2982483" cy="2236862"/>
          </a:xfrm>
          <a:prstGeom prst="rect">
            <a:avLst/>
          </a:prstGeom>
          <a:noFill/>
        </p:spPr>
      </p:pic>
      <p:pic>
        <p:nvPicPr>
          <p:cNvPr id="9" name="Picture 2" descr="I:\DCIM\130NIKON\DSCN869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295795" y="4125077"/>
            <a:ext cx="2112234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endParaRPr lang="ru-RU" smtClean="0">
              <a:effectLst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effectLst/>
            </a:endParaRPr>
          </a:p>
        </p:txBody>
      </p:sp>
      <p:pic>
        <p:nvPicPr>
          <p:cNvPr id="32772" name="Рисунок 9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688" y="-500063"/>
            <a:ext cx="10501313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51520" y="548680"/>
            <a:ext cx="8229600" cy="64770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Обследование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детей 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(результаты педагогической диагностики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 конце работы)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einrichScript" pitchFamily="2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827584" y="1772816"/>
            <a:ext cx="7128792" cy="3744416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Освоение детьми раздела  «Ребенок и книга» программы «Детство» проводилась методом наблюдений, бесед, организации проблемных игровых ситуаций, индивидуальных бесед с ребёнком, родителями;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наблюдения за поведением детей в период общения с взрослыми, сверстниками, как в организованных формах образовательной деятельности, так и в самостоятельной деятельности показали, что большинство детей проявляют интерес к слушанию сказок, эмоционально откликаются на содержание, отвечают на вопросы по содержанию сказок (о героях, последовательности событий и т.д.), активно и с желанием участвуют в простых театрализованных играх</a:t>
            </a:r>
          </a:p>
        </p:txBody>
      </p:sp>
      <p:pic>
        <p:nvPicPr>
          <p:cNvPr id="10" name="Picture 2" descr="C:\Documents and Settings\Admin\Рабочий стол\садик\P1050359.JPG"/>
          <p:cNvPicPr>
            <a:picLocks noChangeAspect="1" noChangeArrowheads="1"/>
          </p:cNvPicPr>
          <p:nvPr/>
        </p:nvPicPr>
        <p:blipFill>
          <a:blip r:embed="rId4" cstate="print"/>
          <a:srcRect l="15748" b="28346"/>
          <a:stretch>
            <a:fillRect/>
          </a:stretch>
        </p:blipFill>
        <p:spPr bwMode="auto">
          <a:xfrm>
            <a:off x="7142919" y="5589240"/>
            <a:ext cx="2239352" cy="1428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98798766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688" y="-500063"/>
            <a:ext cx="10501313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123728" y="404664"/>
            <a:ext cx="4968552" cy="57559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Выводы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einrichScript" pitchFamily="2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827584" y="1772816"/>
            <a:ext cx="7128792" cy="3744416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В младшем дошкольном возрасте начинает складываться первичный круг детского чтения, в который входят сказки. 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Освоение задач первичного литературного развития малышей осуществляется в организованных педагогом совместных видах деятельности: развивающих и игровых ситуациях на основе сказок, театрализованных играх и т.д.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Tx/>
              <a:buBlip>
                <a:blip r:embed="rId3"/>
              </a:buBlip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Таким образом,  расширяются читательские интересы малышей, активизируется желание эмоционально откликаться на сказочные события, организуется творческая деятельность детей и взрослых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ugadajfilm.com/images/201104/08/big_e6sf9ezs22w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589240"/>
            <a:ext cx="9144000" cy="1268760"/>
          </a:xfrm>
        </p:spPr>
        <p:txBody>
          <a:bodyPr>
            <a:normAutofit/>
          </a:bodyPr>
          <a:lstStyle/>
          <a:p>
            <a:r>
              <a:rPr lang="ru-RU" sz="2700" smtClean="0">
                <a:solidFill>
                  <a:schemeClr val="bg1"/>
                </a:solidFill>
              </a:rPr>
              <a:t/>
            </a:r>
            <a:br>
              <a:rPr lang="ru-RU" sz="2700" smtClean="0">
                <a:solidFill>
                  <a:schemeClr val="bg1"/>
                </a:solidFill>
              </a:rPr>
            </a:br>
            <a:endParaRPr lang="ru-RU" sz="27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388424" cy="6309320"/>
          </a:xfrm>
        </p:spPr>
        <p:txBody>
          <a:bodyPr>
            <a:normAutofit/>
          </a:bodyPr>
          <a:lstStyle/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ru-RU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ru-RU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ru-RU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 smtClean="0">
              <a:solidFill>
                <a:schemeClr val="bg1"/>
              </a:solidFill>
            </a:endParaRPr>
          </a:p>
          <a:p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7627" r="13984" b="11169"/>
          <a:stretch>
            <a:fillRect/>
          </a:stretch>
        </p:blipFill>
        <p:spPr bwMode="auto">
          <a:xfrm>
            <a:off x="2051720" y="548680"/>
            <a:ext cx="475252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339752" y="4797152"/>
            <a:ext cx="47660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Спасибо за внимание!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725</TotalTime>
  <Words>647</Words>
  <Application>Microsoft Office PowerPoint</Application>
  <PresentationFormat>Экран (4:3)</PresentationFormat>
  <Paragraphs>102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AVTO-US</cp:lastModifiedBy>
  <cp:revision>83</cp:revision>
  <dcterms:modified xsi:type="dcterms:W3CDTF">2019-10-13T11:40:00Z</dcterms:modified>
</cp:coreProperties>
</file>