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</p:sldIdLst>
  <p:sldSz cx="9144000" cy="6858000" type="screen4x3"/>
  <p:notesSz cx="6858000" cy="9144000"/>
  <p:embeddedFontLst>
    <p:embeddedFont>
      <p:font typeface="Matilda" panose="020B0604020202020204" charset="0"/>
      <p:regular r:id="rId2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339933"/>
    <a:srgbClr val="EFAD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1194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744C-FE01-496A-A041-ED93458D1002}" type="datetimeFigureOut">
              <a:rPr lang="ru-RU" smtClean="0"/>
              <a:pPr/>
              <a:t>04.09.2019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2"/>
          <p:cNvSpPr txBox="1">
            <a:spLocks/>
          </p:cNvSpPr>
          <p:nvPr/>
        </p:nvSpPr>
        <p:spPr>
          <a:xfrm>
            <a:off x="1619672" y="950585"/>
            <a:ext cx="6336704" cy="452795"/>
          </a:xfrm>
          <a:prstGeom prst="roundRect">
            <a:avLst>
              <a:gd name="adj" fmla="val 1782"/>
            </a:avLst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Font typeface="Arial" pitchFamily="34" charset="0"/>
              <a:buNone/>
            </a:pPr>
            <a:r>
              <a:rPr lang="ru-RU" sz="16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МДОУ «Центр развития ребенка – Детский сад №4»</a:t>
            </a:r>
          </a:p>
          <a:p>
            <a:pPr>
              <a:spcBef>
                <a:spcPts val="0"/>
              </a:spcBef>
              <a:buFont typeface="Arial" pitchFamily="34" charset="0"/>
              <a:buNone/>
            </a:pP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107504" y="1556792"/>
            <a:ext cx="8886305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noProof="0" dirty="0" smtClean="0">
                <a:ln w="11430"/>
                <a:gradFill>
                  <a:gsLst>
                    <a:gs pos="0">
                      <a:schemeClr val="accent3">
                        <a:lumMod val="20000"/>
                        <a:lumOff val="80000"/>
                      </a:schemeClr>
                    </a:gs>
                    <a:gs pos="12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69000">
                      <a:srgbClr val="339933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ea typeface="+mj-ea"/>
                <a:cs typeface="+mj-cs"/>
              </a:rPr>
              <a:t>Осуществление экологического воспитания детей </a:t>
            </a: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noProof="0" dirty="0" smtClean="0">
                <a:ln w="11430"/>
                <a:gradFill>
                  <a:gsLst>
                    <a:gs pos="0">
                      <a:schemeClr val="accent3">
                        <a:lumMod val="20000"/>
                        <a:lumOff val="80000"/>
                      </a:schemeClr>
                    </a:gs>
                    <a:gs pos="12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69000">
                      <a:srgbClr val="339933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ea typeface="+mj-ea"/>
                <a:cs typeface="+mj-cs"/>
              </a:rPr>
              <a:t>подготовительной к школе группы №10 </a:t>
            </a: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noProof="0" dirty="0" smtClean="0">
                <a:ln w="11430"/>
                <a:gradFill>
                  <a:gsLst>
                    <a:gs pos="0">
                      <a:schemeClr val="accent3">
                        <a:lumMod val="20000"/>
                        <a:lumOff val="80000"/>
                      </a:schemeClr>
                    </a:gs>
                    <a:gs pos="12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69000">
                      <a:srgbClr val="339933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ea typeface="+mj-ea"/>
                <a:cs typeface="+mj-cs"/>
              </a:rPr>
              <a:t>в рамках ОО </a:t>
            </a:r>
          </a:p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noProof="0" dirty="0" smtClean="0">
                <a:ln w="11430"/>
                <a:gradFill>
                  <a:gsLst>
                    <a:gs pos="0">
                      <a:schemeClr val="accent3">
                        <a:lumMod val="20000"/>
                        <a:lumOff val="80000"/>
                      </a:schemeClr>
                    </a:gs>
                    <a:gs pos="12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69000">
                      <a:srgbClr val="339933"/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ea typeface="+mj-ea"/>
                <a:cs typeface="+mj-cs"/>
              </a:rPr>
              <a:t>«Социально-коммуникативное развитие»</a:t>
            </a:r>
            <a:endParaRPr kumimoji="0" lang="ru-RU" sz="2800" b="1" i="1" u="none" strike="noStrike" kern="1200" normalizeH="0" baseline="0" noProof="0" dirty="0">
              <a:ln w="11430"/>
              <a:gradFill>
                <a:gsLst>
                  <a:gs pos="0">
                    <a:schemeClr val="accent3">
                      <a:lumMod val="20000"/>
                      <a:lumOff val="80000"/>
                    </a:schemeClr>
                  </a:gs>
                  <a:gs pos="12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69000">
                    <a:srgbClr val="339933"/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tilda" pitchFamily="2" charset="0"/>
              <a:ea typeface="+mj-ea"/>
              <a:cs typeface="+mj-cs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4913588" y="4509120"/>
            <a:ext cx="3960440" cy="701525"/>
          </a:xfrm>
          <a:prstGeom prst="roundRect">
            <a:avLst>
              <a:gd name="adj" fmla="val 1782"/>
            </a:avLst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ts val="0"/>
              </a:spcBef>
            </a:pPr>
            <a:r>
              <a:rPr lang="ru-RU" sz="1600" b="1" i="1" dirty="0" smtClean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Выполнила: воспитатель группы №10 </a:t>
            </a:r>
          </a:p>
          <a:p>
            <a:pPr algn="r">
              <a:spcBef>
                <a:spcPts val="0"/>
              </a:spcBef>
            </a:pPr>
            <a:r>
              <a:rPr lang="ru-RU" sz="1600" b="1" i="1" dirty="0" err="1" smtClean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Кратирова</a:t>
            </a:r>
            <a:r>
              <a:rPr lang="ru-RU" sz="1600" b="1" i="1" dirty="0" smtClean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С.В.</a:t>
            </a:r>
          </a:p>
          <a:p>
            <a:pPr>
              <a:spcBef>
                <a:spcPts val="0"/>
              </a:spcBef>
            </a:pPr>
            <a:endParaRPr lang="ru-RU" sz="24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3347864" y="5517468"/>
            <a:ext cx="2160240" cy="701525"/>
          </a:xfrm>
          <a:prstGeom prst="roundRect">
            <a:avLst>
              <a:gd name="adj" fmla="val 1782"/>
            </a:avLst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ru-RU" sz="1600" b="1" i="1" dirty="0" smtClean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Всеволожск</a:t>
            </a:r>
          </a:p>
          <a:p>
            <a:pPr>
              <a:spcBef>
                <a:spcPts val="0"/>
              </a:spcBef>
            </a:pPr>
            <a:r>
              <a:rPr lang="ru-RU" sz="1600" b="1" i="1" smtClean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600" b="1" i="1" dirty="0" smtClean="0">
                <a:solidFill>
                  <a:srgbClr val="3399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г.</a:t>
            </a:r>
          </a:p>
          <a:p>
            <a:pPr>
              <a:spcBef>
                <a:spcPts val="0"/>
              </a:spcBef>
            </a:pPr>
            <a:endParaRPr lang="ru-RU" sz="24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525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980728"/>
            <a:ext cx="777686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solidFill>
                  <a:srgbClr val="006600"/>
                </a:solidFill>
              </a:rPr>
              <a:t>Цель формирования основ экологической культуры у детей — воспитание гармоничной, грамотной, творчески активной и социально адаптированной личности, способной чувствовать и понимать внешний мир, чутко и с любовью относиться к природе, ценить и беречь её</a:t>
            </a:r>
            <a:r>
              <a:rPr lang="ru-RU" sz="1600" b="1" dirty="0" smtClean="0">
                <a:solidFill>
                  <a:srgbClr val="006600"/>
                </a:solidFill>
              </a:rPr>
              <a:t>.</a:t>
            </a:r>
          </a:p>
          <a:p>
            <a:pPr algn="just"/>
            <a:endParaRPr lang="ru-RU" sz="1600" dirty="0">
              <a:solidFill>
                <a:srgbClr val="006600"/>
              </a:solidFill>
            </a:endParaRPr>
          </a:p>
          <a:p>
            <a:pPr algn="just"/>
            <a:r>
              <a:rPr lang="ru-RU" sz="1600" dirty="0">
                <a:solidFill>
                  <a:srgbClr val="006600"/>
                </a:solidFill>
              </a:rPr>
              <a:t>Понятие «экологическая культура» включает в себя такие аспекты:</a:t>
            </a:r>
          </a:p>
          <a:p>
            <a:pPr algn="just">
              <a:buFont typeface="+mj-lt"/>
              <a:buAutoNum type="arabicPeriod"/>
            </a:pPr>
            <a:r>
              <a:rPr lang="ru-RU" sz="1600" dirty="0" smtClean="0">
                <a:solidFill>
                  <a:srgbClr val="006600"/>
                </a:solidFill>
              </a:rPr>
              <a:t> Безопасный </a:t>
            </a:r>
            <a:r>
              <a:rPr lang="ru-RU" sz="1600" dirty="0">
                <a:solidFill>
                  <a:srgbClr val="006600"/>
                </a:solidFill>
              </a:rPr>
              <a:t>для планеты способ человеческой жизнедеятельности, при котором общество регулирует свои потребности, а также способы их удовлетворения при помощи системы моральных, духовных и правовых норм, экономических моделей и социальных институтов.</a:t>
            </a:r>
          </a:p>
          <a:p>
            <a:pPr algn="just">
              <a:buFont typeface="+mj-lt"/>
              <a:buAutoNum type="arabicPeriod"/>
            </a:pPr>
            <a:r>
              <a:rPr lang="ru-RU" sz="1600" dirty="0" smtClean="0">
                <a:solidFill>
                  <a:srgbClr val="006600"/>
                </a:solidFill>
              </a:rPr>
              <a:t> Личная </a:t>
            </a:r>
            <a:r>
              <a:rPr lang="ru-RU" sz="1600" dirty="0">
                <a:solidFill>
                  <a:srgbClr val="006600"/>
                </a:solidFill>
              </a:rPr>
              <a:t>ответственность каждого жителя планеты за свою деятельность в отношении природы, сознательное ограничение материальных запросов.</a:t>
            </a:r>
          </a:p>
          <a:p>
            <a:pPr algn="just">
              <a:buFont typeface="+mj-lt"/>
              <a:buAutoNum type="arabicPeriod"/>
            </a:pPr>
            <a:r>
              <a:rPr lang="ru-RU" sz="1600" dirty="0" smtClean="0">
                <a:solidFill>
                  <a:srgbClr val="006600"/>
                </a:solidFill>
              </a:rPr>
              <a:t> Целенаправленное </a:t>
            </a:r>
            <a:r>
              <a:rPr lang="ru-RU" sz="1600" dirty="0">
                <a:solidFill>
                  <a:srgbClr val="006600"/>
                </a:solidFill>
              </a:rPr>
              <a:t>освоение экологических знаний и практическое использование природоохранных навыков в своей жизни.</a:t>
            </a:r>
          </a:p>
          <a:p>
            <a:pPr algn="just">
              <a:buFont typeface="+mj-lt"/>
              <a:buAutoNum type="arabicPeriod"/>
            </a:pPr>
            <a:r>
              <a:rPr lang="ru-RU" sz="1600" dirty="0" smtClean="0">
                <a:solidFill>
                  <a:srgbClr val="006600"/>
                </a:solidFill>
              </a:rPr>
              <a:t> Основой </a:t>
            </a:r>
            <a:r>
              <a:rPr lang="ru-RU" sz="1600" dirty="0">
                <a:solidFill>
                  <a:srgbClr val="006600"/>
                </a:solidFill>
              </a:rPr>
              <a:t>экологической культуры должны стать уважение и любовь к природе. Человек совершенствовал культурные навыки в процессе адаптации, создавая искусственную среду обитания как способ защиты от непредсказуемости стихии. Экологические проблемы современности ставят перед человеком задачу обретения глубокого понимания окружающего мира и установления гармоничной связи между сообществом людей и природой.</a:t>
            </a:r>
            <a:endParaRPr lang="ru-RU" sz="1600" dirty="0">
              <a:solidFill>
                <a:srgbClr val="0066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06261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196752"/>
            <a:ext cx="81369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6600"/>
                </a:solidFill>
              </a:rPr>
              <a:t>Для реализации обозначенной цели требуется решение следующих </a:t>
            </a:r>
            <a:r>
              <a:rPr lang="ru-RU" sz="1600" b="1" dirty="0">
                <a:solidFill>
                  <a:srgbClr val="006600"/>
                </a:solidFill>
              </a:rPr>
              <a:t>задач</a:t>
            </a:r>
            <a:r>
              <a:rPr lang="ru-RU" sz="1600" dirty="0" smtClean="0">
                <a:solidFill>
                  <a:srgbClr val="006600"/>
                </a:solidFill>
              </a:rPr>
              <a:t>:</a:t>
            </a:r>
          </a:p>
          <a:p>
            <a:pPr algn="just"/>
            <a:endParaRPr lang="ru-RU" sz="1600" dirty="0">
              <a:solidFill>
                <a:srgbClr val="006600"/>
              </a:solidFill>
            </a:endParaRPr>
          </a:p>
          <a:p>
            <a:pPr algn="just">
              <a:buFont typeface="+mj-lt"/>
              <a:buAutoNum type="arabicPeriod"/>
            </a:pPr>
            <a:r>
              <a:rPr lang="ru-RU" sz="1600" dirty="0" smtClean="0">
                <a:solidFill>
                  <a:srgbClr val="006600"/>
                </a:solidFill>
              </a:rPr>
              <a:t> Образовательная </a:t>
            </a:r>
            <a:r>
              <a:rPr lang="ru-RU" sz="1600" dirty="0">
                <a:solidFill>
                  <a:srgbClr val="006600"/>
                </a:solidFill>
              </a:rPr>
              <a:t>— пробудить живой познавательный интерес, любознательность к окружающему миру природы. Кроме того, реализация образовательной задачи требует проведения информационной работы, направленной на экологическое просвещение, развитие компетентности и внутренней культуры непрагматических отношений с природой.</a:t>
            </a:r>
          </a:p>
          <a:p>
            <a:pPr algn="just">
              <a:buFont typeface="+mj-lt"/>
              <a:buAutoNum type="arabicPeriod"/>
            </a:pPr>
            <a:r>
              <a:rPr lang="ru-RU" sz="1600" dirty="0" smtClean="0">
                <a:solidFill>
                  <a:srgbClr val="006600"/>
                </a:solidFill>
              </a:rPr>
              <a:t> Развивающая </a:t>
            </a:r>
            <a:r>
              <a:rPr lang="ru-RU" sz="1600" dirty="0">
                <a:solidFill>
                  <a:srgbClr val="006600"/>
                </a:solidFill>
              </a:rPr>
              <a:t>— сформировать навыки осознанной деятельности по охране окружающей среды.</a:t>
            </a:r>
          </a:p>
          <a:p>
            <a:pPr algn="just">
              <a:buFont typeface="+mj-lt"/>
              <a:buAutoNum type="arabicPeriod"/>
            </a:pPr>
            <a:r>
              <a:rPr lang="ru-RU" sz="1600" dirty="0" smtClean="0">
                <a:solidFill>
                  <a:srgbClr val="006600"/>
                </a:solidFill>
              </a:rPr>
              <a:t> Воспитательная </a:t>
            </a:r>
            <a:r>
              <a:rPr lang="ru-RU" sz="1600" dirty="0">
                <a:solidFill>
                  <a:srgbClr val="006600"/>
                </a:solidFill>
              </a:rPr>
              <a:t>— становление экологического мышления, совершенствование эмоционально-мотивационной области, нравственное воспитание и формирование ценностных ориентиров</a:t>
            </a:r>
            <a:r>
              <a:rPr lang="ru-RU" sz="1600" dirty="0" smtClean="0">
                <a:solidFill>
                  <a:srgbClr val="006600"/>
                </a:solidFill>
              </a:rPr>
              <a:t>.</a:t>
            </a:r>
            <a:endParaRPr lang="ru-RU" sz="1600" dirty="0">
              <a:solidFill>
                <a:srgbClr val="0066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47203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052736"/>
            <a:ext cx="799288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6600"/>
                </a:solidFill>
              </a:rPr>
              <a:t>Экологическое воспитание осуществляется в рамках педагогически целенаправленной организации различных форм деятельности дошкольника:</a:t>
            </a:r>
          </a:p>
          <a:p>
            <a:pPr algn="just">
              <a:buFont typeface="+mj-lt"/>
              <a:buAutoNum type="arabicPeriod"/>
            </a:pPr>
            <a:r>
              <a:rPr lang="ru-RU" sz="1600" dirty="0" smtClean="0">
                <a:solidFill>
                  <a:srgbClr val="006600"/>
                </a:solidFill>
              </a:rPr>
              <a:t> Игровая </a:t>
            </a:r>
            <a:r>
              <a:rPr lang="ru-RU" sz="1600" dirty="0">
                <a:solidFill>
                  <a:srgbClr val="006600"/>
                </a:solidFill>
              </a:rPr>
              <a:t>— вовлечение ребёнка в традиционные и народные игры экологического содержания, в которых он символически борется за здоровую и процветающую жизнь природы, осваивает в ролевой импровизации правила и законы экологической этики и учится отличать негативные по направленности действия, несущих разрушение гармонии.</a:t>
            </a:r>
          </a:p>
          <a:p>
            <a:pPr algn="just">
              <a:buFont typeface="+mj-lt"/>
              <a:buAutoNum type="arabicPeriod"/>
            </a:pPr>
            <a:r>
              <a:rPr lang="ru-RU" sz="1600" dirty="0" smtClean="0">
                <a:solidFill>
                  <a:srgbClr val="006600"/>
                </a:solidFill>
              </a:rPr>
              <a:t> Познавательная </a:t>
            </a:r>
            <a:r>
              <a:rPr lang="ru-RU" sz="1600" dirty="0">
                <a:solidFill>
                  <a:srgbClr val="006600"/>
                </a:solidFill>
              </a:rPr>
              <a:t>— активное участие ребёнка в экологических экспериментальных проектах, экскурсиях, прогулках; формирование понимания гармонического единства и взаимодействия природы, умения видеть закономерности, ценить неповторимость и особенность каждого объекта, признавать право на существование каждого живого существа без ложного чувства собственного превосходства.</a:t>
            </a:r>
          </a:p>
          <a:p>
            <a:pPr algn="just">
              <a:buFont typeface="+mj-lt"/>
              <a:buAutoNum type="arabicPeriod"/>
            </a:pPr>
            <a:r>
              <a:rPr lang="ru-RU" sz="1600" dirty="0" smtClean="0">
                <a:solidFill>
                  <a:srgbClr val="006600"/>
                </a:solidFill>
              </a:rPr>
              <a:t> Трудовая </a:t>
            </a:r>
            <a:r>
              <a:rPr lang="ru-RU" sz="1600" dirty="0">
                <a:solidFill>
                  <a:srgbClr val="006600"/>
                </a:solidFill>
              </a:rPr>
              <a:t>— осознание потребности растений или животных в заботливом уходе и внимании, формирование ответственности за живое существо и осторожности в обращении с ним, воспитание стремления к экономии природных ресурсов, созиданию и восстановлению среды обитания.</a:t>
            </a:r>
          </a:p>
          <a:p>
            <a:pPr algn="just">
              <a:buFont typeface="+mj-lt"/>
              <a:buAutoNum type="arabicPeriod"/>
            </a:pPr>
            <a:r>
              <a:rPr lang="ru-RU" sz="1600" dirty="0" smtClean="0">
                <a:solidFill>
                  <a:srgbClr val="006600"/>
                </a:solidFill>
              </a:rPr>
              <a:t> Художественно-эстетическая </a:t>
            </a:r>
            <a:r>
              <a:rPr lang="ru-RU" sz="1600" dirty="0">
                <a:solidFill>
                  <a:srgbClr val="006600"/>
                </a:solidFill>
              </a:rPr>
              <a:t>— </a:t>
            </a:r>
            <a:r>
              <a:rPr lang="ru-RU" sz="1600" dirty="0" err="1">
                <a:solidFill>
                  <a:srgbClr val="006600"/>
                </a:solidFill>
              </a:rPr>
              <a:t>гуманизация</a:t>
            </a:r>
            <a:r>
              <a:rPr lang="ru-RU" sz="1600" dirty="0">
                <a:solidFill>
                  <a:srgbClr val="006600"/>
                </a:solidFill>
              </a:rPr>
              <a:t> отношений ребёнка с природой, актуализация эмоционального восприятия в процессе творческого воплощения красоты окружающего мира в формах рисунка, песни, стихотворения.</a:t>
            </a:r>
            <a:endParaRPr lang="ru-RU" sz="1600" dirty="0">
              <a:solidFill>
                <a:srgbClr val="0066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98959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692696"/>
            <a:ext cx="84954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6600"/>
                </a:solidFill>
              </a:rPr>
              <a:t>Необходимым условием для реализации образовательных задач, сформулированных ФГОС, является организация специальной экологической среды, в реалиях которой и происходит формирование и развитие человека.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657818"/>
            <a:ext cx="84954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6600"/>
                </a:solidFill>
              </a:rPr>
              <a:t>Одной из самых актуальных последние годы форм работы с детьми считается проект. Этот вид деятельности позволяет объединить компоненты предварительной работы, практической деятельности и сопутствующих форм рассмотрения темы.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2622941"/>
            <a:ext cx="871296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rgbClr val="006600"/>
                </a:solidFill>
              </a:rPr>
              <a:t>В нашей группе №10 «Лучики» второй год ведется </a:t>
            </a:r>
            <a:r>
              <a:rPr lang="ru-RU" sz="1600" b="1" dirty="0" smtClean="0">
                <a:solidFill>
                  <a:srgbClr val="006600"/>
                </a:solidFill>
              </a:rPr>
              <a:t>проект «Первоцветы»</a:t>
            </a:r>
            <a:r>
              <a:rPr lang="ru-RU" sz="1600" dirty="0" smtClean="0">
                <a:solidFill>
                  <a:srgbClr val="006600"/>
                </a:solidFill>
              </a:rPr>
              <a:t>, о котором мы подробно рассказывали в нашей предыдущей презентации, но работа продолжается и в этом году. </a:t>
            </a:r>
            <a:r>
              <a:rPr lang="ru-RU" sz="1600" dirty="0">
                <a:solidFill>
                  <a:srgbClr val="006600"/>
                </a:solidFill>
              </a:rPr>
              <a:t>Система экологического воспитания хорошо согласуется с образовательной областью «Социально-коммуникативное развитие». Выращивая растения, </a:t>
            </a:r>
            <a:r>
              <a:rPr lang="ru-RU" sz="1600" dirty="0" smtClean="0">
                <a:solidFill>
                  <a:srgbClr val="006600"/>
                </a:solidFill>
              </a:rPr>
              <a:t>дети </a:t>
            </a:r>
            <a:r>
              <a:rPr lang="ru-RU" sz="1600" dirty="0">
                <a:solidFill>
                  <a:srgbClr val="006600"/>
                </a:solidFill>
              </a:rPr>
              <a:t>на конкретном уровне усваивают моральные и нравственные ценности (ценность жизни, необходимость осторожного, бережного обращения с любыми живыми существами), учатся правилам поведения в природе, познают труд, направленный на поддержание условий жизни </a:t>
            </a:r>
            <a:r>
              <a:rPr lang="ru-RU" sz="1600" dirty="0" smtClean="0">
                <a:solidFill>
                  <a:srgbClr val="006600"/>
                </a:solidFill>
              </a:rPr>
              <a:t>растений, </a:t>
            </a:r>
            <a:r>
              <a:rPr lang="ru-RU" sz="1600" dirty="0">
                <a:solidFill>
                  <a:srgbClr val="006600"/>
                </a:solidFill>
              </a:rPr>
              <a:t>на сохранение природных экосистем. Коллективный труд на участке, </a:t>
            </a:r>
            <a:r>
              <a:rPr lang="ru-RU" sz="1600" dirty="0" smtClean="0">
                <a:solidFill>
                  <a:srgbClr val="006600"/>
                </a:solidFill>
              </a:rPr>
              <a:t>в уголке </a:t>
            </a:r>
            <a:r>
              <a:rPr lang="ru-RU" sz="1600" dirty="0">
                <a:solidFill>
                  <a:srgbClr val="006600"/>
                </a:solidFill>
              </a:rPr>
              <a:t>природы, т.е. в природном пространстве, в котором живут дети, способствует развитию социального и эмоционального интеллекта, эмоциональной отзывчивости, волевой </a:t>
            </a:r>
            <a:r>
              <a:rPr lang="ru-RU" sz="1600" dirty="0" err="1">
                <a:solidFill>
                  <a:srgbClr val="006600"/>
                </a:solidFill>
              </a:rPr>
              <a:t>саморегуляции</a:t>
            </a:r>
            <a:r>
              <a:rPr lang="ru-RU" sz="1600" dirty="0">
                <a:solidFill>
                  <a:srgbClr val="006600"/>
                </a:solidFill>
              </a:rPr>
              <a:t>, готовности к совместной деятельности и коммуникации</a:t>
            </a:r>
            <a:r>
              <a:rPr lang="ru-RU" sz="1600" dirty="0" smtClean="0">
                <a:solidFill>
                  <a:srgbClr val="006600"/>
                </a:solidFill>
              </a:rPr>
              <a:t>. </a:t>
            </a:r>
            <a:r>
              <a:rPr lang="ru-RU" sz="1600" dirty="0">
                <a:solidFill>
                  <a:srgbClr val="006600"/>
                </a:solidFill>
              </a:rPr>
              <a:t>Все </a:t>
            </a:r>
            <a:r>
              <a:rPr lang="ru-RU" sz="1600" dirty="0" smtClean="0">
                <a:solidFill>
                  <a:srgbClr val="006600"/>
                </a:solidFill>
              </a:rPr>
              <a:t>эти мероприятия </a:t>
            </a:r>
            <a:r>
              <a:rPr lang="ru-RU" sz="1600" dirty="0">
                <a:solidFill>
                  <a:srgbClr val="006600"/>
                </a:solidFill>
              </a:rPr>
              <a:t>в единстве с </a:t>
            </a:r>
            <a:r>
              <a:rPr lang="ru-RU" sz="1600" dirty="0" smtClean="0">
                <a:solidFill>
                  <a:srgbClr val="006600"/>
                </a:solidFill>
              </a:rPr>
              <a:t>познавательной </a:t>
            </a:r>
            <a:r>
              <a:rPr lang="ru-RU" sz="1600" dirty="0">
                <a:solidFill>
                  <a:srgbClr val="006600"/>
                </a:solidFill>
              </a:rPr>
              <a:t>областью к концу </a:t>
            </a:r>
            <a:r>
              <a:rPr lang="ru-RU" sz="1600" dirty="0" smtClean="0">
                <a:solidFill>
                  <a:srgbClr val="006600"/>
                </a:solidFill>
              </a:rPr>
              <a:t>дошкольного возраста </a:t>
            </a:r>
            <a:r>
              <a:rPr lang="ru-RU" sz="1600" dirty="0">
                <a:solidFill>
                  <a:srgbClr val="006600"/>
                </a:solidFill>
              </a:rPr>
              <a:t>формируют у детей начала </a:t>
            </a:r>
            <a:r>
              <a:rPr lang="ru-RU" sz="1600" dirty="0" smtClean="0">
                <a:solidFill>
                  <a:srgbClr val="006600"/>
                </a:solidFill>
              </a:rPr>
              <a:t>экологической </a:t>
            </a:r>
            <a:r>
              <a:rPr lang="ru-RU" sz="1600" dirty="0">
                <a:solidFill>
                  <a:srgbClr val="006600"/>
                </a:solidFill>
              </a:rPr>
              <a:t>культуры </a:t>
            </a:r>
            <a:r>
              <a:rPr lang="ru-RU" sz="1600" dirty="0" smtClean="0">
                <a:solidFill>
                  <a:srgbClr val="006600"/>
                </a:solidFill>
              </a:rPr>
              <a:t>- социокультурное новообразование </a:t>
            </a:r>
            <a:r>
              <a:rPr lang="ru-RU" sz="1600" dirty="0">
                <a:solidFill>
                  <a:srgbClr val="006600"/>
                </a:solidFill>
              </a:rPr>
              <a:t>личности, позволяющее им </a:t>
            </a:r>
            <a:r>
              <a:rPr lang="ru-RU" sz="1600" dirty="0" smtClean="0">
                <a:solidFill>
                  <a:srgbClr val="006600"/>
                </a:solidFill>
              </a:rPr>
              <a:t>правильно ориентироваться </a:t>
            </a:r>
            <a:r>
              <a:rPr lang="ru-RU" sz="1600" dirty="0">
                <a:solidFill>
                  <a:srgbClr val="006600"/>
                </a:solidFill>
              </a:rPr>
              <a:t>и взаимодействовать с ближайшим </a:t>
            </a:r>
            <a:r>
              <a:rPr lang="ru-RU" sz="1600" dirty="0" smtClean="0">
                <a:solidFill>
                  <a:srgbClr val="006600"/>
                </a:solidFill>
              </a:rPr>
              <a:t>природным </a:t>
            </a:r>
            <a:r>
              <a:rPr lang="ru-RU" sz="1600" dirty="0">
                <a:solidFill>
                  <a:srgbClr val="006600"/>
                </a:solidFill>
              </a:rPr>
              <a:t>окружением</a:t>
            </a:r>
            <a:r>
              <a:rPr lang="ru-RU" sz="1600" dirty="0" smtClean="0">
                <a:solidFill>
                  <a:srgbClr val="006600"/>
                </a:solidFill>
              </a:rPr>
              <a:t>.</a:t>
            </a:r>
            <a:endParaRPr lang="ru-RU" sz="1600" dirty="0">
              <a:solidFill>
                <a:srgbClr val="0066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7564" y="4293096"/>
            <a:ext cx="79208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14536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692696"/>
            <a:ext cx="59766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06600"/>
                </a:solidFill>
              </a:rPr>
              <a:t>21 сентября на площадке группы было организовано открытие  экологической станции «Первоцветы» совместными усилиями детей, родителей и воспитателей группы: установлена табличка с названием станции, посажены луковицы цветов-первоцветов, оформлен стенд с информацией.</a:t>
            </a:r>
            <a:endParaRPr lang="ru-RU" sz="1600" b="1" dirty="0">
              <a:solidFill>
                <a:srgbClr val="0066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810" y="2262356"/>
            <a:ext cx="3384376" cy="2538282"/>
          </a:xfrm>
          <a:prstGeom prst="rect">
            <a:avLst/>
          </a:prstGeom>
          <a:effectLst>
            <a:glow rad="355600">
              <a:schemeClr val="accent3">
                <a:lumMod val="60000"/>
                <a:lumOff val="40000"/>
              </a:schemeClr>
            </a:glo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08" y="2636913"/>
            <a:ext cx="2664296" cy="3552395"/>
          </a:xfrm>
          <a:prstGeom prst="rect">
            <a:avLst/>
          </a:prstGeom>
          <a:effectLst>
            <a:glow rad="355600">
              <a:schemeClr val="accent3">
                <a:lumMod val="60000"/>
                <a:lumOff val="40000"/>
              </a:schemeClr>
            </a:glo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636912"/>
            <a:ext cx="2664296" cy="3552396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189284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8" y="548680"/>
            <a:ext cx="4464496" cy="3348372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945" y="2924944"/>
            <a:ext cx="4474160" cy="3355620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981590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8" y="692696"/>
            <a:ext cx="4499992" cy="3374994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924944"/>
            <a:ext cx="4499992" cy="3374994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308016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980728"/>
            <a:ext cx="6624736" cy="4968552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9559279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620688"/>
            <a:ext cx="59766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6600"/>
                </a:solidFill>
              </a:rPr>
              <a:t>В группе ведется активная работа, направленная на повышение уровня экологического сознания детей: </a:t>
            </a:r>
          </a:p>
          <a:p>
            <a:pPr algn="ctr"/>
            <a:r>
              <a:rPr lang="ru-RU" sz="1600" dirty="0" smtClean="0">
                <a:solidFill>
                  <a:srgbClr val="006600"/>
                </a:solidFill>
              </a:rPr>
              <a:t>1. Ежедневная работа с календарем погоды в уголке природы.</a:t>
            </a:r>
            <a:endParaRPr lang="ru-RU" sz="1600" dirty="0">
              <a:solidFill>
                <a:srgbClr val="0066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652" y="1556792"/>
            <a:ext cx="6048672" cy="4536504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698044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620688"/>
            <a:ext cx="59766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6600"/>
                </a:solidFill>
              </a:rPr>
              <a:t> </a:t>
            </a:r>
          </a:p>
          <a:p>
            <a:pPr algn="ctr"/>
            <a:r>
              <a:rPr lang="ru-RU" sz="1600" dirty="0">
                <a:solidFill>
                  <a:srgbClr val="006600"/>
                </a:solidFill>
              </a:rPr>
              <a:t>2</a:t>
            </a:r>
            <a:r>
              <a:rPr lang="ru-RU" sz="1600" dirty="0" smtClean="0">
                <a:solidFill>
                  <a:srgbClr val="006600"/>
                </a:solidFill>
              </a:rPr>
              <a:t>. Моделирование игрового пространства.</a:t>
            </a:r>
            <a:endParaRPr lang="ru-RU" sz="1600" dirty="0">
              <a:solidFill>
                <a:srgbClr val="0066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630" y="1340768"/>
            <a:ext cx="6432715" cy="4824536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656559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281307"/>
            <a:ext cx="70567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6600"/>
                </a:solidFill>
              </a:rPr>
              <a:t> </a:t>
            </a:r>
          </a:p>
          <a:p>
            <a:pPr algn="ctr"/>
            <a:r>
              <a:rPr lang="ru-RU" sz="1600" dirty="0" smtClean="0">
                <a:solidFill>
                  <a:srgbClr val="006600"/>
                </a:solidFill>
              </a:rPr>
              <a:t>3. Оформление уголка природы поделками из природного материала, доступного в разное время года, регулярно проводятся выставки и конкурсы.</a:t>
            </a:r>
            <a:endParaRPr lang="ru-RU" sz="1600" dirty="0">
              <a:solidFill>
                <a:srgbClr val="0066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56" y="1178237"/>
            <a:ext cx="3648405" cy="2736304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3429000"/>
            <a:ext cx="3744416" cy="2808312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868" y="2566317"/>
            <a:ext cx="2088232" cy="2784309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040438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548680"/>
            <a:ext cx="70567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6600"/>
                </a:solidFill>
              </a:rPr>
              <a:t> </a:t>
            </a:r>
          </a:p>
          <a:p>
            <a:pPr algn="ctr"/>
            <a:r>
              <a:rPr lang="ru-RU" sz="1600" dirty="0">
                <a:solidFill>
                  <a:srgbClr val="006600"/>
                </a:solidFill>
              </a:rPr>
              <a:t>4</a:t>
            </a:r>
            <a:r>
              <a:rPr lang="ru-RU" sz="1600" dirty="0" smtClean="0">
                <a:solidFill>
                  <a:srgbClr val="006600"/>
                </a:solidFill>
              </a:rPr>
              <a:t>. Изготовление книжек-малышек и оформление уголка книги по лексическим темам, связанным с экологическим воспитанием (времена года, мир животных и растений, др.).</a:t>
            </a:r>
            <a:endParaRPr lang="ru-RU" sz="1600" dirty="0">
              <a:solidFill>
                <a:srgbClr val="0066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597070"/>
            <a:ext cx="4608512" cy="3456384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780928"/>
            <a:ext cx="4608512" cy="3456384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833655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82089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6600"/>
                </a:solidFill>
              </a:rPr>
              <a:t> </a:t>
            </a:r>
          </a:p>
          <a:p>
            <a:pPr algn="ctr"/>
            <a:r>
              <a:rPr lang="ru-RU" sz="1600" dirty="0" smtClean="0">
                <a:solidFill>
                  <a:srgbClr val="006600"/>
                </a:solidFill>
              </a:rPr>
              <a:t>5. Создание и оформление уголка экспериментирования в группе: картотека опытов и экспериментов, познавательная литература и творческие задания, объекты эксперимента и необходимое оборудование.</a:t>
            </a:r>
            <a:endParaRPr lang="ru-RU" sz="1600" dirty="0">
              <a:solidFill>
                <a:srgbClr val="0066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660776"/>
            <a:ext cx="5856651" cy="4392488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935043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44524" y="944724"/>
            <a:ext cx="2592288" cy="1944216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09" y="3356992"/>
            <a:ext cx="3312368" cy="2484276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886" y="620687"/>
            <a:ext cx="2754306" cy="3672408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901" y="2276872"/>
            <a:ext cx="2739360" cy="3652480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644569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82089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6600"/>
                </a:solidFill>
              </a:rPr>
              <a:t> </a:t>
            </a:r>
          </a:p>
          <a:p>
            <a:pPr algn="ctr"/>
            <a:r>
              <a:rPr lang="ru-RU" sz="1600" dirty="0">
                <a:solidFill>
                  <a:srgbClr val="006600"/>
                </a:solidFill>
              </a:rPr>
              <a:t>6</a:t>
            </a:r>
            <a:r>
              <a:rPr lang="ru-RU" sz="1600" dirty="0" smtClean="0">
                <a:solidFill>
                  <a:srgbClr val="006600"/>
                </a:solidFill>
              </a:rPr>
              <a:t>. Создание альбомов «Мой первый гербарий» и «Веселый гербарий».</a:t>
            </a:r>
            <a:endParaRPr lang="ru-RU" sz="1600" dirty="0">
              <a:solidFill>
                <a:srgbClr val="0066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68760"/>
            <a:ext cx="2376264" cy="3168352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492" y="1484784"/>
            <a:ext cx="2772695" cy="2079521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381288"/>
            <a:ext cx="2376264" cy="3168352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656" y="3771618"/>
            <a:ext cx="3312368" cy="2484276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001901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27643"/>
            <a:ext cx="85324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6600"/>
                </a:solidFill>
              </a:rPr>
              <a:t> </a:t>
            </a:r>
          </a:p>
          <a:p>
            <a:pPr algn="ctr"/>
            <a:r>
              <a:rPr lang="ru-RU" sz="1600" dirty="0" smtClean="0">
                <a:solidFill>
                  <a:srgbClr val="006600"/>
                </a:solidFill>
              </a:rPr>
              <a:t>7. Создание альбома «Ткани», оформление альбомов по ручному труду, паспортов растений группы, карт наблюдений.</a:t>
            </a:r>
            <a:endParaRPr lang="ru-RU" sz="1600" dirty="0">
              <a:solidFill>
                <a:srgbClr val="0066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268760"/>
            <a:ext cx="4704523" cy="3528392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0796" y="1484784"/>
            <a:ext cx="3456384" cy="4608512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278713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92696"/>
            <a:ext cx="3960440" cy="2970330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780928"/>
            <a:ext cx="4608512" cy="3456384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415759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27643"/>
            <a:ext cx="85324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6600"/>
                </a:solidFill>
              </a:rPr>
              <a:t> </a:t>
            </a:r>
          </a:p>
          <a:p>
            <a:pPr algn="ctr"/>
            <a:r>
              <a:rPr lang="ru-RU" sz="1600" dirty="0" smtClean="0">
                <a:solidFill>
                  <a:srgbClr val="006600"/>
                </a:solidFill>
              </a:rPr>
              <a:t>8. Создание картотеки дидактических игр, </a:t>
            </a:r>
          </a:p>
          <a:p>
            <a:pPr algn="ctr"/>
            <a:r>
              <a:rPr lang="ru-RU" sz="1600" dirty="0" smtClean="0">
                <a:solidFill>
                  <a:srgbClr val="006600"/>
                </a:solidFill>
              </a:rPr>
              <a:t>большое внимание уделяется настольно-печатным играм </a:t>
            </a:r>
            <a:r>
              <a:rPr lang="ru-RU" sz="1600" dirty="0">
                <a:solidFill>
                  <a:srgbClr val="006600"/>
                </a:solidFill>
              </a:rPr>
              <a:t>по экологическому </a:t>
            </a:r>
            <a:r>
              <a:rPr lang="ru-RU" sz="1600" dirty="0" smtClean="0">
                <a:solidFill>
                  <a:srgbClr val="006600"/>
                </a:solidFill>
              </a:rPr>
              <a:t>воспитанию.</a:t>
            </a:r>
            <a:endParaRPr lang="ru-RU" sz="1600" dirty="0">
              <a:solidFill>
                <a:srgbClr val="0066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84784"/>
            <a:ext cx="3294366" cy="4392488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26995" y="2033845"/>
            <a:ext cx="4392488" cy="3294366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71249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836712"/>
            <a:ext cx="3744416" cy="2808312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420888"/>
            <a:ext cx="4427984" cy="3320988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04460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0" y="620688"/>
            <a:ext cx="2788611" cy="3718148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8715" y="594420"/>
            <a:ext cx="2808312" cy="3744416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632" y="3717032"/>
            <a:ext cx="3168352" cy="2376264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205192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4608512" cy="3456384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484784"/>
            <a:ext cx="3543858" cy="4725144"/>
          </a:xfrm>
          <a:prstGeom prst="rect">
            <a:avLst/>
          </a:prstGeom>
          <a:effectLst>
            <a:glow rad="381000">
              <a:schemeClr val="accent3">
                <a:lumMod val="60000"/>
                <a:lumOff val="40000"/>
                <a:alpha val="70000"/>
              </a:schemeClr>
            </a:glow>
          </a:effectLst>
        </p:spPr>
      </p:pic>
      <p:sp>
        <p:nvSpPr>
          <p:cNvPr id="4" name="Прямоугольник 3"/>
          <p:cNvSpPr/>
          <p:nvPr/>
        </p:nvSpPr>
        <p:spPr>
          <a:xfrm>
            <a:off x="251520" y="427643"/>
            <a:ext cx="85324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6600"/>
                </a:solidFill>
              </a:rPr>
              <a:t> </a:t>
            </a:r>
          </a:p>
          <a:p>
            <a:pPr algn="ctr"/>
            <a:r>
              <a:rPr lang="ru-RU" sz="1600" b="1" dirty="0" smtClean="0">
                <a:solidFill>
                  <a:srgbClr val="006600"/>
                </a:solidFill>
              </a:rPr>
              <a:t>Работа </a:t>
            </a:r>
            <a:r>
              <a:rPr lang="ru-RU" sz="1600" b="1" dirty="0">
                <a:solidFill>
                  <a:srgbClr val="006600"/>
                </a:solidFill>
              </a:rPr>
              <a:t>по экологическому </a:t>
            </a:r>
            <a:r>
              <a:rPr lang="ru-RU" sz="1600" b="1" dirty="0" smtClean="0">
                <a:solidFill>
                  <a:srgbClr val="006600"/>
                </a:solidFill>
              </a:rPr>
              <a:t>воспитанию детей группы проводится достаточно успешно.</a:t>
            </a:r>
            <a:endParaRPr lang="ru-RU" sz="1600" b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257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5300">
        <p15:prstTrans prst="curtains"/>
      </p:transition>
    </mc:Choice>
    <mc:Fallback xmlns="">
      <p:transition spd="slow" advTm="53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D26900"/>
      </a:hlink>
      <a:folHlink>
        <a:srgbClr val="FBD5B5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</TotalTime>
  <Words>898</Words>
  <Application>Microsoft Office PowerPoint</Application>
  <PresentationFormat>Экран (4:3)</PresentationFormat>
  <Paragraphs>49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6" baseType="lpstr">
      <vt:lpstr>Arial</vt:lpstr>
      <vt:lpstr>Matilda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bitoga</cp:lastModifiedBy>
  <cp:revision>74</cp:revision>
  <dcterms:created xsi:type="dcterms:W3CDTF">2013-08-23T08:38:35Z</dcterms:created>
  <dcterms:modified xsi:type="dcterms:W3CDTF">2019-09-04T06:57:40Z</dcterms:modified>
</cp:coreProperties>
</file>