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7" r:id="rId3"/>
    <p:sldId id="268" r:id="rId4"/>
    <p:sldId id="269" r:id="rId5"/>
    <p:sldId id="264" r:id="rId6"/>
    <p:sldId id="266" r:id="rId7"/>
    <p:sldId id="270" r:id="rId8"/>
    <p:sldId id="256" r:id="rId9"/>
    <p:sldId id="257" r:id="rId10"/>
    <p:sldId id="272" r:id="rId11"/>
    <p:sldId id="258" r:id="rId12"/>
    <p:sldId id="259" r:id="rId13"/>
    <p:sldId id="260" r:id="rId14"/>
    <p:sldId id="274" r:id="rId15"/>
    <p:sldId id="276" r:id="rId16"/>
    <p:sldId id="277" r:id="rId17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FECB4D8-DB02-4DC6-A0A2-4F2EBAE1DC90}" styleName="Средний стиль 1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11/26/2023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s://avatars.mds.yandex.net/i?id=f8872a991d82878b454de491f46fb0ede191ac82-11377357-images-thumbs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86200" y="4191000"/>
            <a:ext cx="4800600" cy="1371600"/>
          </a:xfrm>
        </p:spPr>
        <p:txBody>
          <a:bodyPr>
            <a:noAutofit/>
          </a:bodyPr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Arial Narrow" pitchFamily="34" charset="0"/>
              </a:rPr>
              <a:t>Подготовила </a:t>
            </a:r>
            <a:r>
              <a:rPr lang="ru-RU" sz="1400" dirty="0" smtClean="0">
                <a:solidFill>
                  <a:schemeClr val="tx1"/>
                </a:solidFill>
                <a:latin typeface="Arial Narrow" pitchFamily="34" charset="0"/>
              </a:rPr>
              <a:t>презентацию </a:t>
            </a:r>
            <a:r>
              <a:rPr lang="ru-RU" sz="1400" dirty="0" err="1">
                <a:solidFill>
                  <a:schemeClr val="tx1"/>
                </a:solidFill>
                <a:latin typeface="Arial Narrow" pitchFamily="34" charset="0"/>
              </a:rPr>
              <a:t>Ильинкова</a:t>
            </a:r>
            <a:r>
              <a:rPr lang="ru-RU" sz="1400" dirty="0">
                <a:solidFill>
                  <a:schemeClr val="tx1"/>
                </a:solidFill>
                <a:latin typeface="Arial Narrow" pitchFamily="34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Arial Narrow" pitchFamily="34" charset="0"/>
              </a:rPr>
              <a:t>О.Н., 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Arial Narrow" pitchFamily="34" charset="0"/>
              </a:rPr>
              <a:t>учитель русского языка  и литературы,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Arial Narrow" pitchFamily="34" charset="0"/>
              </a:rPr>
              <a:t> МОУ «</a:t>
            </a:r>
            <a:r>
              <a:rPr lang="ru-RU" sz="1400" dirty="0" err="1" smtClean="0">
                <a:solidFill>
                  <a:schemeClr val="tx1"/>
                </a:solidFill>
                <a:latin typeface="Arial Narrow" pitchFamily="34" charset="0"/>
              </a:rPr>
              <a:t>Шипицынская</a:t>
            </a:r>
            <a:r>
              <a:rPr lang="ru-RU" sz="1400" dirty="0" smtClean="0">
                <a:solidFill>
                  <a:schemeClr val="tx1"/>
                </a:solidFill>
                <a:latin typeface="Arial Narrow" pitchFamily="34" charset="0"/>
              </a:rPr>
              <a:t> средняя общеобразовательная школа»</a:t>
            </a:r>
          </a:p>
          <a:p>
            <a:pPr algn="ctr"/>
            <a:r>
              <a:rPr lang="ru-RU" sz="1400" dirty="0" err="1" smtClean="0">
                <a:solidFill>
                  <a:schemeClr val="tx1"/>
                </a:solidFill>
                <a:latin typeface="Arial Narrow" pitchFamily="34" charset="0"/>
              </a:rPr>
              <a:t>Котласского</a:t>
            </a:r>
            <a:r>
              <a:rPr lang="ru-RU" sz="1400" dirty="0" smtClean="0">
                <a:solidFill>
                  <a:schemeClr val="tx1"/>
                </a:solidFill>
                <a:latin typeface="Arial Narrow" pitchFamily="34" charset="0"/>
              </a:rPr>
              <a:t> района, Архангельской области</a:t>
            </a:r>
            <a:endParaRPr lang="ru-RU" sz="1400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28600"/>
            <a:ext cx="7622232" cy="3886200"/>
          </a:xfrm>
        </p:spPr>
        <p:txBody>
          <a:bodyPr>
            <a:noAutofit/>
          </a:bodyPr>
          <a:lstStyle/>
          <a:p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 Narrow" pitchFamily="34" charset="0"/>
              </a:rPr>
              <a:t>Эффективные </a:t>
            </a:r>
            <a:r>
              <a:rPr lang="ru-RU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 Narrow" pitchFamily="34" charset="0"/>
              </a:rPr>
              <a:t>приёмы</a:t>
            </a:r>
            <a:br>
              <a:rPr lang="ru-RU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 Narrow" pitchFamily="34" charset="0"/>
              </a:rPr>
            </a:br>
            <a:r>
              <a:rPr lang="ru-RU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 Narrow" pitchFamily="34" charset="0"/>
              </a:rPr>
              <a:t>  формирования читательской грамотности</a:t>
            </a:r>
            <a:br>
              <a:rPr lang="ru-RU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 Narrow" pitchFamily="34" charset="0"/>
              </a:rPr>
            </a:br>
            <a:r>
              <a:rPr lang="ru-RU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 Narrow" pitchFamily="34" charset="0"/>
              </a:rPr>
              <a:t> на уроках литературы</a:t>
            </a:r>
            <a:br>
              <a:rPr lang="ru-RU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 Narrow" pitchFamily="34" charset="0"/>
              </a:rPr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>
              <a:latin typeface="Arial Narrow" pitchFamily="34" charset="0"/>
            </a:endParaRPr>
          </a:p>
        </p:txBody>
      </p:sp>
      <p:pic>
        <p:nvPicPr>
          <p:cNvPr id="5" name="Picture 2" descr="Как схемы произведений помогают изучать литературу"/>
          <p:cNvPicPr>
            <a:picLocks noChangeAspect="1" noChangeArrowheads="1"/>
          </p:cNvPicPr>
          <p:nvPr/>
        </p:nvPicPr>
        <p:blipFill>
          <a:blip r:embed="rId3"/>
          <a:srcRect l="31892" t="18624" r="31050" b="23021"/>
          <a:stretch>
            <a:fillRect/>
          </a:stretch>
        </p:blipFill>
        <p:spPr bwMode="auto">
          <a:xfrm>
            <a:off x="533400" y="3581400"/>
            <a:ext cx="2819400" cy="30527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2743270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avatars.mds.yandex.net/i?id=f8872a991d82878b454de491f46fb0ede191ac82-11377357-images-thumbs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" y="0"/>
            <a:ext cx="911352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 Narrow" pitchFamily="34" charset="0"/>
              </a:rPr>
              <a:t>Читательская грамотность-</a:t>
            </a:r>
            <a:br>
              <a:rPr lang="ru-RU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 Narrow" pitchFamily="34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143000"/>
            <a:ext cx="4038600" cy="4983163"/>
          </a:xfrm>
        </p:spPr>
        <p:txBody>
          <a:bodyPr>
            <a:normAutofit/>
          </a:bodyPr>
          <a:lstStyle/>
          <a:p>
            <a:r>
              <a:rPr lang="ru-RU" b="1" dirty="0" smtClean="0">
                <a:latin typeface="Arial Narrow" pitchFamily="34" charset="0"/>
              </a:rPr>
              <a:t>способность человека понимать и использовать тексты, размышлять о них и заниматься чтением для того, чтобы достигать своих целей, расширять свои знания и возможности, участвовать в социальной жизни</a:t>
            </a:r>
            <a:endParaRPr lang="ru-RU" dirty="0"/>
          </a:p>
        </p:txBody>
      </p:sp>
      <p:pic>
        <p:nvPicPr>
          <p:cNvPr id="5" name="Содержимое 4" descr="https://sun9-2.userapi.com/s/v1/ig2/SVKf_2rj9ytsBvRbtNQy5-i4_dtk0f-a8jqT4wDJr3ILOnbTf_vDF7LnxcEJRKKgPgGoBsrutoydrdtYIzrKgL-C.jpg?size=654x1080&amp;quality=96&amp;type=album"/>
          <p:cNvPicPr>
            <a:picLocks noGrp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029200" y="1295400"/>
            <a:ext cx="3008661" cy="4830763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avatars.mds.yandex.net/i?id=f8872a991d82878b454de491f46fb0ede191ac82-11377357-images-thumbs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240" y="0"/>
            <a:ext cx="9159240" cy="7086600"/>
          </a:xfrm>
          <a:prstGeom prst="rect">
            <a:avLst/>
          </a:prstGeom>
          <a:noFill/>
        </p:spPr>
      </p:pic>
      <p:pic>
        <p:nvPicPr>
          <p:cNvPr id="5122" name="Рисунок 1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667000" y="935279"/>
            <a:ext cx="4271963" cy="5595695"/>
          </a:xfrm>
        </p:spPr>
      </p:pic>
      <p:sp>
        <p:nvSpPr>
          <p:cNvPr id="5" name="TextBox 4"/>
          <p:cNvSpPr txBox="1"/>
          <p:nvPr/>
        </p:nvSpPr>
        <p:spPr>
          <a:xfrm>
            <a:off x="2667000" y="533400"/>
            <a:ext cx="4267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Как работать с биографией писателя</a:t>
            </a:r>
            <a:endParaRPr lang="ru-RU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avatars.mds.yandex.net/i?id=f8872a991d82878b454de491f46fb0ede191ac82-11377357-images-thumbs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Рисунок 1"/>
          <p:cNvPicPr>
            <a:picLocks noChangeAspect="1" noChangeArrowheads="1"/>
          </p:cNvPicPr>
          <p:nvPr/>
        </p:nvPicPr>
        <p:blipFill>
          <a:blip r:embed="rId3"/>
          <a:srcRect b="14067"/>
          <a:stretch>
            <a:fillRect/>
          </a:stretch>
        </p:blipFill>
        <p:spPr bwMode="auto">
          <a:xfrm>
            <a:off x="1447800" y="457200"/>
            <a:ext cx="6967538" cy="629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838201" y="609600"/>
            <a:ext cx="381000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ЧТЕНИЕ  </a:t>
            </a:r>
            <a:b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b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ПРОПУСКАМИ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avatars.mds.yandex.net/i?id=f8872a991d82878b454de491f46fb0ede191ac82-11377357-images-thumbs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676400"/>
          </a:xfrm>
        </p:spPr>
        <p:txBody>
          <a:bodyPr>
            <a:noAutofit/>
          </a:bodyPr>
          <a:lstStyle/>
          <a:p>
            <a:r>
              <a:rPr lang="ru-RU" sz="2800" b="1" u="sng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 Narrow" pitchFamily="34" charset="0"/>
              </a:rPr>
              <a:t>Прием "ИНСЕРТ</a:t>
            </a:r>
            <a:r>
              <a:rPr lang="ru-RU" sz="2800" u="sng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 Narrow" pitchFamily="34" charset="0"/>
              </a:rPr>
              <a:t>"- </a:t>
            </a:r>
            <a:br>
              <a:rPr lang="ru-RU" sz="2800" u="sng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 Narrow" pitchFamily="34" charset="0"/>
              </a:rPr>
            </a:br>
            <a:r>
              <a:rPr lang="ru-RU" sz="2800" dirty="0" smtClean="0">
                <a:latin typeface="Arial Narrow" pitchFamily="34" charset="0"/>
              </a:rPr>
              <a:t>чтение с пометками: ученикам дается текст (</a:t>
            </a:r>
            <a:r>
              <a:rPr lang="ru-RU" sz="2800" dirty="0" err="1" smtClean="0">
                <a:latin typeface="Arial Narrow" pitchFamily="34" charset="0"/>
              </a:rPr>
              <a:t>текст</a:t>
            </a:r>
            <a:r>
              <a:rPr lang="ru-RU" sz="2800" dirty="0" smtClean="0">
                <a:latin typeface="Arial Narrow" pitchFamily="34" charset="0"/>
              </a:rPr>
              <a:t> может быть научного или публицистического стиля речи). Читая, учащиеся ставят на полях значки</a:t>
            </a:r>
            <a:endParaRPr lang="ru-RU" sz="28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>
              <a:buNone/>
            </a:pPr>
            <a:endParaRPr lang="ru-RU" b="1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lvl="0">
              <a:buNone/>
            </a:pPr>
            <a:endParaRPr lang="ru-RU" b="1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lvl="0">
              <a:buNone/>
            </a:pPr>
            <a:r>
              <a:rPr lang="ru-RU" b="1" dirty="0" smtClean="0">
                <a:solidFill>
                  <a:srgbClr val="00B050"/>
                </a:solidFill>
                <a:latin typeface="Arial Narrow" pitchFamily="34" charset="0"/>
              </a:rPr>
              <a:t>1-й пример маркеров</a:t>
            </a:r>
          </a:p>
          <a:p>
            <a:pPr lvl="0"/>
            <a:r>
              <a:rPr lang="ru-RU" dirty="0" smtClean="0">
                <a:latin typeface="Arial Narrow" pitchFamily="34" charset="0"/>
              </a:rPr>
              <a:t>"?" - непонятно</a:t>
            </a:r>
          </a:p>
          <a:p>
            <a:pPr lvl="0"/>
            <a:r>
              <a:rPr lang="ru-RU" dirty="0" smtClean="0">
                <a:latin typeface="Arial Narrow" pitchFamily="34" charset="0"/>
              </a:rPr>
              <a:t>"+"- согласен</a:t>
            </a:r>
          </a:p>
          <a:p>
            <a:pPr lvl="0"/>
            <a:r>
              <a:rPr lang="ru-RU" dirty="0" smtClean="0">
                <a:latin typeface="Arial Narrow" pitchFamily="34" charset="0"/>
              </a:rPr>
              <a:t>"-" - вызывает сомнение</a:t>
            </a:r>
          </a:p>
          <a:p>
            <a:pPr lvl="0"/>
            <a:r>
              <a:rPr lang="ru-RU" dirty="0" smtClean="0">
                <a:latin typeface="Arial Narrow" pitchFamily="34" charset="0"/>
              </a:rPr>
              <a:t>"!" - это главное, это удивило...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lvl="0">
              <a:buNone/>
            </a:pPr>
            <a:endParaRPr lang="ru-RU" b="1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lvl="0">
              <a:buNone/>
            </a:pPr>
            <a:endParaRPr lang="ru-RU" b="1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lvl="0">
              <a:buNone/>
            </a:pPr>
            <a:r>
              <a:rPr lang="ru-RU" b="1" dirty="0" smtClean="0">
                <a:solidFill>
                  <a:srgbClr val="00B050"/>
                </a:solidFill>
                <a:latin typeface="Arial Narrow" pitchFamily="34" charset="0"/>
              </a:rPr>
              <a:t>2-й пример маркеров</a:t>
            </a:r>
          </a:p>
          <a:p>
            <a:pPr lvl="0"/>
            <a:r>
              <a:rPr lang="ru-RU" dirty="0" smtClean="0">
                <a:latin typeface="Arial Narrow" pitchFamily="34" charset="0"/>
              </a:rPr>
              <a:t>"V" - знал</a:t>
            </a:r>
          </a:p>
          <a:p>
            <a:pPr lvl="0"/>
            <a:r>
              <a:rPr lang="ru-RU" dirty="0" smtClean="0">
                <a:latin typeface="Arial Narrow" pitchFamily="34" charset="0"/>
              </a:rPr>
              <a:t>"+" - узнал</a:t>
            </a:r>
          </a:p>
          <a:p>
            <a:pPr lvl="0"/>
            <a:r>
              <a:rPr lang="ru-RU" dirty="0" smtClean="0">
                <a:latin typeface="Arial Narrow" pitchFamily="34" charset="0"/>
              </a:rPr>
              <a:t>"-"- вызывает сомнение</a:t>
            </a:r>
          </a:p>
          <a:p>
            <a:pPr lvl="0"/>
            <a:r>
              <a:rPr lang="ru-RU" dirty="0" smtClean="0">
                <a:latin typeface="Arial Narrow" pitchFamily="34" charset="0"/>
              </a:rPr>
              <a:t>"?" – хочу знать</a:t>
            </a:r>
            <a:endParaRPr lang="ru-RU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/>
          </a:bodyPr>
          <a:lstStyle/>
          <a:p>
            <a:r>
              <a:rPr lang="ru-RU" sz="2800" b="1" u="sng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 Narrow" pitchFamily="34" charset="0"/>
              </a:rPr>
              <a:t>Прием «Плюс, минус, интересно»</a:t>
            </a:r>
            <a:endParaRPr lang="ru-RU" sz="2800" u="sng" dirty="0">
              <a:solidFill>
                <a:schemeClr val="accent2">
                  <a:lumMod val="60000"/>
                  <a:lumOff val="40000"/>
                </a:schemeClr>
              </a:solidFill>
              <a:latin typeface="Arial Narrow" pitchFamily="34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2999"/>
          <a:ext cx="8229600" cy="5500423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2743200"/>
                <a:gridCol w="2743200"/>
                <a:gridCol w="2743200"/>
              </a:tblGrid>
              <a:tr h="477025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+</a:t>
                      </a:r>
                      <a:endParaRPr lang="ru-RU" sz="24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-</a:t>
                      </a:r>
                      <a:endParaRPr lang="ru-RU" sz="24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?</a:t>
                      </a:r>
                      <a:endParaRPr lang="ru-RU" sz="24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023398">
                <a:tc>
                  <a:txBody>
                    <a:bodyPr/>
                    <a:lstStyle/>
                    <a:p>
                      <a:r>
                        <a:rPr lang="ru-RU" sz="1800" kern="1200" dirty="0" smtClean="0"/>
                        <a:t>В графу «П» - «плюс» записывается все, что вы знаете из текста;</a:t>
                      </a:r>
                      <a:br>
                        <a:rPr lang="ru-RU" sz="1800" kern="1200" dirty="0" smtClean="0"/>
                      </a:br>
                      <a:r>
                        <a:rPr lang="ru-RU" sz="1800" kern="1200" dirty="0" smtClean="0"/>
                        <a:t>все, что понравилось на уроке; информация и формы работы, которые вызвали положительные эмоции, либо, по мнению ученика, могут быть ему полезны для достижения каких-то целей.</a:t>
                      </a:r>
                      <a:endParaRPr lang="ru-RU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Arial Narrow" pitchFamily="34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/>
                        <a:t>В графу «М» - «минус» записывается всё, что вы не знали раньше и выяснили лишь из </a:t>
                      </a:r>
                      <a:r>
                        <a:rPr lang="ru-RU" sz="1800" kern="1200" dirty="0" err="1" smtClean="0"/>
                        <a:t>иформации</a:t>
                      </a:r>
                      <a:r>
                        <a:rPr lang="ru-RU" sz="1800" kern="1200" dirty="0" smtClean="0"/>
                        <a:t> текста;</a:t>
                      </a:r>
                      <a:br>
                        <a:rPr lang="ru-RU" sz="1800" kern="1200" dirty="0" smtClean="0"/>
                      </a:br>
                      <a:r>
                        <a:rPr lang="ru-RU" sz="1800" kern="1200" dirty="0" smtClean="0"/>
                        <a:t>Все, что не понравилось на уроке, показалось скучным, вызвало неприязнь, осталось непонятным. Может на уроке была информация, которая, по мнению ученика, оказалась для него не нужной, бесполезной с точки зрения решения жизненных ситуаций.</a:t>
                      </a:r>
                      <a:endParaRPr lang="ru-RU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/>
                        <a:t>В графу «И» - «интересно» учащиеся вписывают все любопытные факты, о которых узнали на уроке, из текста, что бы еще хотелось узнать по данной проблеме, вопросы к учителю.</a:t>
                      </a:r>
                      <a:endParaRPr lang="ru-RU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Arial Narrow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52401" y="142875"/>
            <a:ext cx="8991599" cy="660082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4294967295"/>
          </p:nvPr>
        </p:nvSpPr>
        <p:spPr>
          <a:xfrm>
            <a:off x="571472" y="381000"/>
            <a:ext cx="8072494" cy="6019800"/>
          </a:xfrm>
          <a:prstGeom prst="rect">
            <a:avLst/>
          </a:prstGeom>
        </p:spPr>
        <p:txBody>
          <a:bodyPr>
            <a:noAutofit/>
          </a:bodyPr>
          <a:lstStyle/>
          <a:p>
            <a:pPr algn="ctr">
              <a:lnSpc>
                <a:spcPct val="120000"/>
              </a:lnSpc>
            </a:pPr>
            <a:r>
              <a:rPr lang="ru-RU" sz="2800" b="1" u="sng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 Narrow" pitchFamily="34" charset="0"/>
              </a:rPr>
              <a:t>Приём «Диаманта»</a:t>
            </a:r>
          </a:p>
          <a:p>
            <a:r>
              <a:rPr lang="ru-RU" sz="2400" b="1" dirty="0" smtClean="0">
                <a:latin typeface="Arial Narrow" pitchFamily="34" charset="0"/>
              </a:rPr>
              <a:t>Задание —устанавливать взаимосвязь между событиями, фактами, поступками, мыслями, чувствами героев, опираясь на содержание текста.</a:t>
            </a:r>
          </a:p>
          <a:p>
            <a:r>
              <a:rPr lang="ru-RU" sz="2400" b="1" dirty="0" smtClean="0">
                <a:latin typeface="Arial Narrow" pitchFamily="34" charset="0"/>
              </a:rPr>
              <a:t>Правила:</a:t>
            </a:r>
          </a:p>
          <a:p>
            <a:r>
              <a:rPr lang="ru-RU" sz="2400" b="1" dirty="0" smtClean="0">
                <a:latin typeface="Arial Narrow" pitchFamily="34" charset="0"/>
              </a:rPr>
              <a:t>На первой и последней строках пишутся имена противоположных персонажей. </a:t>
            </a:r>
          </a:p>
          <a:p>
            <a:r>
              <a:rPr lang="ru-RU" sz="2400" b="1" dirty="0" smtClean="0">
                <a:latin typeface="Arial Narrow" pitchFamily="34" charset="0"/>
              </a:rPr>
              <a:t>На второй строке —2 прилагательных к первому персонажу, </a:t>
            </a:r>
          </a:p>
          <a:p>
            <a:r>
              <a:rPr lang="ru-RU" sz="2400" b="1" dirty="0" smtClean="0">
                <a:latin typeface="Arial Narrow" pitchFamily="34" charset="0"/>
              </a:rPr>
              <a:t>На третьей строке —3 глагола к первому персонажу, </a:t>
            </a:r>
          </a:p>
          <a:p>
            <a:r>
              <a:rPr lang="ru-RU" sz="2400" b="1" dirty="0" smtClean="0">
                <a:latin typeface="Arial Narrow" pitchFamily="34" charset="0"/>
              </a:rPr>
              <a:t>На четвёртой строке —2 словосочетания (одно к первому персонажу, другое ко второму). </a:t>
            </a:r>
          </a:p>
          <a:p>
            <a:r>
              <a:rPr lang="ru-RU" sz="2400" b="1" dirty="0" smtClean="0">
                <a:latin typeface="Arial Narrow" pitchFamily="34" charset="0"/>
              </a:rPr>
              <a:t>Пятая и шестая строки являются зеркальным отражением второй и третьей, только они уже раскрывают другого персонажа.</a:t>
            </a:r>
            <a:endParaRPr lang="ru-RU" sz="2400" b="1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avatars.mds.yandex.net/i?id=f8872a991d82878b454de491f46fb0ede191ac82-11377357-images-thumbs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</a:rPr>
              <a:t>Гринёв и Швабрин</a:t>
            </a: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3000" y="1371600"/>
            <a:ext cx="6400800" cy="4843482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Arial Narrow" pitchFamily="34" charset="0"/>
              </a:rPr>
              <a:t>1.Гринёв</a:t>
            </a:r>
            <a:endParaRPr lang="ru-RU" sz="2800" dirty="0" smtClean="0">
              <a:latin typeface="Arial Narrow" pitchFamily="34" charset="0"/>
            </a:endParaRPr>
          </a:p>
          <a:p>
            <a:r>
              <a:rPr lang="ru-RU" sz="2800" dirty="0" smtClean="0">
                <a:latin typeface="Arial Narrow" pitchFamily="34" charset="0"/>
              </a:rPr>
              <a:t>2. Честный, добрый</a:t>
            </a:r>
            <a:endParaRPr lang="ru-RU" sz="2800" dirty="0" smtClean="0">
              <a:latin typeface="Arial Narrow" pitchFamily="34" charset="0"/>
            </a:endParaRPr>
          </a:p>
          <a:p>
            <a:r>
              <a:rPr lang="ru-RU" sz="2800" dirty="0" smtClean="0">
                <a:latin typeface="Arial Narrow" pitchFamily="34" charset="0"/>
              </a:rPr>
              <a:t>3.Спасает, помогает, любит </a:t>
            </a:r>
          </a:p>
          <a:p>
            <a:r>
              <a:rPr lang="ru-RU" sz="2800" dirty="0" smtClean="0">
                <a:latin typeface="Arial Narrow" pitchFamily="34" charset="0"/>
              </a:rPr>
              <a:t>4. Настоящий герой/ Предатель</a:t>
            </a:r>
            <a:endParaRPr lang="ru-RU" sz="2800" dirty="0" smtClean="0">
              <a:latin typeface="Arial Narrow" pitchFamily="34" charset="0"/>
            </a:endParaRPr>
          </a:p>
          <a:p>
            <a:r>
              <a:rPr lang="ru-RU" sz="2800" dirty="0" smtClean="0">
                <a:latin typeface="Arial Narrow" pitchFamily="34" charset="0"/>
              </a:rPr>
              <a:t>5. </a:t>
            </a:r>
            <a:r>
              <a:rPr lang="ru-RU" sz="2800" dirty="0" smtClean="0">
                <a:latin typeface="Arial Narrow" pitchFamily="34" charset="0"/>
              </a:rPr>
              <a:t>С</a:t>
            </a:r>
            <a:r>
              <a:rPr lang="ru-RU" sz="2800" dirty="0" smtClean="0">
                <a:latin typeface="Arial Narrow" pitchFamily="34" charset="0"/>
              </a:rPr>
              <a:t>меётся, обманывает, предаёт</a:t>
            </a:r>
            <a:endParaRPr lang="ru-RU" sz="2800" dirty="0" smtClean="0">
              <a:latin typeface="Arial Narrow" pitchFamily="34" charset="0"/>
            </a:endParaRPr>
          </a:p>
          <a:p>
            <a:r>
              <a:rPr lang="ru-RU" sz="2800" dirty="0" smtClean="0">
                <a:latin typeface="Arial Narrow" pitchFamily="34" charset="0"/>
              </a:rPr>
              <a:t>6. Хитрый, дерзкий</a:t>
            </a:r>
            <a:endParaRPr lang="ru-RU" sz="2800" dirty="0" smtClean="0">
              <a:latin typeface="Arial Narrow" pitchFamily="34" charset="0"/>
            </a:endParaRPr>
          </a:p>
          <a:p>
            <a:r>
              <a:rPr lang="ru-RU" sz="2800" dirty="0" smtClean="0">
                <a:latin typeface="Arial Narrow" pitchFamily="34" charset="0"/>
              </a:rPr>
              <a:t>7.Швабрин</a:t>
            </a:r>
            <a:endParaRPr lang="ru-RU" sz="2800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rs.mds.yandex.net/i?id=f8872a991d82878b454de491f46fb0ede191ac82-11377357-images-thumbs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" y="0"/>
            <a:ext cx="9144000" cy="6858000"/>
          </a:xfrm>
          <a:prstGeom prst="rect">
            <a:avLst/>
          </a:prstGeom>
          <a:noFill/>
        </p:spPr>
      </p:pic>
      <p:pic>
        <p:nvPicPr>
          <p:cNvPr id="11266" name="Рисунок 1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 l="1276" r="34608"/>
          <a:stretch>
            <a:fillRect/>
          </a:stretch>
        </p:blipFill>
        <p:spPr>
          <a:xfrm>
            <a:off x="2249092" y="104775"/>
            <a:ext cx="4135040" cy="6700838"/>
          </a:xfrm>
        </p:spPr>
      </p:pic>
      <p:sp>
        <p:nvSpPr>
          <p:cNvPr id="3" name="TextBox 2"/>
          <p:cNvSpPr txBox="1"/>
          <p:nvPr/>
        </p:nvSpPr>
        <p:spPr>
          <a:xfrm>
            <a:off x="990600" y="762000"/>
            <a:ext cx="4572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Arial Black" pitchFamily="34" charset="0"/>
              </a:rPr>
              <a:t>АНКЕТА</a:t>
            </a:r>
          </a:p>
          <a:p>
            <a:endParaRPr lang="ru-RU" sz="2400" b="1" dirty="0" smtClean="0">
              <a:solidFill>
                <a:srgbClr val="7030A0"/>
              </a:solidFill>
              <a:latin typeface="Arial Black" pitchFamily="34" charset="0"/>
            </a:endParaRPr>
          </a:p>
          <a:p>
            <a:r>
              <a:rPr lang="ru-RU" sz="2400" b="1" dirty="0" smtClean="0">
                <a:solidFill>
                  <a:srgbClr val="7030A0"/>
                </a:solidFill>
                <a:latin typeface="Arial Black" pitchFamily="34" charset="0"/>
              </a:rPr>
              <a:t> ГЕРОЯ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rs.mds.yandex.net/i?id=f8872a991d82878b454de491f46fb0ede191ac82-11377357-images-thumbs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4294967295"/>
          </p:nvPr>
        </p:nvSpPr>
        <p:spPr>
          <a:xfrm>
            <a:off x="857224" y="731520"/>
            <a:ext cx="7643866" cy="5769314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r>
              <a:rPr lang="ru-RU" sz="3300" b="1" u="sng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 Narrow" pitchFamily="34" charset="0"/>
              </a:rPr>
              <a:t>Приём «Интеллект-карта»</a:t>
            </a:r>
            <a:r>
              <a:rPr lang="ru-RU" sz="3300" dirty="0" smtClean="0">
                <a:latin typeface="Arial Narrow" pitchFamily="34" charset="0"/>
              </a:rPr>
              <a:t>, известная также как диаграмма связей (в оригинале </a:t>
            </a:r>
            <a:r>
              <a:rPr lang="ru-RU" sz="3300" dirty="0" err="1" smtClean="0">
                <a:latin typeface="Arial Narrow" pitchFamily="34" charset="0"/>
              </a:rPr>
              <a:t>Mind</a:t>
            </a:r>
            <a:r>
              <a:rPr lang="ru-RU" sz="3300" dirty="0" smtClean="0">
                <a:latin typeface="Arial Narrow" pitchFamily="34" charset="0"/>
              </a:rPr>
              <a:t> </a:t>
            </a:r>
            <a:r>
              <a:rPr lang="ru-RU" sz="3300" dirty="0" err="1" smtClean="0">
                <a:latin typeface="Arial Narrow" pitchFamily="34" charset="0"/>
              </a:rPr>
              <a:t>maps</a:t>
            </a:r>
            <a:r>
              <a:rPr lang="ru-RU" sz="3300" dirty="0" smtClean="0">
                <a:latin typeface="Arial Narrow" pitchFamily="34" charset="0"/>
              </a:rPr>
              <a:t>) - разработка Тони </a:t>
            </a:r>
            <a:r>
              <a:rPr lang="ru-RU" sz="3300" dirty="0" err="1" smtClean="0">
                <a:latin typeface="Arial Narrow" pitchFamily="34" charset="0"/>
              </a:rPr>
              <a:t>Бьюзена</a:t>
            </a:r>
            <a:r>
              <a:rPr lang="ru-RU" sz="3300" dirty="0" smtClean="0">
                <a:latin typeface="Arial Narrow" pitchFamily="34" charset="0"/>
              </a:rPr>
              <a:t> - известного писателя, лектора и консультанта по вопросам интеллекта, психологии обучения и проблем мышления.</a:t>
            </a:r>
          </a:p>
          <a:p>
            <a:r>
              <a:rPr lang="ru-RU" sz="3300" dirty="0" smtClean="0">
                <a:latin typeface="Arial Narrow" pitchFamily="34" charset="0"/>
              </a:rPr>
              <a:t>Иногда в русских переводах термин может переводиться как «карты мыслей», «</a:t>
            </a:r>
            <a:r>
              <a:rPr lang="ru-RU" sz="3300" dirty="0" err="1" smtClean="0">
                <a:latin typeface="Arial Narrow" pitchFamily="34" charset="0"/>
              </a:rPr>
              <a:t>интеллект-карты</a:t>
            </a:r>
            <a:r>
              <a:rPr lang="ru-RU" sz="3300" dirty="0" smtClean="0">
                <a:latin typeface="Arial Narrow" pitchFamily="34" charset="0"/>
              </a:rPr>
              <a:t>», «карты памяти», «ментальные карты», «ассоциативные карты», «ассоциативные диаграммы» или «схемы мышления».</a:t>
            </a:r>
          </a:p>
          <a:p>
            <a:r>
              <a:rPr lang="ru-RU" sz="3300" b="1" u="sng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 Narrow" pitchFamily="34" charset="0"/>
              </a:rPr>
              <a:t>Интеллект-карта</a:t>
            </a:r>
            <a:r>
              <a:rPr lang="ru-RU" sz="3300" dirty="0" smtClean="0">
                <a:latin typeface="Arial Narrow" pitchFamily="34" charset="0"/>
              </a:rPr>
              <a:t> - это технология изображения информации в графическом виде;  инструмент, позволяющий эффективно структурировать информацию, мыслить, используя весь свой творческий потенциал</a:t>
            </a:r>
            <a:r>
              <a:rPr lang="ru-RU" dirty="0" smtClean="0">
                <a:latin typeface="Arial Narrow" pitchFamily="34" charset="0"/>
              </a:rPr>
              <a:t>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avatars.mds.yandex.net/i?id=f8872a991d82878b454de491f46fb0ede191ac82-11377357-images-thumbs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" y="0"/>
            <a:ext cx="9144000" cy="6858000"/>
          </a:xfrm>
          <a:prstGeom prst="rect">
            <a:avLst/>
          </a:prstGeom>
          <a:noFill/>
        </p:spPr>
      </p:pic>
      <p:sp>
        <p:nvSpPr>
          <p:cNvPr id="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>
          <a:xfrm>
            <a:off x="571473" y="1219200"/>
            <a:ext cx="3000395" cy="3124200"/>
          </a:xfrm>
        </p:spPr>
        <p:txBody>
          <a:bodyPr>
            <a:normAutofit fontScale="85000" lnSpcReduction="10000"/>
          </a:bodyPr>
          <a:lstStyle/>
          <a:p>
            <a:r>
              <a:rPr lang="ru-RU" b="1" dirty="0" smtClean="0">
                <a:solidFill>
                  <a:srgbClr val="00B050"/>
                </a:solidFill>
                <a:latin typeface="Arial Narrow" pitchFamily="34" charset="0"/>
              </a:rPr>
              <a:t>Главное правило: «НИКАКИХ ПРАВИЛ»</a:t>
            </a:r>
            <a:endParaRPr lang="ru-RU" dirty="0" smtClean="0">
              <a:solidFill>
                <a:srgbClr val="00B050"/>
              </a:solidFill>
              <a:latin typeface="Arial Narrow" pitchFamily="34" charset="0"/>
            </a:endParaRPr>
          </a:p>
          <a:p>
            <a:r>
              <a:rPr lang="ru-RU" dirty="0" smtClean="0">
                <a:latin typeface="Arial Narrow" pitchFamily="34" charset="0"/>
              </a:rPr>
              <a:t>Максимально свободно выражайте свои идеи.</a:t>
            </a:r>
          </a:p>
          <a:p>
            <a:r>
              <a:rPr lang="ru-RU" dirty="0" smtClean="0">
                <a:latin typeface="Arial Narrow" pitchFamily="34" charset="0"/>
              </a:rPr>
              <a:t>Будьте творческими, яркими, выразительными.</a:t>
            </a:r>
          </a:p>
          <a:p>
            <a:r>
              <a:rPr lang="ru-RU" dirty="0" smtClean="0">
                <a:latin typeface="Arial Narrow" pitchFamily="34" charset="0"/>
              </a:rPr>
              <a:t>Чем меньше вы будете себя ограничивать, тем лучше получится карта.</a:t>
            </a:r>
            <a:endParaRPr lang="ru-RU" dirty="0">
              <a:latin typeface="Arial Narrow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4"/>
          </p:nvPr>
        </p:nvSpPr>
        <p:spPr>
          <a:xfrm>
            <a:off x="3571868" y="304800"/>
            <a:ext cx="4857784" cy="6324600"/>
          </a:xfrm>
        </p:spPr>
        <p:txBody>
          <a:bodyPr>
            <a:normAutofit fontScale="85000" lnSpcReduction="20000"/>
          </a:bodyPr>
          <a:lstStyle/>
          <a:p>
            <a:r>
              <a:rPr lang="ru-RU" b="1" u="sng" dirty="0" smtClean="0">
                <a:solidFill>
                  <a:srgbClr val="00B050"/>
                </a:solidFill>
                <a:latin typeface="Arial Narrow" pitchFamily="34" charset="0"/>
              </a:rPr>
              <a:t>Правила заполнения интеллект- карты</a:t>
            </a:r>
            <a:endParaRPr lang="ru-RU" dirty="0" smtClean="0">
              <a:solidFill>
                <a:srgbClr val="00B050"/>
              </a:solidFill>
              <a:latin typeface="Arial Narrow" pitchFamily="34" charset="0"/>
            </a:endParaRPr>
          </a:p>
          <a:p>
            <a:r>
              <a:rPr lang="ru-RU" dirty="0" smtClean="0">
                <a:latin typeface="Arial Narrow" pitchFamily="34" charset="0"/>
              </a:rPr>
              <a:t>В центре главная идея и главный образ, он должен быть самим ярким и запоминающимся. Добавьте, какую-нибудь картинку или рисунок.</a:t>
            </a:r>
          </a:p>
          <a:p>
            <a:r>
              <a:rPr lang="ru-RU" dirty="0" smtClean="0">
                <a:latin typeface="Arial Narrow" pitchFamily="34" charset="0"/>
              </a:rPr>
              <a:t>От </a:t>
            </a:r>
            <a:r>
              <a:rPr lang="ru-RU" dirty="0" smtClean="0">
                <a:latin typeface="Arial Narrow" pitchFamily="34" charset="0"/>
              </a:rPr>
              <a:t>него буду отходить ветви — идеи и дополнения, здесь вы вольны делать что захотите.</a:t>
            </a:r>
          </a:p>
          <a:p>
            <a:r>
              <a:rPr lang="ru-RU" dirty="0" smtClean="0">
                <a:latin typeface="Arial Narrow" pitchFamily="34" charset="0"/>
              </a:rPr>
              <a:t>Рисуйте, раскрашивайте, выделяйте ключевые слова. Добавьте рисунки. Ветви живые, а не шаблонные. Они словно щупальца, проникают в мозг и достают от туда новые идеи.</a:t>
            </a:r>
          </a:p>
          <a:p>
            <a:r>
              <a:rPr lang="ru-RU" dirty="0" smtClean="0">
                <a:latin typeface="Arial Narrow" pitchFamily="34" charset="0"/>
              </a:rPr>
              <a:t>Меньше слов, и больше образов. Мозг плохо понимает целые предложения, сократите их до одного слова или яркого образа.</a:t>
            </a:r>
          </a:p>
          <a:p>
            <a:r>
              <a:rPr lang="ru-RU" dirty="0" smtClean="0">
                <a:latin typeface="Arial Narrow" pitchFamily="34" charset="0"/>
              </a:rPr>
              <a:t>Старайтесь не использовать больше 7 ответвлений, а то запутаетесь, и карта потеряет смысл.</a:t>
            </a:r>
          </a:p>
          <a:p>
            <a:r>
              <a:rPr lang="ru-RU" dirty="0" smtClean="0">
                <a:latin typeface="Arial Narrow" pitchFamily="34" charset="0"/>
              </a:rPr>
              <a:t>Пишем по часовой стрелке, т.е. с верхнего правого угла и читаем карту так же</a:t>
            </a:r>
          </a:p>
          <a:p>
            <a:endParaRPr lang="ru-RU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876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avatars.mds.yandex.net/i?id=f8872a991d82878b454de491f46fb0ede191ac82-11377357-images-thumbs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" y="0"/>
            <a:ext cx="9144000" cy="6858000"/>
          </a:xfrm>
          <a:prstGeom prst="rect">
            <a:avLst/>
          </a:prstGeom>
          <a:noFill/>
        </p:spPr>
      </p:pic>
      <p:pic>
        <p:nvPicPr>
          <p:cNvPr id="30722" name="Picture 2" descr="http://images.myshared.ru/17/1109696/slide_7.jpg"/>
          <p:cNvPicPr>
            <a:picLocks noChangeAspect="1" noChangeArrowheads="1"/>
          </p:cNvPicPr>
          <p:nvPr/>
        </p:nvPicPr>
        <p:blipFill>
          <a:blip r:embed="rId3"/>
          <a:srcRect r="1562" b="16249"/>
          <a:stretch>
            <a:fillRect/>
          </a:stretch>
        </p:blipFill>
        <p:spPr bwMode="auto">
          <a:xfrm>
            <a:off x="928662" y="785794"/>
            <a:ext cx="7500990" cy="47863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avatars.mds.yandex.net/i?id=f8872a991d82878b454de491f46fb0ede191ac82-11377357-images-thumbs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>
                <a:solidFill>
                  <a:srgbClr val="0070C0"/>
                </a:solidFill>
              </a:rPr>
              <a:t>Скрайбинг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38200" y="1828800"/>
            <a:ext cx="74676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Скрайбинг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(от английского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scribe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— набросать эскизы или рисунки) — новейшая техника презентации, в которой речь оратора иллюстрируется «на лету» рисунками на белой доске (или листе бумаги), которая была изобретена британским художником Эндрю Парком для Британской ассоциации по распространению научных знаний.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avatars.mds.yandex.net/i?id=f8872a991d82878b454de491f46fb0ede191ac82-11377357-images-thumbs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0070C0"/>
                </a:solidFill>
              </a:rPr>
              <a:t>Разновидность </a:t>
            </a:r>
            <a:r>
              <a:rPr lang="ru-RU" sz="3600" b="1" dirty="0" err="1" smtClean="0">
                <a:solidFill>
                  <a:srgbClr val="0070C0"/>
                </a:solidFill>
              </a:rPr>
              <a:t>скрайбинга</a:t>
            </a:r>
            <a:r>
              <a:rPr lang="ru-RU" sz="3600" b="1" dirty="0" smtClean="0">
                <a:solidFill>
                  <a:srgbClr val="0070C0"/>
                </a:solidFill>
              </a:rPr>
              <a:t>.</a:t>
            </a:r>
            <a:endParaRPr lang="ru-RU" sz="3600" b="1" dirty="0" smtClean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211763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endParaRPr lang="ru-RU" dirty="0" smtClean="0"/>
          </a:p>
          <a:p>
            <a:endParaRPr lang="ru-RU" dirty="0" smtClean="0"/>
          </a:p>
          <a:p>
            <a:r>
              <a:rPr lang="ru-RU" sz="55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Скрайбинг</a:t>
            </a:r>
            <a:r>
              <a:rPr lang="ru-RU" sz="55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рисованный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. Рука человека 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рисует картинки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, схемы, записывает ключевые 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слова параллельно 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с текстом.</a:t>
            </a:r>
          </a:p>
          <a:p>
            <a:endParaRPr lang="ru-RU" sz="5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55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Скрайбинг</a:t>
            </a:r>
            <a:r>
              <a:rPr lang="ru-RU" sz="55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- аппликация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. На лист бумаги или 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любой другой 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фон </a:t>
            </a:r>
            <a:r>
              <a:rPr lang="ru-RU" sz="5500" dirty="0" err="1" smtClean="0">
                <a:latin typeface="Times New Roman" pitchFamily="18" charset="0"/>
                <a:cs typeface="Times New Roman" pitchFamily="18" charset="0"/>
              </a:rPr>
              <a:t>ыкладываются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(наклеиваются) 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готовые изображения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соответствующие 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звучащему тексту.</a:t>
            </a:r>
          </a:p>
          <a:p>
            <a:endParaRPr lang="ru-RU" sz="5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55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Скрайбинг</a:t>
            </a:r>
            <a:r>
              <a:rPr lang="ru-RU" sz="55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магнитный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. Похож на аппликационный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, единственное 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различие – готовые 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изображения крепятся 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магнитами на презентационную 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магнитную доску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5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55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Скрайбинг</a:t>
            </a:r>
            <a:r>
              <a:rPr lang="ru-RU" sz="55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компьютерный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. При 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создании компьютерного </a:t>
            </a:r>
            <a:r>
              <a:rPr lang="ru-RU" sz="5500" dirty="0" err="1" smtClean="0">
                <a:latin typeface="Times New Roman" pitchFamily="18" charset="0"/>
                <a:cs typeface="Times New Roman" pitchFamily="18" charset="0"/>
              </a:rPr>
              <a:t>скрайбинга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используются специальные 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программы и </a:t>
            </a:r>
            <a:r>
              <a:rPr lang="ru-RU" sz="5500" dirty="0" err="1" smtClean="0">
                <a:latin typeface="Times New Roman" pitchFamily="18" charset="0"/>
                <a:cs typeface="Times New Roman" pitchFamily="18" charset="0"/>
              </a:rPr>
              <a:t>онлайн-сервисы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55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rs.mds.yandex.net/i?id=f8872a991d82878b454de491f46fb0ede191ac82-11377357-images-thumbs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Буктьюб</a:t>
            </a:r>
            <a:r>
              <a:rPr lang="ru-RU" sz="4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4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Буктьюб</a:t>
            </a:r>
            <a:r>
              <a:rPr lang="ru-RU" dirty="0" smtClean="0"/>
              <a:t>  – это </a:t>
            </a:r>
            <a:r>
              <a:rPr lang="ru-RU" dirty="0" err="1" smtClean="0"/>
              <a:t>видеоблоги</a:t>
            </a:r>
            <a:r>
              <a:rPr lang="ru-RU" dirty="0" smtClean="0"/>
              <a:t> с обзорами на книги.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Другая 1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89C3E5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692</Words>
  <PresentationFormat>Экран (4:3)</PresentationFormat>
  <Paragraphs>78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Office Theme</vt:lpstr>
      <vt:lpstr>  Эффективные приёмы   формирования читательской грамотности  на уроках литературы   </vt:lpstr>
      <vt:lpstr>Читательская грамотность- </vt:lpstr>
      <vt:lpstr>Слайд 3</vt:lpstr>
      <vt:lpstr>Слайд 4</vt:lpstr>
      <vt:lpstr>Прием "ИНСЕРТ"-  чтение с пометками: ученикам дается текст (текст может быть научного или публицистического стиля речи). Читая, учащиеся ставят на полях значки</vt:lpstr>
      <vt:lpstr>Прием «Плюс, минус, интересно»</vt:lpstr>
      <vt:lpstr>Слайд 7</vt:lpstr>
      <vt:lpstr>Слайд 8</vt:lpstr>
      <vt:lpstr>Гринёв и Швабрин</vt:lpstr>
      <vt:lpstr>Слайд 10</vt:lpstr>
      <vt:lpstr>Слайд 11</vt:lpstr>
      <vt:lpstr>Слайд 12</vt:lpstr>
      <vt:lpstr>Слайд 13</vt:lpstr>
      <vt:lpstr>Скрайбинг</vt:lpstr>
      <vt:lpstr>Разновидность скрайбинга.</vt:lpstr>
      <vt:lpstr>Буктьюб 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Игровые технологии (кружок «Литературная гостиная» /мастер-класс/</dc:title>
  <dc:creator>Пользователь</dc:creator>
  <cp:lastModifiedBy>Пользователь</cp:lastModifiedBy>
  <cp:revision>27</cp:revision>
  <dcterms:created xsi:type="dcterms:W3CDTF">2022-04-28T16:07:01Z</dcterms:created>
  <dcterms:modified xsi:type="dcterms:W3CDTF">2023-11-26T18:02:15Z</dcterms:modified>
</cp:coreProperties>
</file>