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2C0B7A-69ED-412D-9D39-31B694F5F8CD}" type="doc">
      <dgm:prSet loTypeId="urn:microsoft.com/office/officeart/2005/8/layout/cycle3" loCatId="cycle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AC8ED23-B38A-4BF5-B4E6-5845532130A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000000"/>
              </a:solidFill>
            </a:rPr>
            <a:t>К практико-ориентированным образовательным технологиям можно отнести:</a:t>
          </a:r>
          <a:endParaRPr lang="ru-RU" sz="1800" b="1" dirty="0">
            <a:solidFill>
              <a:srgbClr val="000000"/>
            </a:solidFill>
          </a:endParaRPr>
        </a:p>
      </dgm:t>
    </dgm:pt>
    <dgm:pt modelId="{F5D63050-11F0-4663-B26B-B2985AA0485E}" type="parTrans" cxnId="{2B1CF51D-A6C6-4E53-8CCC-B5CC26A501A4}">
      <dgm:prSet/>
      <dgm:spPr/>
      <dgm:t>
        <a:bodyPr/>
        <a:lstStyle/>
        <a:p>
          <a:endParaRPr lang="ru-RU"/>
        </a:p>
      </dgm:t>
    </dgm:pt>
    <dgm:pt modelId="{3635732D-9439-49D2-8A89-031C22C8BCD0}" type="sibTrans" cxnId="{2B1CF51D-A6C6-4E53-8CCC-B5CC26A501A4}">
      <dgm:prSet/>
      <dgm:spPr/>
      <dgm:t>
        <a:bodyPr/>
        <a:lstStyle/>
        <a:p>
          <a:endParaRPr lang="ru-RU"/>
        </a:p>
      </dgm:t>
    </dgm:pt>
    <dgm:pt modelId="{A219665B-EE30-4A0F-B37D-122F246849D1}">
      <dgm:prSet phldrT="[Текст]"/>
      <dgm:spPr/>
      <dgm:t>
        <a:bodyPr/>
        <a:lstStyle/>
        <a:p>
          <a:r>
            <a:rPr lang="ru-RU" b="1" dirty="0" smtClean="0">
              <a:solidFill>
                <a:srgbClr val="000000"/>
              </a:solidFill>
            </a:rPr>
            <a:t>Технологии интерактивного обучения</a:t>
          </a:r>
          <a:endParaRPr lang="ru-RU" b="1" dirty="0">
            <a:solidFill>
              <a:srgbClr val="000000"/>
            </a:solidFill>
          </a:endParaRPr>
        </a:p>
      </dgm:t>
    </dgm:pt>
    <dgm:pt modelId="{83E3D16D-ECD7-4287-BC71-45585B17E76D}" type="parTrans" cxnId="{E8D67851-60BE-485B-B9BC-567B77295828}">
      <dgm:prSet/>
      <dgm:spPr/>
      <dgm:t>
        <a:bodyPr/>
        <a:lstStyle/>
        <a:p>
          <a:endParaRPr lang="ru-RU"/>
        </a:p>
      </dgm:t>
    </dgm:pt>
    <dgm:pt modelId="{5277CFBB-00BA-4978-9B86-80D20C7A6B1E}" type="sibTrans" cxnId="{E8D67851-60BE-485B-B9BC-567B77295828}">
      <dgm:prSet/>
      <dgm:spPr/>
      <dgm:t>
        <a:bodyPr/>
        <a:lstStyle/>
        <a:p>
          <a:endParaRPr lang="ru-RU"/>
        </a:p>
      </dgm:t>
    </dgm:pt>
    <dgm:pt modelId="{563F7771-B4F1-4BAC-929A-FDA5B804F541}">
      <dgm:prSet phldrT="[Текст]"/>
      <dgm:spPr/>
      <dgm:t>
        <a:bodyPr/>
        <a:lstStyle/>
        <a:p>
          <a:r>
            <a:rPr lang="ru-RU" b="1" dirty="0" smtClean="0">
              <a:solidFill>
                <a:srgbClr val="000000"/>
              </a:solidFill>
            </a:rPr>
            <a:t>Технологии контекстно-компетентностного обучения</a:t>
          </a:r>
          <a:endParaRPr lang="ru-RU" b="1" dirty="0">
            <a:solidFill>
              <a:srgbClr val="000000"/>
            </a:solidFill>
          </a:endParaRPr>
        </a:p>
      </dgm:t>
    </dgm:pt>
    <dgm:pt modelId="{B60A8170-3A02-471A-96E0-F933581D2CC4}" type="parTrans" cxnId="{D718A704-55B2-4BDD-9CF3-BB987470EAD8}">
      <dgm:prSet/>
      <dgm:spPr/>
      <dgm:t>
        <a:bodyPr/>
        <a:lstStyle/>
        <a:p>
          <a:endParaRPr lang="ru-RU"/>
        </a:p>
      </dgm:t>
    </dgm:pt>
    <dgm:pt modelId="{A53C33CD-3AB4-4985-B42F-62FAEC2CBC5B}" type="sibTrans" cxnId="{D718A704-55B2-4BDD-9CF3-BB987470EAD8}">
      <dgm:prSet/>
      <dgm:spPr/>
      <dgm:t>
        <a:bodyPr/>
        <a:lstStyle/>
        <a:p>
          <a:endParaRPr lang="ru-RU"/>
        </a:p>
      </dgm:t>
    </dgm:pt>
    <dgm:pt modelId="{732C5398-78B0-4DBA-9E55-9D6F807DF248}">
      <dgm:prSet phldrT="[Текст]"/>
      <dgm:spPr/>
      <dgm:t>
        <a:bodyPr/>
        <a:lstStyle/>
        <a:p>
          <a:r>
            <a:rPr lang="ru-RU" b="1" dirty="0" smtClean="0">
              <a:solidFill>
                <a:srgbClr val="000000"/>
              </a:solidFill>
            </a:rPr>
            <a:t>Технологии модульного обучения</a:t>
          </a:r>
          <a:endParaRPr lang="ru-RU" b="1" dirty="0">
            <a:solidFill>
              <a:srgbClr val="000000"/>
            </a:solidFill>
          </a:endParaRPr>
        </a:p>
      </dgm:t>
    </dgm:pt>
    <dgm:pt modelId="{83A8D832-68F8-4027-A841-D0A4B5F301DB}" type="parTrans" cxnId="{1304BE10-892C-4597-A0AD-2B0C052FDEFB}">
      <dgm:prSet/>
      <dgm:spPr/>
      <dgm:t>
        <a:bodyPr/>
        <a:lstStyle/>
        <a:p>
          <a:endParaRPr lang="ru-RU"/>
        </a:p>
      </dgm:t>
    </dgm:pt>
    <dgm:pt modelId="{9F17E289-9261-400D-A19A-E33EA34CCAC2}" type="sibTrans" cxnId="{1304BE10-892C-4597-A0AD-2B0C052FDEFB}">
      <dgm:prSet/>
      <dgm:spPr/>
      <dgm:t>
        <a:bodyPr/>
        <a:lstStyle/>
        <a:p>
          <a:endParaRPr lang="ru-RU"/>
        </a:p>
      </dgm:t>
    </dgm:pt>
    <dgm:pt modelId="{2FFE088D-AFE1-413F-B7C4-5CDE67FCAB97}">
      <dgm:prSet phldrT="[Текст]"/>
      <dgm:spPr/>
      <dgm:t>
        <a:bodyPr/>
        <a:lstStyle/>
        <a:p>
          <a:r>
            <a:rPr lang="ru-RU" b="1" dirty="0" smtClean="0">
              <a:solidFill>
                <a:srgbClr val="000000"/>
              </a:solidFill>
            </a:rPr>
            <a:t>Технологии саморегулируемого учения</a:t>
          </a:r>
          <a:endParaRPr lang="ru-RU" b="1" dirty="0">
            <a:solidFill>
              <a:srgbClr val="000000"/>
            </a:solidFill>
          </a:endParaRPr>
        </a:p>
      </dgm:t>
    </dgm:pt>
    <dgm:pt modelId="{6D5F5BB4-1E9F-412D-AC3A-643EEB38B6D3}" type="parTrans" cxnId="{6573BA02-3D9B-49E7-8EE0-1B5D6C3B56E7}">
      <dgm:prSet/>
      <dgm:spPr/>
      <dgm:t>
        <a:bodyPr/>
        <a:lstStyle/>
        <a:p>
          <a:endParaRPr lang="ru-RU"/>
        </a:p>
      </dgm:t>
    </dgm:pt>
    <dgm:pt modelId="{722C84BF-174F-464D-9A4C-EA65ED0E2C96}" type="sibTrans" cxnId="{6573BA02-3D9B-49E7-8EE0-1B5D6C3B56E7}">
      <dgm:prSet/>
      <dgm:spPr/>
      <dgm:t>
        <a:bodyPr/>
        <a:lstStyle/>
        <a:p>
          <a:endParaRPr lang="ru-RU"/>
        </a:p>
      </dgm:t>
    </dgm:pt>
    <dgm:pt modelId="{F4856D05-4818-4EC5-A2EC-84B67480809A}" type="pres">
      <dgm:prSet presAssocID="{2D2C0B7A-69ED-412D-9D39-31B694F5F8C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A7D6DA-116C-459C-BDC6-C96512049E79}" type="pres">
      <dgm:prSet presAssocID="{2D2C0B7A-69ED-412D-9D39-31B694F5F8CD}" presName="cycle" presStyleCnt="0"/>
      <dgm:spPr/>
    </dgm:pt>
    <dgm:pt modelId="{D447FD3F-9A87-4CC9-A975-95C314F4CC4D}" type="pres">
      <dgm:prSet presAssocID="{0AC8ED23-B38A-4BF5-B4E6-5845532130A8}" presName="nodeFirstNode" presStyleLbl="node1" presStyleIdx="0" presStyleCnt="5" custScaleX="3113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52631F-855E-4EBE-80F4-3B282C80BCFF}" type="pres">
      <dgm:prSet presAssocID="{3635732D-9439-49D2-8A89-031C22C8BCD0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330CA300-65BF-4B3B-AF96-7F6468AFD1A5}" type="pres">
      <dgm:prSet presAssocID="{A219665B-EE30-4A0F-B37D-122F246849D1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B1D66-D07A-466F-9567-778F94748185}" type="pres">
      <dgm:prSet presAssocID="{563F7771-B4F1-4BAC-929A-FDA5B804F541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C27B83-E750-49DC-8B9D-845AA1217B2C}" type="pres">
      <dgm:prSet presAssocID="{732C5398-78B0-4DBA-9E55-9D6F807DF248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D59DE1-BE96-4EAE-B879-74755B0CF2FD}" type="pres">
      <dgm:prSet presAssocID="{2FFE088D-AFE1-413F-B7C4-5CDE67FCAB97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630A05-1872-419C-925D-5ABE4E40E5B3}" type="presOf" srcId="{3635732D-9439-49D2-8A89-031C22C8BCD0}" destId="{8E52631F-855E-4EBE-80F4-3B282C80BCFF}" srcOrd="0" destOrd="0" presId="urn:microsoft.com/office/officeart/2005/8/layout/cycle3"/>
    <dgm:cxn modelId="{E8D67851-60BE-485B-B9BC-567B77295828}" srcId="{2D2C0B7A-69ED-412D-9D39-31B694F5F8CD}" destId="{A219665B-EE30-4A0F-B37D-122F246849D1}" srcOrd="1" destOrd="0" parTransId="{83E3D16D-ECD7-4287-BC71-45585B17E76D}" sibTransId="{5277CFBB-00BA-4978-9B86-80D20C7A6B1E}"/>
    <dgm:cxn modelId="{888C5C46-E98F-4BD8-9FAD-A13B504AB073}" type="presOf" srcId="{732C5398-78B0-4DBA-9E55-9D6F807DF248}" destId="{45C27B83-E750-49DC-8B9D-845AA1217B2C}" srcOrd="0" destOrd="0" presId="urn:microsoft.com/office/officeart/2005/8/layout/cycle3"/>
    <dgm:cxn modelId="{6E28CD96-D8D9-4B4E-9C74-D9EB2E82D0E7}" type="presOf" srcId="{2FFE088D-AFE1-413F-B7C4-5CDE67FCAB97}" destId="{B4D59DE1-BE96-4EAE-B879-74755B0CF2FD}" srcOrd="0" destOrd="0" presId="urn:microsoft.com/office/officeart/2005/8/layout/cycle3"/>
    <dgm:cxn modelId="{6573BA02-3D9B-49E7-8EE0-1B5D6C3B56E7}" srcId="{2D2C0B7A-69ED-412D-9D39-31B694F5F8CD}" destId="{2FFE088D-AFE1-413F-B7C4-5CDE67FCAB97}" srcOrd="4" destOrd="0" parTransId="{6D5F5BB4-1E9F-412D-AC3A-643EEB38B6D3}" sibTransId="{722C84BF-174F-464D-9A4C-EA65ED0E2C96}"/>
    <dgm:cxn modelId="{42ED4CDD-5CF1-4171-A0E6-8C68CF610493}" type="presOf" srcId="{0AC8ED23-B38A-4BF5-B4E6-5845532130A8}" destId="{D447FD3F-9A87-4CC9-A975-95C314F4CC4D}" srcOrd="0" destOrd="0" presId="urn:microsoft.com/office/officeart/2005/8/layout/cycle3"/>
    <dgm:cxn modelId="{1304BE10-892C-4597-A0AD-2B0C052FDEFB}" srcId="{2D2C0B7A-69ED-412D-9D39-31B694F5F8CD}" destId="{732C5398-78B0-4DBA-9E55-9D6F807DF248}" srcOrd="3" destOrd="0" parTransId="{83A8D832-68F8-4027-A841-D0A4B5F301DB}" sibTransId="{9F17E289-9261-400D-A19A-E33EA34CCAC2}"/>
    <dgm:cxn modelId="{21C55B3F-2B95-420B-B816-F052E2FE36F1}" type="presOf" srcId="{2D2C0B7A-69ED-412D-9D39-31B694F5F8CD}" destId="{F4856D05-4818-4EC5-A2EC-84B67480809A}" srcOrd="0" destOrd="0" presId="urn:microsoft.com/office/officeart/2005/8/layout/cycle3"/>
    <dgm:cxn modelId="{D718A704-55B2-4BDD-9CF3-BB987470EAD8}" srcId="{2D2C0B7A-69ED-412D-9D39-31B694F5F8CD}" destId="{563F7771-B4F1-4BAC-929A-FDA5B804F541}" srcOrd="2" destOrd="0" parTransId="{B60A8170-3A02-471A-96E0-F933581D2CC4}" sibTransId="{A53C33CD-3AB4-4985-B42F-62FAEC2CBC5B}"/>
    <dgm:cxn modelId="{DD19E07C-8B4E-45B0-A9B7-F0FC8F5787EF}" type="presOf" srcId="{A219665B-EE30-4A0F-B37D-122F246849D1}" destId="{330CA300-65BF-4B3B-AF96-7F6468AFD1A5}" srcOrd="0" destOrd="0" presId="urn:microsoft.com/office/officeart/2005/8/layout/cycle3"/>
    <dgm:cxn modelId="{2B1CF51D-A6C6-4E53-8CCC-B5CC26A501A4}" srcId="{2D2C0B7A-69ED-412D-9D39-31B694F5F8CD}" destId="{0AC8ED23-B38A-4BF5-B4E6-5845532130A8}" srcOrd="0" destOrd="0" parTransId="{F5D63050-11F0-4663-B26B-B2985AA0485E}" sibTransId="{3635732D-9439-49D2-8A89-031C22C8BCD0}"/>
    <dgm:cxn modelId="{224D8232-B9AB-4F31-9763-D5F5CEF4BB1F}" type="presOf" srcId="{563F7771-B4F1-4BAC-929A-FDA5B804F541}" destId="{D58B1D66-D07A-466F-9567-778F94748185}" srcOrd="0" destOrd="0" presId="urn:microsoft.com/office/officeart/2005/8/layout/cycle3"/>
    <dgm:cxn modelId="{080D5902-6D71-4EEE-B4F2-EA9FCD7BC94C}" type="presParOf" srcId="{F4856D05-4818-4EC5-A2EC-84B67480809A}" destId="{3BA7D6DA-116C-459C-BDC6-C96512049E79}" srcOrd="0" destOrd="0" presId="urn:microsoft.com/office/officeart/2005/8/layout/cycle3"/>
    <dgm:cxn modelId="{F866036C-AF34-4502-A018-5BE6929A324C}" type="presParOf" srcId="{3BA7D6DA-116C-459C-BDC6-C96512049E79}" destId="{D447FD3F-9A87-4CC9-A975-95C314F4CC4D}" srcOrd="0" destOrd="0" presId="urn:microsoft.com/office/officeart/2005/8/layout/cycle3"/>
    <dgm:cxn modelId="{C8A058C1-768B-4174-8221-C64788CA9BD1}" type="presParOf" srcId="{3BA7D6DA-116C-459C-BDC6-C96512049E79}" destId="{8E52631F-855E-4EBE-80F4-3B282C80BCFF}" srcOrd="1" destOrd="0" presId="urn:microsoft.com/office/officeart/2005/8/layout/cycle3"/>
    <dgm:cxn modelId="{9E1348FE-FF0D-4EF5-A983-7BF1088187B9}" type="presParOf" srcId="{3BA7D6DA-116C-459C-BDC6-C96512049E79}" destId="{330CA300-65BF-4B3B-AF96-7F6468AFD1A5}" srcOrd="2" destOrd="0" presId="urn:microsoft.com/office/officeart/2005/8/layout/cycle3"/>
    <dgm:cxn modelId="{B92519D2-273F-48F0-B69C-809764F4DAE2}" type="presParOf" srcId="{3BA7D6DA-116C-459C-BDC6-C96512049E79}" destId="{D58B1D66-D07A-466F-9567-778F94748185}" srcOrd="3" destOrd="0" presId="urn:microsoft.com/office/officeart/2005/8/layout/cycle3"/>
    <dgm:cxn modelId="{749EBB11-9E68-4617-AAF6-FD26A2CA72BA}" type="presParOf" srcId="{3BA7D6DA-116C-459C-BDC6-C96512049E79}" destId="{45C27B83-E750-49DC-8B9D-845AA1217B2C}" srcOrd="4" destOrd="0" presId="urn:microsoft.com/office/officeart/2005/8/layout/cycle3"/>
    <dgm:cxn modelId="{012A9029-8575-4DFD-9EA7-46CF75FE73F1}" type="presParOf" srcId="{3BA7D6DA-116C-459C-BDC6-C96512049E79}" destId="{B4D59DE1-BE96-4EAE-B879-74755B0CF2FD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2C0B7A-69ED-412D-9D39-31B694F5F8CD}" type="doc">
      <dgm:prSet loTypeId="urn:microsoft.com/office/officeart/2005/8/layout/cycle3" loCatId="cycle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AC8ED23-B38A-4BF5-B4E6-5845532130A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000000"/>
              </a:solidFill>
            </a:rPr>
            <a:t>В целях реализации указанных выше принципов внедрения практикоориентированности в учебный процесс, необходимо обеспечить ряд базовых предпосылок:</a:t>
          </a:r>
          <a:endParaRPr lang="ru-RU" sz="1800" b="1" dirty="0">
            <a:solidFill>
              <a:srgbClr val="000000"/>
            </a:solidFill>
          </a:endParaRPr>
        </a:p>
      </dgm:t>
    </dgm:pt>
    <dgm:pt modelId="{F5D63050-11F0-4663-B26B-B2985AA0485E}" type="parTrans" cxnId="{2B1CF51D-A6C6-4E53-8CCC-B5CC26A501A4}">
      <dgm:prSet/>
      <dgm:spPr/>
      <dgm:t>
        <a:bodyPr/>
        <a:lstStyle/>
        <a:p>
          <a:endParaRPr lang="ru-RU"/>
        </a:p>
      </dgm:t>
    </dgm:pt>
    <dgm:pt modelId="{3635732D-9439-49D2-8A89-031C22C8BCD0}" type="sibTrans" cxnId="{2B1CF51D-A6C6-4E53-8CCC-B5CC26A501A4}">
      <dgm:prSet/>
      <dgm:spPr/>
      <dgm:t>
        <a:bodyPr/>
        <a:lstStyle/>
        <a:p>
          <a:endParaRPr lang="ru-RU"/>
        </a:p>
      </dgm:t>
    </dgm:pt>
    <dgm:pt modelId="{A219665B-EE30-4A0F-B37D-122F246849D1}">
      <dgm:prSet phldrT="[Текст]"/>
      <dgm:spPr/>
      <dgm:t>
        <a:bodyPr/>
        <a:lstStyle/>
        <a:p>
          <a:r>
            <a:rPr lang="ru-RU" b="1" dirty="0" smtClean="0">
              <a:solidFill>
                <a:srgbClr val="000000"/>
              </a:solidFill>
            </a:rPr>
            <a:t>Связь обучения с практикой</a:t>
          </a:r>
          <a:endParaRPr lang="ru-RU" b="1" dirty="0">
            <a:solidFill>
              <a:srgbClr val="000000"/>
            </a:solidFill>
          </a:endParaRPr>
        </a:p>
      </dgm:t>
    </dgm:pt>
    <dgm:pt modelId="{83E3D16D-ECD7-4287-BC71-45585B17E76D}" type="parTrans" cxnId="{E8D67851-60BE-485B-B9BC-567B77295828}">
      <dgm:prSet/>
      <dgm:spPr/>
      <dgm:t>
        <a:bodyPr/>
        <a:lstStyle/>
        <a:p>
          <a:endParaRPr lang="ru-RU"/>
        </a:p>
      </dgm:t>
    </dgm:pt>
    <dgm:pt modelId="{5277CFBB-00BA-4978-9B86-80D20C7A6B1E}" type="sibTrans" cxnId="{E8D67851-60BE-485B-B9BC-567B77295828}">
      <dgm:prSet/>
      <dgm:spPr/>
      <dgm:t>
        <a:bodyPr/>
        <a:lstStyle/>
        <a:p>
          <a:endParaRPr lang="ru-RU"/>
        </a:p>
      </dgm:t>
    </dgm:pt>
    <dgm:pt modelId="{563F7771-B4F1-4BAC-929A-FDA5B804F541}">
      <dgm:prSet phldrT="[Текст]"/>
      <dgm:spPr/>
      <dgm:t>
        <a:bodyPr/>
        <a:lstStyle/>
        <a:p>
          <a:r>
            <a:rPr lang="ru-RU" b="1" dirty="0" smtClean="0">
              <a:solidFill>
                <a:srgbClr val="000000"/>
              </a:solidFill>
            </a:rPr>
            <a:t>Активность студентов в обучении</a:t>
          </a:r>
          <a:endParaRPr lang="ru-RU" b="1" dirty="0">
            <a:solidFill>
              <a:srgbClr val="000000"/>
            </a:solidFill>
          </a:endParaRPr>
        </a:p>
      </dgm:t>
    </dgm:pt>
    <dgm:pt modelId="{B60A8170-3A02-471A-96E0-F933581D2CC4}" type="parTrans" cxnId="{D718A704-55B2-4BDD-9CF3-BB987470EAD8}">
      <dgm:prSet/>
      <dgm:spPr/>
      <dgm:t>
        <a:bodyPr/>
        <a:lstStyle/>
        <a:p>
          <a:endParaRPr lang="ru-RU"/>
        </a:p>
      </dgm:t>
    </dgm:pt>
    <dgm:pt modelId="{A53C33CD-3AB4-4985-B42F-62FAEC2CBC5B}" type="sibTrans" cxnId="{D718A704-55B2-4BDD-9CF3-BB987470EAD8}">
      <dgm:prSet/>
      <dgm:spPr/>
      <dgm:t>
        <a:bodyPr/>
        <a:lstStyle/>
        <a:p>
          <a:endParaRPr lang="ru-RU"/>
        </a:p>
      </dgm:t>
    </dgm:pt>
    <dgm:pt modelId="{732C5398-78B0-4DBA-9E55-9D6F807DF248}">
      <dgm:prSet phldrT="[Текст]"/>
      <dgm:spPr/>
      <dgm:t>
        <a:bodyPr/>
        <a:lstStyle/>
        <a:p>
          <a:r>
            <a:rPr lang="ru-RU" b="1" dirty="0" smtClean="0">
              <a:solidFill>
                <a:srgbClr val="000000"/>
              </a:solidFill>
            </a:rPr>
            <a:t>Сознательность студентов в обучении</a:t>
          </a:r>
          <a:endParaRPr lang="ru-RU" b="1" dirty="0">
            <a:solidFill>
              <a:srgbClr val="000000"/>
            </a:solidFill>
          </a:endParaRPr>
        </a:p>
      </dgm:t>
    </dgm:pt>
    <dgm:pt modelId="{83A8D832-68F8-4027-A841-D0A4B5F301DB}" type="parTrans" cxnId="{1304BE10-892C-4597-A0AD-2B0C052FDEFB}">
      <dgm:prSet/>
      <dgm:spPr/>
      <dgm:t>
        <a:bodyPr/>
        <a:lstStyle/>
        <a:p>
          <a:endParaRPr lang="ru-RU"/>
        </a:p>
      </dgm:t>
    </dgm:pt>
    <dgm:pt modelId="{9F17E289-9261-400D-A19A-E33EA34CCAC2}" type="sibTrans" cxnId="{1304BE10-892C-4597-A0AD-2B0C052FDEFB}">
      <dgm:prSet/>
      <dgm:spPr/>
      <dgm:t>
        <a:bodyPr/>
        <a:lstStyle/>
        <a:p>
          <a:endParaRPr lang="ru-RU"/>
        </a:p>
      </dgm:t>
    </dgm:pt>
    <dgm:pt modelId="{2FFE088D-AFE1-413F-B7C4-5CDE67FCAB97}">
      <dgm:prSet phldrT="[Текст]"/>
      <dgm:spPr/>
      <dgm:t>
        <a:bodyPr/>
        <a:lstStyle/>
        <a:p>
          <a:r>
            <a:rPr lang="ru-RU" b="1" dirty="0" smtClean="0">
              <a:solidFill>
                <a:srgbClr val="000000"/>
              </a:solidFill>
            </a:rPr>
            <a:t>Мотивационное обеспечение учебного процесса</a:t>
          </a:r>
          <a:endParaRPr lang="ru-RU" b="1" dirty="0">
            <a:solidFill>
              <a:srgbClr val="000000"/>
            </a:solidFill>
          </a:endParaRPr>
        </a:p>
      </dgm:t>
    </dgm:pt>
    <dgm:pt modelId="{6D5F5BB4-1E9F-412D-AC3A-643EEB38B6D3}" type="parTrans" cxnId="{6573BA02-3D9B-49E7-8EE0-1B5D6C3B56E7}">
      <dgm:prSet/>
      <dgm:spPr/>
      <dgm:t>
        <a:bodyPr/>
        <a:lstStyle/>
        <a:p>
          <a:endParaRPr lang="ru-RU"/>
        </a:p>
      </dgm:t>
    </dgm:pt>
    <dgm:pt modelId="{722C84BF-174F-464D-9A4C-EA65ED0E2C96}" type="sibTrans" cxnId="{6573BA02-3D9B-49E7-8EE0-1B5D6C3B56E7}">
      <dgm:prSet/>
      <dgm:spPr/>
      <dgm:t>
        <a:bodyPr/>
        <a:lstStyle/>
        <a:p>
          <a:endParaRPr lang="ru-RU"/>
        </a:p>
      </dgm:t>
    </dgm:pt>
    <dgm:pt modelId="{F4856D05-4818-4EC5-A2EC-84B67480809A}" type="pres">
      <dgm:prSet presAssocID="{2D2C0B7A-69ED-412D-9D39-31B694F5F8C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A7D6DA-116C-459C-BDC6-C96512049E79}" type="pres">
      <dgm:prSet presAssocID="{2D2C0B7A-69ED-412D-9D39-31B694F5F8CD}" presName="cycle" presStyleCnt="0"/>
      <dgm:spPr/>
    </dgm:pt>
    <dgm:pt modelId="{D447FD3F-9A87-4CC9-A975-95C314F4CC4D}" type="pres">
      <dgm:prSet presAssocID="{0AC8ED23-B38A-4BF5-B4E6-5845532130A8}" presName="nodeFirstNode" presStyleLbl="node1" presStyleIdx="0" presStyleCnt="5" custScaleX="3597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52631F-855E-4EBE-80F4-3B282C80BCFF}" type="pres">
      <dgm:prSet presAssocID="{3635732D-9439-49D2-8A89-031C22C8BCD0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330CA300-65BF-4B3B-AF96-7F6468AFD1A5}" type="pres">
      <dgm:prSet presAssocID="{A219665B-EE30-4A0F-B37D-122F246849D1}" presName="nodeFollowingNodes" presStyleLbl="node1" presStyleIdx="1" presStyleCnt="5" custRadScaleRad="119953" custRadScaleInc="59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B1D66-D07A-466F-9567-778F94748185}" type="pres">
      <dgm:prSet presAssocID="{563F7771-B4F1-4BAC-929A-FDA5B804F541}" presName="nodeFollowingNodes" presStyleLbl="node1" presStyleIdx="2" presStyleCnt="5" custRadScaleRad="94696" custRadScaleInc="6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C27B83-E750-49DC-8B9D-845AA1217B2C}" type="pres">
      <dgm:prSet presAssocID="{732C5398-78B0-4DBA-9E55-9D6F807DF248}" presName="nodeFollowingNodes" presStyleLbl="node1" presStyleIdx="3" presStyleCnt="5" custRadScaleRad="102020" custRadScaleInc="83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D59DE1-BE96-4EAE-B879-74755B0CF2FD}" type="pres">
      <dgm:prSet presAssocID="{2FFE088D-AFE1-413F-B7C4-5CDE67FCAB97}" presName="nodeFollowingNodes" presStyleLbl="node1" presStyleIdx="4" presStyleCnt="5" custRadScaleRad="120298" custRadScaleInc="-60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D67851-60BE-485B-B9BC-567B77295828}" srcId="{2D2C0B7A-69ED-412D-9D39-31B694F5F8CD}" destId="{A219665B-EE30-4A0F-B37D-122F246849D1}" srcOrd="1" destOrd="0" parTransId="{83E3D16D-ECD7-4287-BC71-45585B17E76D}" sibTransId="{5277CFBB-00BA-4978-9B86-80D20C7A6B1E}"/>
    <dgm:cxn modelId="{D718A704-55B2-4BDD-9CF3-BB987470EAD8}" srcId="{2D2C0B7A-69ED-412D-9D39-31B694F5F8CD}" destId="{563F7771-B4F1-4BAC-929A-FDA5B804F541}" srcOrd="2" destOrd="0" parTransId="{B60A8170-3A02-471A-96E0-F933581D2CC4}" sibTransId="{A53C33CD-3AB4-4985-B42F-62FAEC2CBC5B}"/>
    <dgm:cxn modelId="{2B1CF51D-A6C6-4E53-8CCC-B5CC26A501A4}" srcId="{2D2C0B7A-69ED-412D-9D39-31B694F5F8CD}" destId="{0AC8ED23-B38A-4BF5-B4E6-5845532130A8}" srcOrd="0" destOrd="0" parTransId="{F5D63050-11F0-4663-B26B-B2985AA0485E}" sibTransId="{3635732D-9439-49D2-8A89-031C22C8BCD0}"/>
    <dgm:cxn modelId="{23116BD2-46D9-4ED5-9129-2362AEDF2524}" type="presOf" srcId="{A219665B-EE30-4A0F-B37D-122F246849D1}" destId="{330CA300-65BF-4B3B-AF96-7F6468AFD1A5}" srcOrd="0" destOrd="0" presId="urn:microsoft.com/office/officeart/2005/8/layout/cycle3"/>
    <dgm:cxn modelId="{48CAEB01-FBF5-4ED5-9174-7F95548B6956}" type="presOf" srcId="{2D2C0B7A-69ED-412D-9D39-31B694F5F8CD}" destId="{F4856D05-4818-4EC5-A2EC-84B67480809A}" srcOrd="0" destOrd="0" presId="urn:microsoft.com/office/officeart/2005/8/layout/cycle3"/>
    <dgm:cxn modelId="{DD63E03D-6DC2-4062-8C02-8DBD1A929B28}" type="presOf" srcId="{563F7771-B4F1-4BAC-929A-FDA5B804F541}" destId="{D58B1D66-D07A-466F-9567-778F94748185}" srcOrd="0" destOrd="0" presId="urn:microsoft.com/office/officeart/2005/8/layout/cycle3"/>
    <dgm:cxn modelId="{EDEF615E-D072-4A06-8D14-C577A18CB885}" type="presOf" srcId="{732C5398-78B0-4DBA-9E55-9D6F807DF248}" destId="{45C27B83-E750-49DC-8B9D-845AA1217B2C}" srcOrd="0" destOrd="0" presId="urn:microsoft.com/office/officeart/2005/8/layout/cycle3"/>
    <dgm:cxn modelId="{A658AA80-1FE1-4E90-AB4F-0FA2224F8CB2}" type="presOf" srcId="{2FFE088D-AFE1-413F-B7C4-5CDE67FCAB97}" destId="{B4D59DE1-BE96-4EAE-B879-74755B0CF2FD}" srcOrd="0" destOrd="0" presId="urn:microsoft.com/office/officeart/2005/8/layout/cycle3"/>
    <dgm:cxn modelId="{1304BE10-892C-4597-A0AD-2B0C052FDEFB}" srcId="{2D2C0B7A-69ED-412D-9D39-31B694F5F8CD}" destId="{732C5398-78B0-4DBA-9E55-9D6F807DF248}" srcOrd="3" destOrd="0" parTransId="{83A8D832-68F8-4027-A841-D0A4B5F301DB}" sibTransId="{9F17E289-9261-400D-A19A-E33EA34CCAC2}"/>
    <dgm:cxn modelId="{931990D5-6A96-4334-B55A-4DC72EC4B56A}" type="presOf" srcId="{0AC8ED23-B38A-4BF5-B4E6-5845532130A8}" destId="{D447FD3F-9A87-4CC9-A975-95C314F4CC4D}" srcOrd="0" destOrd="0" presId="urn:microsoft.com/office/officeart/2005/8/layout/cycle3"/>
    <dgm:cxn modelId="{EC3C1B63-C2D9-46EE-B608-0229ECDD3822}" type="presOf" srcId="{3635732D-9439-49D2-8A89-031C22C8BCD0}" destId="{8E52631F-855E-4EBE-80F4-3B282C80BCFF}" srcOrd="0" destOrd="0" presId="urn:microsoft.com/office/officeart/2005/8/layout/cycle3"/>
    <dgm:cxn modelId="{6573BA02-3D9B-49E7-8EE0-1B5D6C3B56E7}" srcId="{2D2C0B7A-69ED-412D-9D39-31B694F5F8CD}" destId="{2FFE088D-AFE1-413F-B7C4-5CDE67FCAB97}" srcOrd="4" destOrd="0" parTransId="{6D5F5BB4-1E9F-412D-AC3A-643EEB38B6D3}" sibTransId="{722C84BF-174F-464D-9A4C-EA65ED0E2C96}"/>
    <dgm:cxn modelId="{7E19394E-F9D4-47A7-BECA-5E0214C83BD3}" type="presParOf" srcId="{F4856D05-4818-4EC5-A2EC-84B67480809A}" destId="{3BA7D6DA-116C-459C-BDC6-C96512049E79}" srcOrd="0" destOrd="0" presId="urn:microsoft.com/office/officeart/2005/8/layout/cycle3"/>
    <dgm:cxn modelId="{0A97748C-1101-4DB1-930C-6A0E281E60DC}" type="presParOf" srcId="{3BA7D6DA-116C-459C-BDC6-C96512049E79}" destId="{D447FD3F-9A87-4CC9-A975-95C314F4CC4D}" srcOrd="0" destOrd="0" presId="urn:microsoft.com/office/officeart/2005/8/layout/cycle3"/>
    <dgm:cxn modelId="{65CA65EA-3B76-46AE-AF2C-C6FD2DFE6744}" type="presParOf" srcId="{3BA7D6DA-116C-459C-BDC6-C96512049E79}" destId="{8E52631F-855E-4EBE-80F4-3B282C80BCFF}" srcOrd="1" destOrd="0" presId="urn:microsoft.com/office/officeart/2005/8/layout/cycle3"/>
    <dgm:cxn modelId="{FACFBF4F-E7E6-4A93-B64E-1BD523FC8287}" type="presParOf" srcId="{3BA7D6DA-116C-459C-BDC6-C96512049E79}" destId="{330CA300-65BF-4B3B-AF96-7F6468AFD1A5}" srcOrd="2" destOrd="0" presId="urn:microsoft.com/office/officeart/2005/8/layout/cycle3"/>
    <dgm:cxn modelId="{3FE924D3-CAB7-431A-9478-1ACB9CC1FDB6}" type="presParOf" srcId="{3BA7D6DA-116C-459C-BDC6-C96512049E79}" destId="{D58B1D66-D07A-466F-9567-778F94748185}" srcOrd="3" destOrd="0" presId="urn:microsoft.com/office/officeart/2005/8/layout/cycle3"/>
    <dgm:cxn modelId="{FD9ABF27-DC61-44F6-AA60-04D91DB98E0E}" type="presParOf" srcId="{3BA7D6DA-116C-459C-BDC6-C96512049E79}" destId="{45C27B83-E750-49DC-8B9D-845AA1217B2C}" srcOrd="4" destOrd="0" presId="urn:microsoft.com/office/officeart/2005/8/layout/cycle3"/>
    <dgm:cxn modelId="{09EEB926-87F2-4C62-838E-33351CE4C25E}" type="presParOf" srcId="{3BA7D6DA-116C-459C-BDC6-C96512049E79}" destId="{B4D59DE1-BE96-4EAE-B879-74755B0CF2FD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52631F-855E-4EBE-80F4-3B282C80BCFF}">
      <dsp:nvSpPr>
        <dsp:cNvPr id="0" name=""/>
        <dsp:cNvSpPr/>
      </dsp:nvSpPr>
      <dsp:spPr>
        <a:xfrm>
          <a:off x="624355" y="-2969589"/>
          <a:ext cx="6980889" cy="6980889"/>
        </a:xfrm>
        <a:prstGeom prst="circularArrow">
          <a:avLst>
            <a:gd name="adj1" fmla="val 3515"/>
            <a:gd name="adj2" fmla="val 200269"/>
            <a:gd name="adj3" fmla="val 10255956"/>
            <a:gd name="adj4" fmla="val -1375099"/>
            <a:gd name="adj5" fmla="val 365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447FD3F-9A87-4CC9-A975-95C314F4CC4D}">
      <dsp:nvSpPr>
        <dsp:cNvPr id="0" name=""/>
        <dsp:cNvSpPr/>
      </dsp:nvSpPr>
      <dsp:spPr>
        <a:xfrm>
          <a:off x="874440" y="477"/>
          <a:ext cx="6480719" cy="104075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0000"/>
              </a:solidFill>
            </a:rPr>
            <a:t>К практико-ориентированным образовательным технологиям можно отнести:</a:t>
          </a:r>
          <a:endParaRPr lang="ru-RU" sz="1800" b="1" kern="1200" dirty="0">
            <a:solidFill>
              <a:srgbClr val="000000"/>
            </a:solidFill>
          </a:endParaRPr>
        </a:p>
      </dsp:txBody>
      <dsp:txXfrm>
        <a:off x="925245" y="51282"/>
        <a:ext cx="6379109" cy="939145"/>
      </dsp:txXfrm>
    </dsp:sp>
    <dsp:sp modelId="{330CA300-65BF-4B3B-AF96-7F6468AFD1A5}">
      <dsp:nvSpPr>
        <dsp:cNvPr id="0" name=""/>
        <dsp:cNvSpPr/>
      </dsp:nvSpPr>
      <dsp:spPr>
        <a:xfrm>
          <a:off x="4869102" y="1304663"/>
          <a:ext cx="2081510" cy="1040755"/>
        </a:xfrm>
        <a:prstGeom prst="roundRect">
          <a:avLst/>
        </a:prstGeom>
        <a:gradFill rotWithShape="0">
          <a:gsLst>
            <a:gs pos="0">
              <a:schemeClr val="accent4">
                <a:hueOff val="-1791548"/>
                <a:satOff val="-5172"/>
                <a:lumOff val="17206"/>
                <a:alphaOff val="0"/>
                <a:tint val="50000"/>
                <a:satMod val="300000"/>
              </a:schemeClr>
            </a:gs>
            <a:gs pos="35000">
              <a:schemeClr val="accent4">
                <a:hueOff val="-1791548"/>
                <a:satOff val="-5172"/>
                <a:lumOff val="17206"/>
                <a:alphaOff val="0"/>
                <a:tint val="37000"/>
                <a:satMod val="300000"/>
              </a:schemeClr>
            </a:gs>
            <a:gs pos="100000">
              <a:schemeClr val="accent4">
                <a:hueOff val="-1791548"/>
                <a:satOff val="-5172"/>
                <a:lumOff val="1720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00"/>
              </a:solidFill>
            </a:rPr>
            <a:t>Технологии интерактивного обучения</a:t>
          </a:r>
          <a:endParaRPr lang="ru-RU" sz="1200" b="1" kern="1200" dirty="0">
            <a:solidFill>
              <a:srgbClr val="000000"/>
            </a:solidFill>
          </a:endParaRPr>
        </a:p>
      </dsp:txBody>
      <dsp:txXfrm>
        <a:off x="4919907" y="1355468"/>
        <a:ext cx="1979900" cy="939145"/>
      </dsp:txXfrm>
    </dsp:sp>
    <dsp:sp modelId="{D58B1D66-D07A-466F-9567-778F94748185}">
      <dsp:nvSpPr>
        <dsp:cNvPr id="0" name=""/>
        <dsp:cNvSpPr/>
      </dsp:nvSpPr>
      <dsp:spPr>
        <a:xfrm>
          <a:off x="4183451" y="3414880"/>
          <a:ext cx="2081510" cy="1040755"/>
        </a:xfrm>
        <a:prstGeom prst="roundRect">
          <a:avLst/>
        </a:prstGeom>
        <a:gradFill rotWithShape="0">
          <a:gsLst>
            <a:gs pos="0">
              <a:schemeClr val="accent4">
                <a:hueOff val="-3583096"/>
                <a:satOff val="-10344"/>
                <a:lumOff val="34412"/>
                <a:alphaOff val="0"/>
                <a:tint val="50000"/>
                <a:satMod val="300000"/>
              </a:schemeClr>
            </a:gs>
            <a:gs pos="35000">
              <a:schemeClr val="accent4">
                <a:hueOff val="-3583096"/>
                <a:satOff val="-10344"/>
                <a:lumOff val="34412"/>
                <a:alphaOff val="0"/>
                <a:tint val="37000"/>
                <a:satMod val="300000"/>
              </a:schemeClr>
            </a:gs>
            <a:gs pos="100000">
              <a:schemeClr val="accent4">
                <a:hueOff val="-3583096"/>
                <a:satOff val="-10344"/>
                <a:lumOff val="3441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00"/>
              </a:solidFill>
            </a:rPr>
            <a:t>Технологии контекстно-компетентностного обучения</a:t>
          </a:r>
          <a:endParaRPr lang="ru-RU" sz="1200" b="1" kern="1200" dirty="0">
            <a:solidFill>
              <a:srgbClr val="000000"/>
            </a:solidFill>
          </a:endParaRPr>
        </a:p>
      </dsp:txBody>
      <dsp:txXfrm>
        <a:off x="4234256" y="3465685"/>
        <a:ext cx="1979900" cy="939145"/>
      </dsp:txXfrm>
    </dsp:sp>
    <dsp:sp modelId="{45C27B83-E750-49DC-8B9D-845AA1217B2C}">
      <dsp:nvSpPr>
        <dsp:cNvPr id="0" name=""/>
        <dsp:cNvSpPr/>
      </dsp:nvSpPr>
      <dsp:spPr>
        <a:xfrm>
          <a:off x="1964638" y="3414880"/>
          <a:ext cx="2081510" cy="1040755"/>
        </a:xfrm>
        <a:prstGeom prst="roundRect">
          <a:avLst/>
        </a:prstGeom>
        <a:gradFill rotWithShape="0">
          <a:gsLst>
            <a:gs pos="0">
              <a:schemeClr val="accent4">
                <a:hueOff val="-5374644"/>
                <a:satOff val="-15515"/>
                <a:lumOff val="51618"/>
                <a:alphaOff val="0"/>
                <a:tint val="50000"/>
                <a:satMod val="300000"/>
              </a:schemeClr>
            </a:gs>
            <a:gs pos="35000">
              <a:schemeClr val="accent4">
                <a:hueOff val="-5374644"/>
                <a:satOff val="-15515"/>
                <a:lumOff val="51618"/>
                <a:alphaOff val="0"/>
                <a:tint val="37000"/>
                <a:satMod val="300000"/>
              </a:schemeClr>
            </a:gs>
            <a:gs pos="100000">
              <a:schemeClr val="accent4">
                <a:hueOff val="-5374644"/>
                <a:satOff val="-15515"/>
                <a:lumOff val="5161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00"/>
              </a:solidFill>
            </a:rPr>
            <a:t>Технологии модульного обучения</a:t>
          </a:r>
          <a:endParaRPr lang="ru-RU" sz="1200" b="1" kern="1200" dirty="0">
            <a:solidFill>
              <a:srgbClr val="000000"/>
            </a:solidFill>
          </a:endParaRPr>
        </a:p>
      </dsp:txBody>
      <dsp:txXfrm>
        <a:off x="2015443" y="3465685"/>
        <a:ext cx="1979900" cy="939145"/>
      </dsp:txXfrm>
    </dsp:sp>
    <dsp:sp modelId="{B4D59DE1-BE96-4EAE-B879-74755B0CF2FD}">
      <dsp:nvSpPr>
        <dsp:cNvPr id="0" name=""/>
        <dsp:cNvSpPr/>
      </dsp:nvSpPr>
      <dsp:spPr>
        <a:xfrm>
          <a:off x="1278987" y="1304663"/>
          <a:ext cx="2081510" cy="1040755"/>
        </a:xfrm>
        <a:prstGeom prst="roundRect">
          <a:avLst/>
        </a:prstGeom>
        <a:gradFill rotWithShape="0">
          <a:gsLst>
            <a:gs pos="0">
              <a:schemeClr val="accent4">
                <a:hueOff val="-7166193"/>
                <a:satOff val="-20687"/>
                <a:lumOff val="68824"/>
                <a:alphaOff val="0"/>
                <a:tint val="50000"/>
                <a:satMod val="300000"/>
              </a:schemeClr>
            </a:gs>
            <a:gs pos="35000">
              <a:schemeClr val="accent4">
                <a:hueOff val="-7166193"/>
                <a:satOff val="-20687"/>
                <a:lumOff val="68824"/>
                <a:alphaOff val="0"/>
                <a:tint val="37000"/>
                <a:satMod val="300000"/>
              </a:schemeClr>
            </a:gs>
            <a:gs pos="100000">
              <a:schemeClr val="accent4">
                <a:hueOff val="-7166193"/>
                <a:satOff val="-20687"/>
                <a:lumOff val="6882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00"/>
              </a:solidFill>
            </a:rPr>
            <a:t>Технологии саморегулируемого учения</a:t>
          </a:r>
          <a:endParaRPr lang="ru-RU" sz="1200" b="1" kern="1200" dirty="0">
            <a:solidFill>
              <a:srgbClr val="000000"/>
            </a:solidFill>
          </a:endParaRPr>
        </a:p>
      </dsp:txBody>
      <dsp:txXfrm>
        <a:off x="1329792" y="1355468"/>
        <a:ext cx="1979900" cy="9391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52631F-855E-4EBE-80F4-3B282C80BCFF}">
      <dsp:nvSpPr>
        <dsp:cNvPr id="0" name=""/>
        <dsp:cNvSpPr/>
      </dsp:nvSpPr>
      <dsp:spPr>
        <a:xfrm>
          <a:off x="120296" y="-3473648"/>
          <a:ext cx="7989006" cy="7989006"/>
        </a:xfrm>
        <a:prstGeom prst="circularArrow">
          <a:avLst>
            <a:gd name="adj1" fmla="val 3071"/>
            <a:gd name="adj2" fmla="val 173304"/>
            <a:gd name="adj3" fmla="val 10282922"/>
            <a:gd name="adj4" fmla="val -1375099"/>
            <a:gd name="adj5" fmla="val 3189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447FD3F-9A87-4CC9-A975-95C314F4CC4D}">
      <dsp:nvSpPr>
        <dsp:cNvPr id="0" name=""/>
        <dsp:cNvSpPr/>
      </dsp:nvSpPr>
      <dsp:spPr>
        <a:xfrm>
          <a:off x="370381" y="477"/>
          <a:ext cx="7488836" cy="104075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0000"/>
              </a:solidFill>
            </a:rPr>
            <a:t>В целях реализации указанных выше принципов внедрения практикоориентированности в учебный процесс, необходимо обеспечить ряд базовых предпосылок:</a:t>
          </a:r>
          <a:endParaRPr lang="ru-RU" sz="1800" b="1" kern="1200" dirty="0">
            <a:solidFill>
              <a:srgbClr val="000000"/>
            </a:solidFill>
          </a:endParaRPr>
        </a:p>
      </dsp:txBody>
      <dsp:txXfrm>
        <a:off x="421186" y="51282"/>
        <a:ext cx="7387226" cy="939145"/>
      </dsp:txXfrm>
    </dsp:sp>
    <dsp:sp modelId="{330CA300-65BF-4B3B-AF96-7F6468AFD1A5}">
      <dsp:nvSpPr>
        <dsp:cNvPr id="0" name=""/>
        <dsp:cNvSpPr/>
      </dsp:nvSpPr>
      <dsp:spPr>
        <a:xfrm>
          <a:off x="5266922" y="1324755"/>
          <a:ext cx="2081510" cy="1040755"/>
        </a:xfrm>
        <a:prstGeom prst="roundRect">
          <a:avLst/>
        </a:prstGeom>
        <a:gradFill rotWithShape="0">
          <a:gsLst>
            <a:gs pos="0">
              <a:schemeClr val="accent4">
                <a:hueOff val="-1791548"/>
                <a:satOff val="-5172"/>
                <a:lumOff val="17206"/>
                <a:alphaOff val="0"/>
                <a:tint val="50000"/>
                <a:satMod val="300000"/>
              </a:schemeClr>
            </a:gs>
            <a:gs pos="35000">
              <a:schemeClr val="accent4">
                <a:hueOff val="-1791548"/>
                <a:satOff val="-5172"/>
                <a:lumOff val="17206"/>
                <a:alphaOff val="0"/>
                <a:tint val="37000"/>
                <a:satMod val="300000"/>
              </a:schemeClr>
            </a:gs>
            <a:gs pos="100000">
              <a:schemeClr val="accent4">
                <a:hueOff val="-1791548"/>
                <a:satOff val="-5172"/>
                <a:lumOff val="1720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0000"/>
              </a:solidFill>
            </a:rPr>
            <a:t>Связь обучения с практикой</a:t>
          </a:r>
          <a:endParaRPr lang="ru-RU" sz="1400" b="1" kern="1200" dirty="0">
            <a:solidFill>
              <a:srgbClr val="000000"/>
            </a:solidFill>
          </a:endParaRPr>
        </a:p>
      </dsp:txBody>
      <dsp:txXfrm>
        <a:off x="5317727" y="1375560"/>
        <a:ext cx="1979900" cy="939145"/>
      </dsp:txXfrm>
    </dsp:sp>
    <dsp:sp modelId="{D58B1D66-D07A-466F-9567-778F94748185}">
      <dsp:nvSpPr>
        <dsp:cNvPr id="0" name=""/>
        <dsp:cNvSpPr/>
      </dsp:nvSpPr>
      <dsp:spPr>
        <a:xfrm>
          <a:off x="4114802" y="3340963"/>
          <a:ext cx="2081510" cy="1040755"/>
        </a:xfrm>
        <a:prstGeom prst="roundRect">
          <a:avLst/>
        </a:prstGeom>
        <a:gradFill rotWithShape="0">
          <a:gsLst>
            <a:gs pos="0">
              <a:schemeClr val="accent4">
                <a:hueOff val="-3583096"/>
                <a:satOff val="-10344"/>
                <a:lumOff val="34412"/>
                <a:alphaOff val="0"/>
                <a:tint val="50000"/>
                <a:satMod val="300000"/>
              </a:schemeClr>
            </a:gs>
            <a:gs pos="35000">
              <a:schemeClr val="accent4">
                <a:hueOff val="-3583096"/>
                <a:satOff val="-10344"/>
                <a:lumOff val="34412"/>
                <a:alphaOff val="0"/>
                <a:tint val="37000"/>
                <a:satMod val="300000"/>
              </a:schemeClr>
            </a:gs>
            <a:gs pos="100000">
              <a:schemeClr val="accent4">
                <a:hueOff val="-3583096"/>
                <a:satOff val="-10344"/>
                <a:lumOff val="3441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0000"/>
              </a:solidFill>
            </a:rPr>
            <a:t>Активность студентов в обучении</a:t>
          </a:r>
          <a:endParaRPr lang="ru-RU" sz="1400" b="1" kern="1200" dirty="0">
            <a:solidFill>
              <a:srgbClr val="000000"/>
            </a:solidFill>
          </a:endParaRPr>
        </a:p>
      </dsp:txBody>
      <dsp:txXfrm>
        <a:off x="4165607" y="3391768"/>
        <a:ext cx="1979900" cy="939145"/>
      </dsp:txXfrm>
    </dsp:sp>
    <dsp:sp modelId="{45C27B83-E750-49DC-8B9D-845AA1217B2C}">
      <dsp:nvSpPr>
        <dsp:cNvPr id="0" name=""/>
        <dsp:cNvSpPr/>
      </dsp:nvSpPr>
      <dsp:spPr>
        <a:xfrm>
          <a:off x="1810554" y="3340972"/>
          <a:ext cx="2081510" cy="1040755"/>
        </a:xfrm>
        <a:prstGeom prst="roundRect">
          <a:avLst/>
        </a:prstGeom>
        <a:gradFill rotWithShape="0">
          <a:gsLst>
            <a:gs pos="0">
              <a:schemeClr val="accent4">
                <a:hueOff val="-5374644"/>
                <a:satOff val="-15515"/>
                <a:lumOff val="51618"/>
                <a:alphaOff val="0"/>
                <a:tint val="50000"/>
                <a:satMod val="300000"/>
              </a:schemeClr>
            </a:gs>
            <a:gs pos="35000">
              <a:schemeClr val="accent4">
                <a:hueOff val="-5374644"/>
                <a:satOff val="-15515"/>
                <a:lumOff val="51618"/>
                <a:alphaOff val="0"/>
                <a:tint val="37000"/>
                <a:satMod val="300000"/>
              </a:schemeClr>
            </a:gs>
            <a:gs pos="100000">
              <a:schemeClr val="accent4">
                <a:hueOff val="-5374644"/>
                <a:satOff val="-15515"/>
                <a:lumOff val="5161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0000"/>
              </a:solidFill>
            </a:rPr>
            <a:t>Сознательность студентов в обучении</a:t>
          </a:r>
          <a:endParaRPr lang="ru-RU" sz="1400" b="1" kern="1200" dirty="0">
            <a:solidFill>
              <a:srgbClr val="000000"/>
            </a:solidFill>
          </a:endParaRPr>
        </a:p>
      </dsp:txBody>
      <dsp:txXfrm>
        <a:off x="1861359" y="3391777"/>
        <a:ext cx="1979900" cy="939145"/>
      </dsp:txXfrm>
    </dsp:sp>
    <dsp:sp modelId="{B4D59DE1-BE96-4EAE-B879-74755B0CF2FD}">
      <dsp:nvSpPr>
        <dsp:cNvPr id="0" name=""/>
        <dsp:cNvSpPr/>
      </dsp:nvSpPr>
      <dsp:spPr>
        <a:xfrm>
          <a:off x="874447" y="1324747"/>
          <a:ext cx="2081510" cy="1040755"/>
        </a:xfrm>
        <a:prstGeom prst="roundRect">
          <a:avLst/>
        </a:prstGeom>
        <a:gradFill rotWithShape="0">
          <a:gsLst>
            <a:gs pos="0">
              <a:schemeClr val="accent4">
                <a:hueOff val="-7166193"/>
                <a:satOff val="-20687"/>
                <a:lumOff val="68824"/>
                <a:alphaOff val="0"/>
                <a:tint val="50000"/>
                <a:satMod val="300000"/>
              </a:schemeClr>
            </a:gs>
            <a:gs pos="35000">
              <a:schemeClr val="accent4">
                <a:hueOff val="-7166193"/>
                <a:satOff val="-20687"/>
                <a:lumOff val="68824"/>
                <a:alphaOff val="0"/>
                <a:tint val="37000"/>
                <a:satMod val="300000"/>
              </a:schemeClr>
            </a:gs>
            <a:gs pos="100000">
              <a:schemeClr val="accent4">
                <a:hueOff val="-7166193"/>
                <a:satOff val="-20687"/>
                <a:lumOff val="6882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0000"/>
              </a:solidFill>
            </a:rPr>
            <a:t>Мотивационное обеспечение учебного процесса</a:t>
          </a:r>
          <a:endParaRPr lang="ru-RU" sz="1400" b="1" kern="1200" dirty="0">
            <a:solidFill>
              <a:srgbClr val="000000"/>
            </a:solidFill>
          </a:endParaRPr>
        </a:p>
      </dsp:txBody>
      <dsp:txXfrm>
        <a:off x="925252" y="1375552"/>
        <a:ext cx="1979900" cy="939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78" y="235"/>
              <a:ext cx="1864" cy="3635"/>
              <a:chOff x="3002" y="768"/>
              <a:chExt cx="1864" cy="3635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67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5" y="1798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6" y="2156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7" y="967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34" y="2204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86" y="1317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01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3" y="109"/>
              <a:ext cx="356" cy="608"/>
              <a:chOff x="1737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38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97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81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7" y="3299"/>
              <a:ext cx="500" cy="500"/>
              <a:chOff x="1727" y="876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77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905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100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52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34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5583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5584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560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85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881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040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10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556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547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371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31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3119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028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42913" y="103188"/>
            <a:ext cx="8243887" cy="5953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746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2204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389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64515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225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64517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18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19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4520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227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6452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2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2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2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2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9259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6452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452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6453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82" y="1723"/>
                  <a:ext cx="60" cy="28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9228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64532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33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34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229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6453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3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3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230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64540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41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542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4543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44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45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46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47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48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49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50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51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52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53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54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55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4556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4557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220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4559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B4C71EC6-210F-42DE-9C53-41977AD35B3D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4560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64561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132856"/>
            <a:ext cx="7920880" cy="1800200"/>
          </a:xfrm>
        </p:spPr>
        <p:txBody>
          <a:bodyPr/>
          <a:lstStyle/>
          <a:p>
            <a:r>
              <a:rPr lang="ru-RU" sz="2800" dirty="0">
                <a:solidFill>
                  <a:srgbClr val="C00000"/>
                </a:solidFill>
                <a:effectLst/>
              </a:rPr>
              <a:t>Применение практико-ориентированных методов обучения при реализации учебного процесса в колледже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5949280"/>
            <a:ext cx="1944216" cy="536600"/>
          </a:xfrm>
        </p:spPr>
        <p:txBody>
          <a:bodyPr/>
          <a:lstStyle/>
          <a:p>
            <a:r>
              <a:rPr lang="ru-RU" sz="2000" dirty="0" smtClean="0">
                <a:solidFill>
                  <a:srgbClr val="000000"/>
                </a:solidFill>
                <a:effectLst/>
              </a:rPr>
              <a:t>2024</a:t>
            </a:r>
            <a:endParaRPr lang="ru-RU" sz="2000" dirty="0">
              <a:solidFill>
                <a:srgbClr val="000000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74365" y="494116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00"/>
                </a:solidFill>
              </a:rPr>
              <a:t>Преподаватель: Иванова И. А.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88640"/>
            <a:ext cx="85433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Государственное автономное профессиональное образовательное учреждение </a:t>
            </a:r>
            <a:endParaRPr lang="ru-RU" dirty="0">
              <a:solidFill>
                <a:srgbClr val="000000"/>
              </a:solidFill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Мурманской области </a:t>
            </a:r>
            <a:endParaRPr lang="ru-RU" dirty="0">
              <a:solidFill>
                <a:srgbClr val="000000"/>
              </a:solidFill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«Оленегорский горнопромышленный колледж»</a:t>
            </a:r>
            <a:endParaRPr lang="ru-RU" dirty="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816" y="5445223"/>
            <a:ext cx="2450704" cy="110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0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733256"/>
            <a:ext cx="8568952" cy="858019"/>
          </a:xfrm>
        </p:spPr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/>
              </a:rPr>
              <a:t> </a:t>
            </a:r>
            <a:r>
              <a:rPr lang="ru-RU" sz="2400" cap="none" dirty="0" smtClean="0">
                <a:solidFill>
                  <a:srgbClr val="C00000"/>
                </a:solidFill>
                <a:effectLst/>
              </a:rPr>
              <a:t>Специфика практико-ориентированных педагогических технологий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980729"/>
            <a:ext cx="8352927" cy="3426172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0000"/>
                </a:solidFill>
              </a:rPr>
              <a:t>Основу практико-ориентированных технологий составляет создание преподавателем условий, в которых студент имеет возможность выявить и реализовать свой интерес к познанию, освоить различные формы (индивидуальную и совместную) учебной деятельности, сделать познание привычной и осознаваемой потребностью, необходимой для самоактуализации, саморазвития, оптимальной адаптации в обществе.</a:t>
            </a:r>
          </a:p>
        </p:txBody>
      </p:sp>
    </p:spTree>
    <p:extLst>
      <p:ext uri="{BB962C8B-B14F-4D97-AF65-F5344CB8AC3E}">
        <p14:creationId xmlns:p14="http://schemas.microsoft.com/office/powerpoint/2010/main" val="5889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/>
              </a:rPr>
              <a:t> </a:t>
            </a:r>
            <a:r>
              <a:rPr lang="ru-RU" sz="2400" b="1" cap="none" dirty="0" smtClean="0">
                <a:solidFill>
                  <a:srgbClr val="C00000"/>
                </a:solidFill>
                <a:effectLst/>
              </a:rPr>
              <a:t>Специфика практико-ориентированных педагогических технологий</a:t>
            </a:r>
            <a:r>
              <a:rPr lang="ru-RU" sz="2400" cap="none" dirty="0" smtClean="0">
                <a:solidFill>
                  <a:srgbClr val="C00000"/>
                </a:solidFill>
                <a:effectLst/>
              </a:rPr>
              <a:t>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Типы педагогических технологий:</a:t>
            </a:r>
            <a:endParaRPr lang="ru-RU" sz="1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467544" y="2276872"/>
            <a:ext cx="4040188" cy="2880320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По уровню применения;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По философской основе;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По ведущему фактору психического развития;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По научной концепции усвоения опыта;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По ориентации на личностные структуры;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По характеру содержания и структуры и т.д.</a:t>
            </a:r>
          </a:p>
          <a:p>
            <a:pPr marL="0" indent="0">
              <a:buNone/>
            </a:pPr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>
          <a:xfrm>
            <a:off x="4499992" y="1556792"/>
            <a:ext cx="4392488" cy="639762"/>
          </a:xfrm>
        </p:spPr>
        <p:txBody>
          <a:bodyPr/>
          <a:lstStyle/>
          <a:p>
            <a:pPr algn="ctr"/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Классификация по построению учебного процесса</a:t>
            </a:r>
            <a:endParaRPr lang="ru-RU" sz="1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>
          <a:xfrm>
            <a:off x="4644008" y="2348880"/>
            <a:ext cx="4248472" cy="4320480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Технологии на деятельностной основе;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Технология на концептуальной основе;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Технология на опережающей основе;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Технология проблемной основы;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Технология личностно-смысловой и эмоционально-психологической основе.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Технология альтернативы.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Технология на игровой основе.</a:t>
            </a:r>
          </a:p>
          <a:p>
            <a:pPr lvl="0">
              <a:buFont typeface="Wingdings" pitchFamily="2" charset="2"/>
              <a:buChar char="v"/>
            </a:pPr>
            <a:r>
              <a:rPr lang="ru-RU" sz="1600" b="1" dirty="0">
                <a:solidFill>
                  <a:srgbClr val="000000"/>
                </a:solidFill>
              </a:rPr>
              <a:t>Технология на диалоговой основе.</a:t>
            </a:r>
          </a:p>
          <a:p>
            <a:pPr marL="0" indent="0">
              <a:buNone/>
            </a:pPr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9592" y="544471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По Селевко Г. К.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602128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По Фоменко В. Т.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3" name="Стрелка вверх 12"/>
          <p:cNvSpPr/>
          <p:nvPr/>
        </p:nvSpPr>
        <p:spPr>
          <a:xfrm>
            <a:off x="2051720" y="5229200"/>
            <a:ext cx="216024" cy="215512"/>
          </a:xfrm>
          <a:prstGeom prst="upArrow">
            <a:avLst/>
          </a:prstGeom>
          <a:solidFill>
            <a:srgbClr val="C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3995936" y="6113621"/>
            <a:ext cx="216024" cy="184666"/>
          </a:xfrm>
          <a:prstGeom prst="rightArrow">
            <a:avLst/>
          </a:prstGeom>
          <a:solidFill>
            <a:srgbClr val="C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64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42913" y="103188"/>
            <a:ext cx="8243887" cy="1093564"/>
          </a:xfrm>
        </p:spPr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/>
              </a:rPr>
              <a:t> </a:t>
            </a:r>
            <a:r>
              <a:rPr lang="ru-RU" sz="2400" b="1" cap="none" dirty="0" smtClean="0">
                <a:solidFill>
                  <a:srgbClr val="C00000"/>
                </a:solidFill>
                <a:effectLst/>
              </a:rPr>
              <a:t>Специфика практико-ориентированных педагогических технологий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7679115"/>
              </p:ext>
            </p:extLst>
          </p:nvPr>
        </p:nvGraphicFramePr>
        <p:xfrm>
          <a:off x="179513" y="1628800"/>
          <a:ext cx="4326632" cy="1686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50504"/>
                <a:gridCol w="2876128"/>
              </a:tblGrid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Цель: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0000"/>
                          </a:solidFill>
                        </a:rPr>
                        <a:t>Развитие</a:t>
                      </a:r>
                      <a:endParaRPr lang="ru-RU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Особое взаимодействие между субъектами образовательного процесса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Объект 9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754918525"/>
              </p:ext>
            </p:extLst>
          </p:nvPr>
        </p:nvGraphicFramePr>
        <p:xfrm>
          <a:off x="4572000" y="1628801"/>
          <a:ext cx="4392488" cy="4566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208"/>
                <a:gridCol w="2520280"/>
              </a:tblGrid>
              <a:tr h="1981343">
                <a:tc rowSpan="2"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Результаты: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Изменяется акцент в учебной деятельности, интеллектуальное развитие студентов идёт за счёт уменьшения доли репродуктивной деятельности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255516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Меняются приоритеты с усвоения готовых знаний в ходе аудиторных занятий на самостоятельную активную познавательную деятельность каждого студента, с учетом его особенностей и возможностей.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Объект 10"/>
          <p:cNvGraphicFramePr>
            <a:graphicFrameLocks noGrp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3627003587"/>
              </p:ext>
            </p:extLst>
          </p:nvPr>
        </p:nvGraphicFramePr>
        <p:xfrm>
          <a:off x="179512" y="5301208"/>
          <a:ext cx="4259388" cy="889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2248"/>
                <a:gridCol w="202714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0000"/>
                          </a:solidFill>
                        </a:rPr>
                        <a:t>Студент</a:t>
                      </a:r>
                      <a:endParaRPr lang="ru-RU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Главная роль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0000"/>
                          </a:solidFill>
                        </a:rPr>
                        <a:t>Преподаватель</a:t>
                      </a:r>
                      <a:endParaRPr lang="ru-RU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</a:rPr>
                        <a:t>Второстепенная роль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Стрелка вниз 8"/>
          <p:cNvSpPr/>
          <p:nvPr/>
        </p:nvSpPr>
        <p:spPr>
          <a:xfrm>
            <a:off x="2843808" y="2060848"/>
            <a:ext cx="216024" cy="216024"/>
          </a:xfrm>
          <a:prstGeom prst="downArrow">
            <a:avLst/>
          </a:prstGeom>
          <a:solidFill>
            <a:srgbClr val="C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151" y="3501008"/>
            <a:ext cx="1313681" cy="1591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790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/>
              </a:rPr>
              <a:t> </a:t>
            </a:r>
            <a:r>
              <a:rPr lang="ru-RU" sz="2400" b="1" cap="none" dirty="0" smtClean="0">
                <a:solidFill>
                  <a:srgbClr val="C00000"/>
                </a:solidFill>
                <a:effectLst/>
              </a:rPr>
              <a:t>Применение практико-ориентированных методов обучения при реализации учебного процесса в колледже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624028893"/>
              </p:ext>
            </p:extLst>
          </p:nvPr>
        </p:nvGraphicFramePr>
        <p:xfrm>
          <a:off x="179512" y="1988840"/>
          <a:ext cx="4038600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8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Основа практико-ориентированного подхода в образовании составляет рациональное сочетание фундаментального образования  и профессионально-прикладной подготовки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Объект 8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739697585"/>
              </p:ext>
            </p:extLst>
          </p:nvPr>
        </p:nvGraphicFramePr>
        <p:xfrm>
          <a:off x="4644008" y="2060848"/>
          <a:ext cx="4316288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16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Для перехода к профильному обучению необходимо реализовывать принципы личностно-ориентированного и практико-ориентированного образования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Объект 10"/>
          <p:cNvGraphicFramePr>
            <a:graphicFrameLocks noGrp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277902956"/>
              </p:ext>
            </p:extLst>
          </p:nvPr>
        </p:nvGraphicFramePr>
        <p:xfrm>
          <a:off x="4211960" y="3861048"/>
          <a:ext cx="4680520" cy="24276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520"/>
              </a:tblGrid>
              <a:tr h="537856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Обеспечить углубленное изучение отдельных предметов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37856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Предоставить равноправный доступ к полноценному образованию самых разных категорий учащихся, учитывая их способности, наклонности, интересы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37856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Расширить социализацию обучающихся и обеспечить преемственность между профессиональным и общим образованием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Стрелка вправо 9"/>
          <p:cNvSpPr/>
          <p:nvPr/>
        </p:nvSpPr>
        <p:spPr>
          <a:xfrm>
            <a:off x="4355976" y="2492896"/>
            <a:ext cx="216024" cy="216024"/>
          </a:xfrm>
          <a:prstGeom prst="rightArrow">
            <a:avLst/>
          </a:prstGeom>
          <a:solidFill>
            <a:srgbClr val="C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6156176" y="3356992"/>
            <a:ext cx="288032" cy="216024"/>
          </a:xfrm>
          <a:prstGeom prst="downArrow">
            <a:avLst/>
          </a:prstGeom>
          <a:solidFill>
            <a:srgbClr val="C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437112"/>
            <a:ext cx="1584176" cy="1406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379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/>
              </a:rPr>
              <a:t> </a:t>
            </a:r>
            <a:r>
              <a:rPr lang="ru-RU" sz="2400" b="1" cap="none" dirty="0" smtClean="0">
                <a:solidFill>
                  <a:srgbClr val="C00000"/>
                </a:solidFill>
                <a:effectLst/>
              </a:rPr>
              <a:t>Применение практико-ориентированных методов обучения при реализации учебного процесса в колледже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97900918"/>
              </p:ext>
            </p:extLst>
          </p:nvPr>
        </p:nvGraphicFramePr>
        <p:xfrm>
          <a:off x="179512" y="1988840"/>
          <a:ext cx="40386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8600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Любая образовательная технология – это воплощение определённой стратегии.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Объект 8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707312183"/>
              </p:ext>
            </p:extLst>
          </p:nvPr>
        </p:nvGraphicFramePr>
        <p:xfrm>
          <a:off x="4644008" y="1556792"/>
          <a:ext cx="4316288" cy="201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16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Внедрение практико-ориентированных подходов в учебный процесс обусловлен необходимым поиском адекватных образовательных технологий (совокупности средств и методов обучения, развития обучающихся, дающих возможность успешно реализовывать поставленные цели)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Объект 10"/>
          <p:cNvGraphicFramePr>
            <a:graphicFrameLocks noGrp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3217959607"/>
              </p:ext>
            </p:extLst>
          </p:nvPr>
        </p:nvGraphicFramePr>
        <p:xfrm>
          <a:off x="251520" y="4149080"/>
          <a:ext cx="8712968" cy="20205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3867"/>
                <a:gridCol w="7149101"/>
              </a:tblGrid>
              <a:tr h="537856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ru-RU" sz="1800" b="1" dirty="0" smtClean="0">
                          <a:solidFill>
                            <a:srgbClr val="C00000"/>
                          </a:solidFill>
                        </a:rPr>
                        <a:t>Цель</a:t>
                      </a: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Wingdings" pitchFamily="2" charset="2"/>
                        <a:buNone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Построение оптимальной модели (технологии), сочетающих применение теоретических знаний в решении практических вопросов и связанных с формированием компетенций молодого специалиста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37856">
                <a:tc gridSpan="2"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7856">
                <a:tc gridSpan="2"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Технология данного профессионального обучения должна быть тесно связана с задачами деятельности организаций отраслевых и региональных рынков услуг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Стрелка вправо 9"/>
          <p:cNvSpPr/>
          <p:nvPr/>
        </p:nvSpPr>
        <p:spPr>
          <a:xfrm>
            <a:off x="4335895" y="2264499"/>
            <a:ext cx="216024" cy="216024"/>
          </a:xfrm>
          <a:prstGeom prst="rightArrow">
            <a:avLst/>
          </a:prstGeom>
          <a:solidFill>
            <a:srgbClr val="C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6444208" y="3700264"/>
            <a:ext cx="288032" cy="216024"/>
          </a:xfrm>
          <a:prstGeom prst="downArrow">
            <a:avLst/>
          </a:prstGeom>
          <a:solidFill>
            <a:srgbClr val="C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4155875" y="5265204"/>
            <a:ext cx="288032" cy="216024"/>
          </a:xfrm>
          <a:prstGeom prst="downArrow">
            <a:avLst/>
          </a:prstGeom>
          <a:solidFill>
            <a:srgbClr val="C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852935"/>
            <a:ext cx="1438672" cy="122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780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/>
              </a:rPr>
              <a:t> </a:t>
            </a:r>
            <a:r>
              <a:rPr lang="ru-RU" sz="2400" b="1" cap="none" dirty="0" smtClean="0">
                <a:solidFill>
                  <a:srgbClr val="C00000"/>
                </a:solidFill>
                <a:effectLst/>
              </a:rPr>
              <a:t>Применение практико-ориентированных методов обучения при реализации учебного процесса в колледже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643436002"/>
              </p:ext>
            </p:extLst>
          </p:nvPr>
        </p:nvGraphicFramePr>
        <p:xfrm>
          <a:off x="251520" y="1700808"/>
          <a:ext cx="8640960" cy="3078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480"/>
                <a:gridCol w="4320480"/>
              </a:tblGrid>
              <a:tr h="36004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системе СПО можно выделить несколько направлений к практико-ориентированному образованию: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Практико-ориентированное образование связывают с организацией учебной, производственной и преддипломной практики студента с целью его погружения в профессиональную среду, соотнесения своего представления о профессии с требованиями, предъявляемыми реальным работодателем, осознание собственной роли в работе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Внедрение профессионально-ориентированных технологий обучения, способствующих формированию у студентов значимых для будущей профессиональной деятельности качеств личности, знаний, умений и навыков, обеспечивающих качественное выполнение функциональных обязанностей по выбранной специальности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3" name="Объект 2"/>
          <p:cNvGraphicFramePr>
            <a:graphicFrameLocks noGrp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947379478"/>
              </p:ext>
            </p:extLst>
          </p:nvPr>
        </p:nvGraphicFramePr>
        <p:xfrm>
          <a:off x="251520" y="4868863"/>
          <a:ext cx="864096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4096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0000"/>
                          </a:solidFill>
                        </a:rPr>
                        <a:t>3. </a:t>
                      </a: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Становление практико-ориентированного образования с использованием возможностей контекстного (профессионально направленного) изучения профильных и непрофильных дисциплин</a:t>
                      </a:r>
                      <a:endParaRPr lang="ru-RU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060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/>
              </a:rPr>
              <a:t> </a:t>
            </a:r>
            <a:r>
              <a:rPr lang="ru-RU" sz="2400" b="1" cap="none" dirty="0" smtClean="0">
                <a:solidFill>
                  <a:srgbClr val="C00000"/>
                </a:solidFill>
                <a:effectLst/>
              </a:rPr>
              <a:t>Применение практико-ориентированных методов обучения при реализации учебного процесса в колледже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4943302"/>
              </p:ext>
            </p:extLst>
          </p:nvPr>
        </p:nvGraphicFramePr>
        <p:xfrm>
          <a:off x="457200" y="1600200"/>
          <a:ext cx="8229600" cy="4456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5913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/>
              </a:rPr>
              <a:t> </a:t>
            </a:r>
            <a:r>
              <a:rPr lang="ru-RU" sz="2400" b="1" cap="none" dirty="0" smtClean="0">
                <a:solidFill>
                  <a:srgbClr val="C00000"/>
                </a:solidFill>
                <a:effectLst/>
              </a:rPr>
              <a:t>Применение практико-ориентированных методов обучения при реализации учебного процесса в колледже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0398873"/>
              </p:ext>
            </p:extLst>
          </p:nvPr>
        </p:nvGraphicFramePr>
        <p:xfrm>
          <a:off x="457200" y="1600201"/>
          <a:ext cx="8229600" cy="50515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2632661"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Создание процесса практико-ориентированного обучения даст возможность предельно точно приблизить содержание учебных дисциплин к будущей профессии, возможности построений целостного учебного процесса, создаст условия для целенаправленного формирования конкурентоспособности будущих работников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Таким образом, реализация практико-ориентированного подхода способствует совершенствованию существующих образовательных программ и технологий создания условий для подготовки работников отраслевых и региональных рынков услуг, обладающих качественно новым уровнем профессиональных компетенций, готовых к профессиональной деятельности в современных условиях.</a:t>
                      </a:r>
                    </a:p>
                    <a:p>
                      <a:pPr algn="ctr"/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47611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 реализации практико-ориентированного обучения необходимо учитывать следующие принципы: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281"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практико-ориентированного целеполагания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первичности образовательной продукции студента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01"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выбора индивидуальной образовательной траектории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ситуативности обучения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1943"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продуктивности обучения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образовательной рефлексии</a:t>
                      </a:r>
                      <a:endParaRPr lang="ru-RU" sz="14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324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/>
              </a:rPr>
              <a:t> </a:t>
            </a:r>
            <a:r>
              <a:rPr lang="ru-RU" sz="2400" b="1" cap="none" dirty="0" smtClean="0">
                <a:solidFill>
                  <a:srgbClr val="C00000"/>
                </a:solidFill>
                <a:effectLst/>
              </a:rPr>
              <a:t>Применение практико-ориентированных методов обучения при реализации учебного процесса в колледже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590002"/>
              </p:ext>
            </p:extLst>
          </p:nvPr>
        </p:nvGraphicFramePr>
        <p:xfrm>
          <a:off x="457200" y="1600200"/>
          <a:ext cx="8229600" cy="4456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166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C00000"/>
                </a:solidFill>
                <a:effectLst/>
              </a:rPr>
              <a:t> </a:t>
            </a:r>
            <a:r>
              <a:rPr lang="ru-RU" sz="2400" b="1" cap="none" dirty="0" smtClean="0">
                <a:solidFill>
                  <a:srgbClr val="C00000"/>
                </a:solidFill>
                <a:effectLst/>
              </a:rPr>
              <a:t>Применение практико-ориентированных методов обучения при реализации учебного процесса в колледже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8337155"/>
              </p:ext>
            </p:extLst>
          </p:nvPr>
        </p:nvGraphicFramePr>
        <p:xfrm>
          <a:off x="457200" y="1600201"/>
          <a:ext cx="8229600" cy="43782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446313">
                <a:tc grid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Вывод: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348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рамках практико-ориентированного обучения развивается внутренняя мотивация студента, так как появляется возможность свободного выбора способов решения обсуждаемой проблемы; студенты ощущают собственную компетентность; переживают собственную автономию.</a:t>
                      </a:r>
                      <a:endParaRPr lang="ru-RU" sz="1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Интенсификация процесса поиска, приобретение знаний, умений, профессиональных компетенций, </a:t>
                      </a:r>
                      <a:r>
                        <a:rPr lang="ru-RU" sz="1800" b="1" kern="1200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является целью практико-ориентированного обучения</a:t>
                      </a:r>
                      <a:r>
                        <a:rPr lang="ru-RU" sz="18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Специалист способный применять в практической деятельности приобретённые компетенции, будет являться результатом практико-ориентированного подхода.</a:t>
                      </a:r>
                      <a:endParaRPr lang="ru-RU" sz="1800" b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78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">
  <a:themeElements>
    <a:clrScheme name="Шары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Шары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203</TotalTime>
  <Words>770</Words>
  <Application>Microsoft Office PowerPoint</Application>
  <PresentationFormat>Экран (4:3)</PresentationFormat>
  <Paragraphs>81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Тема2</vt:lpstr>
      <vt:lpstr>Применение практико-ориентированных методов обучения при реализации учебного процесса в колледже</vt:lpstr>
      <vt:lpstr> Специфика практико-ориентированных педагогических технологий </vt:lpstr>
      <vt:lpstr> Специфика практико-ориентированных педагогических технологий </vt:lpstr>
      <vt:lpstr> Специфика практико-ориентированных педагогических технологий </vt:lpstr>
      <vt:lpstr> Применение практико-ориентированных методов обучения при реализации учебного процесса в колледже</vt:lpstr>
      <vt:lpstr> Применение практико-ориентированных методов обучения при реализации учебного процесса в колледже</vt:lpstr>
      <vt:lpstr> Применение практико-ориентированных методов обучения при реализации учебного процесса в колледже</vt:lpstr>
      <vt:lpstr> Применение практико-ориентированных методов обучения при реализации учебного процесса в колледже</vt:lpstr>
      <vt:lpstr> Применение практико-ориентированных методов обучения при реализации учебного процесса в колледже</vt:lpstr>
      <vt:lpstr> Применение практико-ориентированных методов обучения при реализации учебного процесса в колледже</vt:lpstr>
      <vt:lpstr> Применение практико-ориентированных методов обучения при реализации учебного процесса в колледже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Практико-ориентированная технология</dc:title>
  <dc:creator>IngaPC</dc:creator>
  <cp:lastModifiedBy>IngaPC</cp:lastModifiedBy>
  <cp:revision>20</cp:revision>
  <dcterms:created xsi:type="dcterms:W3CDTF">2024-01-23T13:22:46Z</dcterms:created>
  <dcterms:modified xsi:type="dcterms:W3CDTF">2024-01-24T12:10:41Z</dcterms:modified>
</cp:coreProperties>
</file>