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24"/>
  </p:notesMasterIdLst>
  <p:sldIdLst>
    <p:sldId id="256" r:id="rId2"/>
    <p:sldId id="284" r:id="rId3"/>
    <p:sldId id="301" r:id="rId4"/>
    <p:sldId id="302" r:id="rId5"/>
    <p:sldId id="303" r:id="rId6"/>
    <p:sldId id="292" r:id="rId7"/>
    <p:sldId id="304" r:id="rId8"/>
    <p:sldId id="306" r:id="rId9"/>
    <p:sldId id="310" r:id="rId10"/>
    <p:sldId id="311" r:id="rId11"/>
    <p:sldId id="286" r:id="rId12"/>
    <p:sldId id="287" r:id="rId13"/>
    <p:sldId id="291" r:id="rId14"/>
    <p:sldId id="290" r:id="rId15"/>
    <p:sldId id="293" r:id="rId16"/>
    <p:sldId id="300" r:id="rId17"/>
    <p:sldId id="294" r:id="rId18"/>
    <p:sldId id="289" r:id="rId19"/>
    <p:sldId id="312" r:id="rId20"/>
    <p:sldId id="288" r:id="rId21"/>
    <p:sldId id="313" r:id="rId22"/>
    <p:sldId id="30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Владелец" initials="В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22" autoAdjust="0"/>
    <p:restoredTop sz="94676" autoAdjust="0"/>
  </p:normalViewPr>
  <p:slideViewPr>
    <p:cSldViewPr>
      <p:cViewPr>
        <p:scale>
          <a:sx n="80" d="100"/>
          <a:sy n="80" d="100"/>
        </p:scale>
        <p:origin x="-78" y="10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45FB9D-9B05-41D8-825B-5B8318257257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1E296D-1C9D-4CA3-81D9-4C59CF849B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736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9207" y="1196752"/>
            <a:ext cx="5941144" cy="4896544"/>
          </a:xfrm>
        </p:spPr>
        <p:txBody>
          <a:bodyPr>
            <a:normAutofit/>
          </a:bodyPr>
          <a:lstStyle/>
          <a:p>
            <a:r>
              <a:rPr lang="ru-RU" sz="39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Защита педагогического опыта</a:t>
            </a:r>
          </a:p>
          <a:p>
            <a:r>
              <a:rPr lang="ru-RU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Тема: Деку паж</a:t>
            </a:r>
          </a:p>
          <a:p>
            <a:r>
              <a:rPr lang="ru-RU" sz="2800" b="1" dirty="0"/>
              <a:t>Бондаренко Анастасии </a:t>
            </a:r>
            <a:r>
              <a:rPr lang="ru-RU" sz="2800" b="1" dirty="0" smtClean="0"/>
              <a:t>Лукьяновны</a:t>
            </a:r>
          </a:p>
          <a:p>
            <a:endParaRPr lang="ru-RU" sz="3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sz="2400" dirty="0" smtClean="0"/>
              <a:t>Педагог дополнительного </a:t>
            </a:r>
            <a:r>
              <a:rPr lang="ru-RU" sz="2400" dirty="0"/>
              <a:t>образования МБУ  ДО   </a:t>
            </a:r>
            <a:r>
              <a:rPr lang="ru-RU" sz="2400" dirty="0" smtClean="0"/>
              <a:t>ДДТ</a:t>
            </a:r>
          </a:p>
          <a:p>
            <a:r>
              <a:rPr lang="ru-RU" sz="2400" dirty="0" err="1" smtClean="0"/>
              <a:t>Сусуман</a:t>
            </a:r>
            <a:r>
              <a:rPr lang="ru-RU" sz="2400" dirty="0" smtClean="0"/>
              <a:t> 2017 г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332656"/>
            <a:ext cx="70567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nstantia"/>
              </a:rPr>
              <a:t>Конкурс  « Педагог года» -201</a:t>
            </a:r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nstantia"/>
              </a:rPr>
              <a:t>8</a:t>
            </a:r>
            <a:endParaRPr lang="ru-RU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77562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836712"/>
            <a:ext cx="4372957" cy="1296144"/>
          </a:xfrm>
        </p:spPr>
        <p:txBody>
          <a:bodyPr>
            <a:noAutofit/>
          </a:bodyPr>
          <a:lstStyle/>
          <a:p>
            <a:pPr algn="r"/>
            <a:r>
              <a:rPr lang="ru-RU" sz="1600" b="1" i="1" cap="none" dirty="0" smtClean="0">
                <a:latin typeface="+mn-lt"/>
              </a:rPr>
              <a:t>Скажи мне-и я забуду,</a:t>
            </a:r>
            <a:br>
              <a:rPr lang="ru-RU" sz="1600" b="1" i="1" cap="none" dirty="0" smtClean="0">
                <a:latin typeface="+mn-lt"/>
              </a:rPr>
            </a:br>
            <a:r>
              <a:rPr lang="ru-RU" sz="1600" b="1" i="1" cap="none" dirty="0" smtClean="0">
                <a:latin typeface="+mn-lt"/>
              </a:rPr>
              <a:t>покажи мне-и я запомню</a:t>
            </a:r>
            <a:br>
              <a:rPr lang="ru-RU" sz="1600" b="1" i="1" cap="none" dirty="0" smtClean="0">
                <a:latin typeface="+mn-lt"/>
              </a:rPr>
            </a:br>
            <a:r>
              <a:rPr lang="ru-RU" sz="1600" b="1" i="1" cap="none" dirty="0" smtClean="0">
                <a:latin typeface="+mn-lt"/>
              </a:rPr>
              <a:t>дай сделать-и я пойму</a:t>
            </a:r>
            <a:r>
              <a:rPr lang="ru-RU" sz="1400" b="1" i="1" cap="none" dirty="0" smtClean="0">
                <a:latin typeface="+mn-lt"/>
              </a:rPr>
              <a:t/>
            </a:r>
            <a:br>
              <a:rPr lang="ru-RU" sz="1400" b="1" i="1" cap="none" dirty="0" smtClean="0">
                <a:latin typeface="+mn-lt"/>
              </a:rPr>
            </a:br>
            <a:r>
              <a:rPr lang="ru-RU" sz="1400" b="1" i="1" cap="none" dirty="0" smtClean="0">
                <a:latin typeface="+mn-lt"/>
              </a:rPr>
              <a:t>(</a:t>
            </a:r>
            <a:r>
              <a:rPr lang="ru-RU" sz="1600" b="1" i="1" cap="none" dirty="0" smtClean="0">
                <a:latin typeface="+mn-lt"/>
              </a:rPr>
              <a:t>китайская</a:t>
            </a:r>
            <a:r>
              <a:rPr lang="ru-RU" sz="1400" b="1" i="1" cap="none" dirty="0" smtClean="0">
                <a:latin typeface="+mn-lt"/>
              </a:rPr>
              <a:t> притча).</a:t>
            </a:r>
            <a:endParaRPr lang="ru-RU" sz="1400" b="1" i="1" cap="none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3068960"/>
            <a:ext cx="7200800" cy="3096344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Цель  данной техники: </a:t>
            </a:r>
            <a:r>
              <a:rPr lang="ru-RU" sz="2400" i="1" dirty="0" smtClean="0">
                <a:solidFill>
                  <a:srgbClr val="0070C0"/>
                </a:solidFill>
              </a:rPr>
              <a:t>создание эффекта нарисованной  на предмете картинки.</a:t>
            </a:r>
          </a:p>
          <a:p>
            <a:r>
              <a:rPr lang="ru-RU" sz="2400" b="1" dirty="0" smtClean="0">
                <a:solidFill>
                  <a:srgbClr val="0070C0"/>
                </a:solidFill>
              </a:rPr>
              <a:t>Задачи</a:t>
            </a:r>
            <a:r>
              <a:rPr lang="ru-RU" sz="2400" dirty="0" smtClean="0">
                <a:solidFill>
                  <a:srgbClr val="0070C0"/>
                </a:solidFill>
              </a:rPr>
              <a:t>: </a:t>
            </a:r>
            <a:r>
              <a:rPr lang="ru-RU" sz="2400" i="1" dirty="0" smtClean="0">
                <a:solidFill>
                  <a:srgbClr val="0070C0"/>
                </a:solidFill>
              </a:rPr>
              <a:t>развивать и углублять интерес к творчеству</a:t>
            </a:r>
          </a:p>
          <a:p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79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848871" cy="1484784"/>
          </a:xfrm>
        </p:spPr>
        <p:txBody>
          <a:bodyPr/>
          <a:lstStyle/>
          <a:p>
            <a:r>
              <a:rPr lang="ru-RU" sz="2800" i="1" dirty="0" smtClean="0"/>
              <a:t>Мой  педагогический опыт </a:t>
            </a:r>
            <a:endParaRPr lang="ru-RU" sz="2800" i="1" dirty="0"/>
          </a:p>
        </p:txBody>
      </p:sp>
      <p:sp>
        <p:nvSpPr>
          <p:cNvPr id="7" name="Текст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683568" y="1484784"/>
            <a:ext cx="7488832" cy="496855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2400" dirty="0"/>
              <a:t>Выбрать  самому  свое  призвание   сразу бывает сложно  и  не  сразу  все  получается. Но,  благодаря  поддержке  опытных  коллег  и  руководства  Дома  детского творчества,  я  понемногу  стала  накапливать  свой  педагогический  опыт, учиться  работать и общаться  с  детьми и их родителями.</a:t>
            </a:r>
          </a:p>
          <a:p>
            <a:pPr marL="0" indent="0">
              <a:buNone/>
            </a:pPr>
            <a:r>
              <a:rPr lang="ru-RU" sz="2400" dirty="0"/>
              <a:t>Сегодня  хочу  поделиться  своим  педагогическим опытом.</a:t>
            </a:r>
          </a:p>
          <a:p>
            <a:pPr marL="0" indent="0">
              <a:buNone/>
            </a:pPr>
            <a:r>
              <a:rPr lang="ru-RU" sz="2400" dirty="0"/>
              <a:t>Каждый  ребенок  уникален  и талантлив,  моя  задача,  как  педагога, раскрыть его творческие  способности,   реализовать  все  его  возможности, чтобы он смог проявить себя  как  можно  ярче , стать заметнее, использовать свой потенциал, поверить в себя  стал обогащенной интересной  личностью.</a:t>
            </a:r>
          </a:p>
          <a:p>
            <a:pPr marL="0" indent="0">
              <a:buNone/>
            </a:pPr>
            <a:r>
              <a:rPr lang="ru-RU" sz="2400" dirty="0"/>
              <a:t>От того,  какими станут  наши   дети,  зависит,  в целом, их  жизнь, жизнь  нашей  страны и моя, в том числе.</a:t>
            </a:r>
          </a:p>
          <a:p>
            <a:pPr marL="0" indent="0">
              <a:buNone/>
            </a:pPr>
            <a:r>
              <a:rPr lang="ru-RU" sz="2400" dirty="0"/>
              <a:t>Профессия  педагог  дополнительного   образования - это  постоянный  поиск, поиск  новых  идей,  креатива,  постоянная  учеба  и  развитие. Это интересно, но требует от меня  огромных  сил, мне как педагогу необходимо осваивать новые педагогические  технологии, методы, приемы и средства обучения. Целеустремленность,  большая  ответственность,  желание  узнать  больше, активно  участвовать  во  всех   мероприятиях   Дома   детского   творчества, работать   над  своими    недостатками  - это   мой   опыт,   как   педагога.</a:t>
            </a:r>
          </a:p>
        </p:txBody>
      </p:sp>
    </p:spTree>
    <p:extLst>
      <p:ext uri="{BB962C8B-B14F-4D97-AF65-F5344CB8AC3E}">
        <p14:creationId xmlns:p14="http://schemas.microsoft.com/office/powerpoint/2010/main" val="175552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3" name="Текст 12"/>
          <p:cNvSpPr>
            <a:spLocks noGrp="1"/>
          </p:cNvSpPr>
          <p:nvPr>
            <p:ph type="body" idx="2"/>
          </p:nvPr>
        </p:nvSpPr>
        <p:spPr>
          <a:xfrm>
            <a:off x="4953001" y="5589240"/>
            <a:ext cx="2819399" cy="36004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899592" y="1052736"/>
            <a:ext cx="7344816" cy="5400600"/>
          </a:xfrm>
        </p:spPr>
        <p:txBody>
          <a:bodyPr>
            <a:noAutofit/>
          </a:bodyPr>
          <a:lstStyle/>
          <a:p>
            <a:pPr indent="0">
              <a:buNone/>
            </a:pPr>
            <a:endParaRPr lang="ru-RU" sz="1600" dirty="0" smtClean="0"/>
          </a:p>
          <a:p>
            <a:pPr indent="0">
              <a:buNone/>
            </a:pPr>
            <a:endParaRPr lang="ru-RU" sz="1600" dirty="0" smtClean="0"/>
          </a:p>
          <a:p>
            <a:pPr indent="0">
              <a:buNone/>
            </a:pPr>
            <a:endParaRPr lang="ru-RU" sz="1600" dirty="0" smtClean="0"/>
          </a:p>
          <a:p>
            <a:pPr indent="0">
              <a:buNone/>
            </a:pPr>
            <a:endParaRPr lang="ru-RU" sz="1600" dirty="0" smtClean="0"/>
          </a:p>
          <a:p>
            <a:pPr indent="0">
              <a:buNone/>
            </a:pPr>
            <a:r>
              <a:rPr lang="ru-RU" sz="1600" dirty="0" smtClean="0"/>
              <a:t>Учить  </a:t>
            </a:r>
            <a:r>
              <a:rPr lang="ru-RU" sz="1600" dirty="0"/>
              <a:t>детей  творчеству,  значит  воспитывать   в   каждом   ребенке самостоятельную,   творческую    личность,  владеть    инструментом   и материалом,   уметь   находить  эффективный    способ    решения   проблем, найти   нужный   подход   к   той   или   иной   задаче.</a:t>
            </a:r>
          </a:p>
          <a:p>
            <a:pPr indent="0">
              <a:buNone/>
            </a:pPr>
            <a:endParaRPr lang="ru-RU" sz="1600" dirty="0"/>
          </a:p>
          <a:p>
            <a:pPr indent="0">
              <a:buNone/>
            </a:pPr>
            <a:r>
              <a:rPr lang="ru-RU" sz="1600" dirty="0"/>
              <a:t>Важным  этапом   на  своих   занятиях   считаю   этап   мотивации воспитанников   к   деятельности.   Дети   должны    увидеть,   удивиться, проявить    интерес,   пойти    вперед,    преодолев  проблемные  ситуации, (например, связанные с неуверенностью в том, что он справится с заданием и получит тот результат, который понравится педагогу и ему самому), захотеть    завершить   работу   и насладиться   результатом   своего    труда.</a:t>
            </a:r>
          </a:p>
          <a:p>
            <a:pPr indent="0">
              <a:buNone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63906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0" y="5013176"/>
            <a:ext cx="3219400" cy="8640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99592" y="764704"/>
            <a:ext cx="7632848" cy="5112568"/>
          </a:xfrm>
        </p:spPr>
        <p:txBody>
          <a:bodyPr>
            <a:noAutofit/>
          </a:bodyPr>
          <a:lstStyle/>
          <a:p>
            <a:pPr algn="l"/>
            <a:endParaRPr lang="en-US" sz="2000" dirty="0" smtClean="0"/>
          </a:p>
          <a:p>
            <a:pPr algn="l"/>
            <a:endParaRPr lang="ru-RU" sz="2000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0" r="14970"/>
          <a:stretch>
            <a:fillRect/>
          </a:stretch>
        </p:blipFill>
        <p:spPr>
          <a:xfrm rot="420000">
            <a:off x="3095512" y="475358"/>
            <a:ext cx="5484414" cy="5638800"/>
          </a:xfrm>
        </p:spPr>
      </p:pic>
      <p:sp>
        <p:nvSpPr>
          <p:cNvPr id="6" name="Прямоугольник 5"/>
          <p:cNvSpPr/>
          <p:nvPr/>
        </p:nvSpPr>
        <p:spPr>
          <a:xfrm>
            <a:off x="179512" y="476672"/>
            <a:ext cx="280831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На   своих   занятиях    я   знакомлю    детей  7-10лет    с   простой   техникой слоеного   папье –маше  (рваная  бумага)   Дети  повторяют  формы  посуды, слой  за  слоем   накладывая   на   форму  кусочки рваной бумаги. На  основе  папье-маше делаем </a:t>
            </a:r>
            <a:r>
              <a:rPr lang="ru-RU" sz="2000" dirty="0" err="1"/>
              <a:t>декупаж</a:t>
            </a:r>
            <a:r>
              <a:rPr lang="ru-RU" sz="2000" dirty="0"/>
              <a:t>  -переносим  рисунок на форму. </a:t>
            </a:r>
          </a:p>
        </p:txBody>
      </p:sp>
    </p:spTree>
    <p:extLst>
      <p:ext uri="{BB962C8B-B14F-4D97-AF65-F5344CB8AC3E}">
        <p14:creationId xmlns:p14="http://schemas.microsoft.com/office/powerpoint/2010/main" val="208062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2918"/>
            <a:ext cx="2987905" cy="42862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199" y="714356"/>
            <a:ext cx="3071802" cy="44291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00364" y="571480"/>
            <a:ext cx="3071834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>
              <a:buNone/>
            </a:pPr>
            <a:r>
              <a:rPr lang="ru-RU" sz="1700" dirty="0" smtClean="0"/>
              <a:t>История  «</a:t>
            </a:r>
            <a:r>
              <a:rPr lang="ru-RU" sz="1700" dirty="0" err="1" smtClean="0"/>
              <a:t>декупаж</a:t>
            </a:r>
            <a:r>
              <a:rPr lang="ru-RU" sz="1700" dirty="0" smtClean="0"/>
              <a:t>»  корнями  уходит   далеко  в  прошлое.  Китайские крестьяне   украшали   свои  жилища:  окна, двери , фонарики,  коробочки   и т.д. именно  из   Китая    «</a:t>
            </a:r>
            <a:r>
              <a:rPr lang="ru-RU" sz="1700" dirty="0" err="1" smtClean="0"/>
              <a:t>декупаж</a:t>
            </a:r>
            <a:r>
              <a:rPr lang="ru-RU" sz="1700" dirty="0" smtClean="0"/>
              <a:t>»    шагнул   в   Европу.   Вырезные   картинки   стали    использовать   для   украшения   мебели.   Самые  известные   работы   были   созданы   в  18  веке  в   Англии- шкатулочки, подарочные   коробочки  и  всякие  другие   девичьи   мелочи.</a:t>
            </a:r>
          </a:p>
          <a:p>
            <a:pPr indent="0">
              <a:buNone/>
            </a:pPr>
            <a:r>
              <a:rPr lang="ru-RU" sz="1700" dirty="0" smtClean="0"/>
              <a:t>В  наше   время   «</a:t>
            </a:r>
            <a:r>
              <a:rPr lang="ru-RU" sz="1700" dirty="0" err="1" smtClean="0"/>
              <a:t>декупаж</a:t>
            </a:r>
            <a:r>
              <a:rPr lang="ru-RU" sz="1700" dirty="0" smtClean="0"/>
              <a:t>»    вновь   стал    популярным,    особенно салфеточная    роспись.</a:t>
            </a: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70096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000100" y="5929330"/>
            <a:ext cx="7316316" cy="524006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>Изготовление форм в технике </a:t>
            </a:r>
            <a:r>
              <a:rPr lang="ru-RU" sz="2400" dirty="0" err="1" smtClean="0"/>
              <a:t>папье</a:t>
            </a:r>
            <a:r>
              <a:rPr lang="ru-RU" sz="2400" dirty="0" smtClean="0"/>
              <a:t> - </a:t>
            </a:r>
            <a:r>
              <a:rPr lang="ru-RU" sz="2400" dirty="0" err="1" smtClean="0"/>
              <a:t>маше</a:t>
            </a:r>
            <a:endParaRPr lang="ru-RU" sz="2400" dirty="0" smtClean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7" y="428604"/>
            <a:ext cx="7746301" cy="5436000"/>
          </a:xfrm>
        </p:spPr>
      </p:pic>
    </p:spTree>
    <p:extLst>
      <p:ext uri="{BB962C8B-B14F-4D97-AF65-F5344CB8AC3E}">
        <p14:creationId xmlns:p14="http://schemas.microsoft.com/office/powerpoint/2010/main" val="52835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2088232" cy="4608512"/>
          </a:xfrm>
        </p:spPr>
        <p:txBody>
          <a:bodyPr>
            <a:noAutofit/>
          </a:bodyPr>
          <a:lstStyle/>
          <a:p>
            <a:r>
              <a:rPr lang="ru-RU" b="0" dirty="0">
                <a:solidFill>
                  <a:schemeClr val="tx1">
                    <a:lumMod val="85000"/>
                    <a:lumOff val="15000"/>
                  </a:schemeClr>
                </a:solidFill>
                <a:latin typeface="Constantia" pitchFamily="18" charset="0"/>
              </a:rPr>
              <a:t>Для  «</a:t>
            </a:r>
            <a:r>
              <a:rPr lang="ru-RU" b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nstantia" pitchFamily="18" charset="0"/>
              </a:rPr>
              <a:t>декупажа</a:t>
            </a:r>
            <a:r>
              <a:rPr lang="ru-RU" b="0" dirty="0">
                <a:solidFill>
                  <a:schemeClr val="tx1">
                    <a:lumMod val="85000"/>
                    <a:lumOff val="15000"/>
                  </a:schemeClr>
                </a:solidFill>
                <a:latin typeface="Constantia" pitchFamily="18" charset="0"/>
              </a:rPr>
              <a:t>»  нам  требуются </a:t>
            </a:r>
            <a:r>
              <a:rPr lang="ru-RU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nstantia" pitchFamily="18" charset="0"/>
              </a:rPr>
              <a:t>  </a:t>
            </a:r>
            <a:r>
              <a:rPr lang="ru-RU" b="0" dirty="0">
                <a:solidFill>
                  <a:schemeClr val="tx1">
                    <a:lumMod val="85000"/>
                    <a:lumOff val="15000"/>
                  </a:schemeClr>
                </a:solidFill>
                <a:latin typeface="Constantia" pitchFamily="18" charset="0"/>
              </a:rPr>
              <a:t>-   трехслойная   бумажная  салфетка, острые  ножнички,   небольшая   плоская   кисточка,   клей   ПВА, акриловый   лак и сама поверхность.</a:t>
            </a:r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82" b="18082"/>
          <a:stretch>
            <a:fillRect/>
          </a:stretch>
        </p:blipFill>
        <p:spPr>
          <a:xfrm rot="420000">
            <a:off x="3100049" y="499323"/>
            <a:ext cx="5448491" cy="5720143"/>
          </a:xfrm>
        </p:spPr>
      </p:pic>
    </p:spTree>
    <p:extLst>
      <p:ext uri="{BB962C8B-B14F-4D97-AF65-F5344CB8AC3E}">
        <p14:creationId xmlns:p14="http://schemas.microsoft.com/office/powerpoint/2010/main" val="21728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ФОТО на УЧИТЕЛЬ ГОД\IMAG65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896545">
            <a:off x="3357656" y="1179177"/>
            <a:ext cx="5093891" cy="491717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00034" y="1000108"/>
            <a:ext cx="264320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Трехслойную салфетку надо расслоить, отделить верхний цветной слой от двух других. Именно он будет использоваться в работе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ФОТО на УЧИТЕЛЬ ГОД\IMAG65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25619">
            <a:off x="3557522" y="1100591"/>
            <a:ext cx="5105714" cy="497782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71472" y="1071546"/>
            <a:ext cx="235745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Острыми ножничками вырезать фрагменты рисунка, которые будут расположены на тарелочке. Важно, чтобы цвет основы на которую клеится салфетка был светлым, иначе салфетку не будет видно.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ор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72"/>
          <a:stretch>
            <a:fillRect/>
          </a:stretch>
        </p:blipFill>
        <p:spPr>
          <a:xfrm>
            <a:off x="1571604" y="1857340"/>
            <a:ext cx="6143668" cy="488700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8728" y="714356"/>
            <a:ext cx="65008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Прикладываем    вырезанный    фрагмент   салфетки на поверхность   тарелочки   кистью    с    клеем   осторожно    разглаживаем     от середины    по краям,  аккуратно  не  повредив   тонкий  слой   салфетки.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21711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980728"/>
            <a:ext cx="74888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Прежде   </a:t>
            </a:r>
            <a:r>
              <a:rPr lang="ru-RU" sz="2400" dirty="0"/>
              <a:t>чем  покрыть  лаком  и  завершить   работу  необходимо </a:t>
            </a:r>
            <a:r>
              <a:rPr lang="ru-RU" sz="2400" dirty="0" smtClean="0"/>
              <a:t>хорошо </a:t>
            </a:r>
            <a:r>
              <a:rPr lang="ru-RU" sz="2400" dirty="0"/>
              <a:t>просушить </a:t>
            </a:r>
            <a:r>
              <a:rPr lang="ru-RU" sz="2400" dirty="0" smtClean="0"/>
              <a:t>изделие</a:t>
            </a:r>
            <a:r>
              <a:rPr lang="ru-RU" sz="2400" dirty="0"/>
              <a:t>.  По завершению   покрываем   тарелочку   акриловым лаком.   </a:t>
            </a:r>
            <a:r>
              <a:rPr lang="ru-RU" sz="2400" dirty="0" smtClean="0"/>
              <a:t>Лучше   </a:t>
            </a:r>
            <a:r>
              <a:rPr lang="ru-RU" sz="2400" dirty="0"/>
              <a:t>всего   несколькими   слоями,   </a:t>
            </a:r>
            <a:r>
              <a:rPr lang="ru-RU" sz="2400" dirty="0" smtClean="0"/>
              <a:t>каждый - </a:t>
            </a:r>
            <a:r>
              <a:rPr lang="ru-RU" sz="2400" dirty="0"/>
              <a:t>хорошо   просушивая.</a:t>
            </a:r>
          </a:p>
        </p:txBody>
      </p:sp>
      <p:pic>
        <p:nvPicPr>
          <p:cNvPr id="1026" name="Picture 2" descr="C:\Users\ДДТ\Desktop\IMAG65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734" y="2929671"/>
            <a:ext cx="4942394" cy="3706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ДДТ\Desktop\IMAG65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489" y="2919720"/>
            <a:ext cx="2780098" cy="3706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88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36" y="1340768"/>
            <a:ext cx="3672407" cy="49685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643" y="1340768"/>
            <a:ext cx="3891773" cy="49685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31640" y="715035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Мебель</a:t>
            </a:r>
            <a:r>
              <a:rPr lang="ru-RU" b="1" dirty="0"/>
              <a:t> в моем рабочем кабинете</a:t>
            </a:r>
            <a:r>
              <a:rPr lang="ru-RU" b="1" dirty="0" smtClean="0"/>
              <a:t> в технике «</a:t>
            </a:r>
            <a:r>
              <a:rPr lang="ru-RU" b="1" dirty="0" err="1" smtClean="0"/>
              <a:t>Декупаж</a:t>
            </a:r>
            <a:r>
              <a:rPr lang="ru-RU" b="1" dirty="0" smtClean="0"/>
              <a:t>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4934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3" b="7065"/>
          <a:stretch/>
        </p:blipFill>
        <p:spPr>
          <a:xfrm>
            <a:off x="683568" y="1268760"/>
            <a:ext cx="3888432" cy="50405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17"/>
          <a:stretch/>
        </p:blipFill>
        <p:spPr>
          <a:xfrm>
            <a:off x="4588633" y="1268760"/>
            <a:ext cx="3744415" cy="50405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32249" y="764704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Настенное панно в технике «</a:t>
            </a:r>
            <a:r>
              <a:rPr lang="ru-RU" b="1" dirty="0" err="1" smtClean="0"/>
              <a:t>Декупаж</a:t>
            </a:r>
            <a:r>
              <a:rPr lang="ru-RU" b="1" dirty="0" smtClean="0"/>
              <a:t>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704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36712"/>
            <a:ext cx="7560840" cy="504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41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72816"/>
            <a:ext cx="3960440" cy="3744416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72816"/>
            <a:ext cx="4104456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09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80728"/>
            <a:ext cx="7488832" cy="4752528"/>
          </a:xfrm>
        </p:spPr>
      </p:pic>
    </p:spTree>
    <p:extLst>
      <p:ext uri="{BB962C8B-B14F-4D97-AF65-F5344CB8AC3E}">
        <p14:creationId xmlns:p14="http://schemas.microsoft.com/office/powerpoint/2010/main" val="166272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ДДТ\Desktop\мастер класс Бандаренко 22.11.16\золушк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71694"/>
            <a:ext cx="4139952" cy="627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1215" y="1916832"/>
            <a:ext cx="38164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Важным этапом творческой деятельности считаю, научить детей работать в коллективе, научить уважать и оценивать труд своих сверстников, бережливому отношению не только к своим работам.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31392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ДДТ\Desktop\мастер класс Бандаренко 22.11.16\20161122_1540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76672"/>
            <a:ext cx="3672408" cy="608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854464"/>
            <a:ext cx="417646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Дети приобретают самостоятельные навыки работы, осваивают современную технику в творческой атмосфере, которую создают сами на основе дружного взаимодействия, чувство товарищества, дружелюбности… Расширяется кругозор, формируется творческая познавательная активность. Формируется эстетическое восприятие потребности к саморазвитию, самосовершенствованию в процессе познания истории декоративно-прикладного творчества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2383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980728"/>
            <a:ext cx="705678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Результаты опыта</a:t>
            </a:r>
          </a:p>
          <a:p>
            <a:r>
              <a:rPr lang="ru-RU" sz="2400" dirty="0" smtClean="0"/>
              <a:t>В результате освоения техники «</a:t>
            </a:r>
            <a:r>
              <a:rPr lang="ru-RU" sz="2400" dirty="0" err="1" smtClean="0"/>
              <a:t>декупаж</a:t>
            </a:r>
            <a:r>
              <a:rPr lang="ru-RU" sz="2400" dirty="0" smtClean="0"/>
              <a:t>» дети получают навыки работы с разнообразными материалами, учатся аккуратности, создавая образы, фантазируя и развивая воображения, художественную интуицию, память и эстетический вкус, учатся критически оценивать свои работы и работы своих сверстников, стремятся к совершенству и победе. Ребята учатся декорировать посуду в технике «</a:t>
            </a:r>
            <a:r>
              <a:rPr lang="ru-RU" sz="2400" dirty="0" err="1" smtClean="0"/>
              <a:t>декупаж</a:t>
            </a:r>
            <a:r>
              <a:rPr lang="ru-RU" sz="2400" dirty="0" smtClean="0"/>
              <a:t>» (которая, кстати может использоваться в быту, украсить любое жилище) с удовольствием дарят свои работы родственникам и знакомым.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5854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ДДТ\Desktop\мастер класс Бандаренко 22.11.16\20161122_1604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060847"/>
            <a:ext cx="7577538" cy="4262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55188" y="692696"/>
            <a:ext cx="75775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Применяя на занятиях педагогические методы, связанные с созданием успеха, я стараюсь похвалить за все, что получилось у детей, за их терпение и вложенный труд, устраиваю внутренние выставки, приглашаю родителей и других педагогов.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443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34" y="980728"/>
            <a:ext cx="8380772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3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2004</TotalTime>
  <Words>822</Words>
  <Application>Microsoft Office PowerPoint</Application>
  <PresentationFormat>Экран (4:3)</PresentationFormat>
  <Paragraphs>39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Поток</vt:lpstr>
      <vt:lpstr>Презентация PowerPoint</vt:lpstr>
      <vt:lpstr>Скажи мне-и я забуду, покажи мне-и я запомню дай сделать-и я пойму (китайская притча).</vt:lpstr>
      <vt:lpstr>Мой  педагогический опыт </vt:lpstr>
      <vt:lpstr>Презентация PowerPoint</vt:lpstr>
      <vt:lpstr>Презентация PowerPoint</vt:lpstr>
      <vt:lpstr>Презентация PowerPoint</vt:lpstr>
      <vt:lpstr>Презентация PowerPoint</vt:lpstr>
      <vt:lpstr>Для  «декупажа»  нам  требуются   -   трехслойная   бумажная  салфетка, острые  ножнички,   небольшая   плоская   кисточка,   клей   ПВА, акриловый   лак и сама поверхность.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класс</dc:title>
  <dc:creator>Владелец</dc:creator>
  <cp:lastModifiedBy>Владелец</cp:lastModifiedBy>
  <cp:revision>122</cp:revision>
  <dcterms:created xsi:type="dcterms:W3CDTF">2015-03-14T08:53:10Z</dcterms:created>
  <dcterms:modified xsi:type="dcterms:W3CDTF">2017-12-17T10:36:58Z</dcterms:modified>
</cp:coreProperties>
</file>