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72" r:id="rId4"/>
    <p:sldId id="260" r:id="rId5"/>
    <p:sldId id="261" r:id="rId6"/>
    <p:sldId id="262" r:id="rId7"/>
    <p:sldId id="271" r:id="rId8"/>
    <p:sldId id="263" r:id="rId9"/>
    <p:sldId id="264" r:id="rId10"/>
    <p:sldId id="265" r:id="rId11"/>
    <p:sldId id="266" r:id="rId12"/>
    <p:sldId id="269" r:id="rId13"/>
    <p:sldId id="267" r:id="rId14"/>
    <p:sldId id="268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8" d="100"/>
          <a:sy n="58" d="100"/>
        </p:scale>
        <p:origin x="-1716" y="-24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2C27A4-CA22-4630-A81C-0CD3412F06A7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7956CC-1682-4FC0-8CF2-3B16F123144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7956CC-1682-4FC0-8CF2-3B16F123144C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6395-FDE3-4F29-84FF-34620A8B6FBC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579EE-F404-4056-BF45-B642B53A0A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6395-FDE3-4F29-84FF-34620A8B6FBC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579EE-F404-4056-BF45-B642B53A0A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6395-FDE3-4F29-84FF-34620A8B6FBC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579EE-F404-4056-BF45-B642B53A0A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6395-FDE3-4F29-84FF-34620A8B6FBC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579EE-F404-4056-BF45-B642B53A0A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6395-FDE3-4F29-84FF-34620A8B6FBC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579EE-F404-4056-BF45-B642B53A0A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6395-FDE3-4F29-84FF-34620A8B6FBC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579EE-F404-4056-BF45-B642B53A0A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6395-FDE3-4F29-84FF-34620A8B6FBC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579EE-F404-4056-BF45-B642B53A0A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6395-FDE3-4F29-84FF-34620A8B6FBC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579EE-F404-4056-BF45-B642B53A0A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6395-FDE3-4F29-84FF-34620A8B6FBC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579EE-F404-4056-BF45-B642B53A0A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6395-FDE3-4F29-84FF-34620A8B6FBC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579EE-F404-4056-BF45-B642B53A0A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6395-FDE3-4F29-84FF-34620A8B6FBC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579EE-F404-4056-BF45-B642B53A0A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5846395-FDE3-4F29-84FF-34620A8B6FBC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C6579EE-F404-4056-BF45-B642B53A0A4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07904" y="4653136"/>
            <a:ext cx="6789138" cy="1296144"/>
          </a:xfrm>
        </p:spPr>
        <p:txBody>
          <a:bodyPr>
            <a:noAutofit/>
          </a:bodyPr>
          <a:lstStyle/>
          <a:p>
            <a:r>
              <a:rPr lang="ru-RU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Афанасьева Светлана </a:t>
            </a:r>
            <a:r>
              <a:rPr lang="ru-RU" sz="2400" b="1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Демьяновна</a:t>
            </a:r>
            <a:endParaRPr lang="ru-RU" sz="2400" b="1" i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МБДОУ </a:t>
            </a:r>
            <a:r>
              <a:rPr lang="ru-RU" sz="2400" b="1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/с №24 «Росинка», г.Елабуга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992888" cy="3024336"/>
          </a:xfrm>
          <a:solidFill>
            <a:schemeClr val="bg2"/>
          </a:solidFill>
        </p:spPr>
        <p:txBody>
          <a:bodyPr/>
          <a:lstStyle/>
          <a:p>
            <a:pPr marL="182880" indent="0" algn="ctr">
              <a:buNone/>
            </a:pPr>
            <a:r>
              <a:rPr lang="ru-RU" sz="4000" i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«Фразовый конструктор</a:t>
            </a:r>
            <a:r>
              <a:rPr lang="ru-RU" sz="3600" i="1" dirty="0" smtClean="0"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i="1" dirty="0" smtClean="0"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600" i="1" dirty="0" smtClean="0"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i="1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как средство развития речи дошкольников и функциональной грамотности детей </a:t>
            </a:r>
            <a:r>
              <a:rPr lang="ru-RU" sz="3600" i="1" dirty="0" smtClean="0"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дошкольного возраста»</a:t>
            </a:r>
            <a:endParaRPr lang="ru-RU" sz="3600" i="1" dirty="0">
              <a:solidFill>
                <a:schemeClr val="accent3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23928" y="6122343"/>
            <a:ext cx="172421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  <a:spcAft>
                <a:spcPts val="300"/>
              </a:spcAft>
              <a:buClr>
                <a:srgbClr val="FEA022">
                  <a:lumMod val="75000"/>
                </a:srgbClr>
              </a:buClr>
              <a:buSzPct val="130000"/>
            </a:pPr>
            <a:r>
              <a:rPr lang="ru-RU" sz="2400" b="1" i="1" dirty="0" smtClean="0">
                <a:solidFill>
                  <a:srgbClr val="94C600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b="1" i="1" dirty="0" smtClean="0">
                <a:solidFill>
                  <a:srgbClr val="94C600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2026г</a:t>
            </a:r>
            <a:endParaRPr lang="ru-RU" sz="2400" b="1" i="1" dirty="0">
              <a:solidFill>
                <a:srgbClr val="94C600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429000"/>
            <a:ext cx="3437317" cy="25779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9374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332656"/>
            <a:ext cx="8136904" cy="6408712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40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Фразовый конструктор </a:t>
            </a:r>
            <a:endParaRPr lang="ru-RU" sz="40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это наглядная опора для правильного построения фразы, предложения.</a:t>
            </a:r>
          </a:p>
          <a:p>
            <a:pPr marL="45720" indent="0" algn="just">
              <a:buNone/>
            </a:pPr>
            <a:r>
              <a:rPr lang="ru-RU" sz="2400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Он необходим, для формирования языковой способности.</a:t>
            </a:r>
          </a:p>
          <a:p>
            <a:pPr marL="45720" indent="0" algn="just">
              <a:buNone/>
            </a:pPr>
            <a:r>
              <a:rPr lang="ru-RU" sz="2400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Поможет формированию обращённой речи и установлению контакта с ребёнком.</a:t>
            </a:r>
          </a:p>
          <a:p>
            <a:pPr marL="45720" indent="0" algn="just">
              <a:buNone/>
            </a:pPr>
            <a:endParaRPr lang="ru-RU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Рисунок 4" descr="C:\Users\user\Desktop\Новая папка (2)\IMG_20231127_15291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572000" y="3501008"/>
            <a:ext cx="3816424" cy="2844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user\Desktop\Новая папка (2)\IMG_20231127_15314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3501008"/>
            <a:ext cx="3240360" cy="2769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48058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548680"/>
            <a:ext cx="5112568" cy="5688632"/>
          </a:xfrm>
        </p:spPr>
        <p:txBody>
          <a:bodyPr>
            <a:normAutofit fontScale="92500" lnSpcReduction="20000"/>
          </a:bodyPr>
          <a:lstStyle/>
          <a:p>
            <a:pPr marL="45720" lvl="0" indent="0" algn="ctr">
              <a:buClr>
                <a:srgbClr val="FEA022">
                  <a:lumMod val="75000"/>
                </a:srgbClr>
              </a:buClr>
              <a:buNone/>
            </a:pPr>
            <a:r>
              <a:rPr lang="ru-RU" sz="4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Задачи: </a:t>
            </a:r>
          </a:p>
          <a:p>
            <a:pPr marL="45720" lvl="0" indent="0" algn="ctr">
              <a:buClr>
                <a:srgbClr val="FEA022">
                  <a:lumMod val="75000"/>
                </a:srgbClr>
              </a:buClr>
              <a:buNone/>
            </a:pPr>
            <a:endParaRPr lang="ru-RU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Clr>
                <a:srgbClr val="FEA022">
                  <a:lumMod val="75000"/>
                </a:srgbClr>
              </a:buClr>
            </a:pPr>
            <a:r>
              <a:rPr lang="ru-RU" b="1" i="1" dirty="0">
                <a:solidFill>
                  <a:srgbClr val="94C600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установление лексико-грамматических отношений между членами предложения</a:t>
            </a:r>
            <a:r>
              <a:rPr lang="ru-RU" b="1" i="1" dirty="0" smtClean="0">
                <a:solidFill>
                  <a:srgbClr val="94C600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>
              <a:buClr>
                <a:srgbClr val="FEA022">
                  <a:lumMod val="75000"/>
                </a:srgbClr>
              </a:buClr>
            </a:pPr>
            <a:endParaRPr lang="ru-RU" b="1" i="1" dirty="0">
              <a:solidFill>
                <a:srgbClr val="94C600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Clr>
                <a:srgbClr val="FEA022">
                  <a:lumMod val="75000"/>
                </a:srgbClr>
              </a:buClr>
            </a:pPr>
            <a:r>
              <a:rPr lang="ru-RU" b="1" i="1" dirty="0">
                <a:solidFill>
                  <a:srgbClr val="94C600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 обучение построению двухсловных и трехсловных предложений</a:t>
            </a:r>
            <a:r>
              <a:rPr lang="ru-RU" b="1" i="1" dirty="0" smtClean="0">
                <a:solidFill>
                  <a:srgbClr val="94C600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>
              <a:buClr>
                <a:srgbClr val="FEA022">
                  <a:lumMod val="75000"/>
                </a:srgbClr>
              </a:buClr>
            </a:pPr>
            <a:endParaRPr lang="ru-RU" b="1" i="1" dirty="0">
              <a:solidFill>
                <a:srgbClr val="94C600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Clr>
                <a:srgbClr val="FEA022">
                  <a:lumMod val="75000"/>
                </a:srgbClr>
              </a:buClr>
            </a:pPr>
            <a:r>
              <a:rPr lang="ru-RU" b="1" i="1" dirty="0">
                <a:solidFill>
                  <a:srgbClr val="94C600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 актуализация накопленного пассивного и активного словаря;</a:t>
            </a:r>
          </a:p>
          <a:p>
            <a:pPr lvl="0">
              <a:buClr>
                <a:srgbClr val="FEA022">
                  <a:lumMod val="75000"/>
                </a:srgbClr>
              </a:buClr>
            </a:pPr>
            <a:r>
              <a:rPr lang="ru-RU" b="1" i="1" dirty="0">
                <a:solidFill>
                  <a:srgbClr val="94C600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 формирование связности и четкости высказывания</a:t>
            </a:r>
            <a:r>
              <a:rPr lang="ru-RU" b="1" i="1" dirty="0" smtClean="0">
                <a:solidFill>
                  <a:srgbClr val="94C600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>
              <a:buClr>
                <a:srgbClr val="FEA022">
                  <a:lumMod val="75000"/>
                </a:srgbClr>
              </a:buClr>
            </a:pPr>
            <a:endParaRPr lang="ru-RU" b="1" i="1" dirty="0">
              <a:solidFill>
                <a:srgbClr val="94C600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Clr>
                <a:srgbClr val="FEA022">
                  <a:lumMod val="75000"/>
                </a:srgbClr>
              </a:buClr>
            </a:pPr>
            <a:r>
              <a:rPr lang="ru-RU" b="1" i="1" dirty="0">
                <a:solidFill>
                  <a:srgbClr val="94C600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 работа над пониманием прочитанного (только с теми детьми, которые владеют глобальным чтением)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052736"/>
            <a:ext cx="3528392" cy="525907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04039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323038" y="1700808"/>
            <a:ext cx="6400800" cy="185198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496944" cy="6120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202664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969288"/>
          </a:xfrm>
        </p:spPr>
        <p:txBody>
          <a:bodyPr/>
          <a:lstStyle/>
          <a:p>
            <a:pPr marL="45720" indent="0" algn="ctr">
              <a:buNone/>
            </a:pPr>
            <a:r>
              <a:rPr lang="ru-RU" sz="3200" b="1" i="1" dirty="0" smtClean="0">
                <a:solidFill>
                  <a:srgbClr val="FF0000"/>
                </a:solidFill>
              </a:rPr>
              <a:t>! </a:t>
            </a:r>
            <a:r>
              <a:rPr lang="ru-RU" sz="2800" b="1" i="1" dirty="0" smtClean="0">
                <a:solidFill>
                  <a:srgbClr val="FF0000"/>
                </a:solidFill>
              </a:rPr>
              <a:t> </a:t>
            </a:r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</a:rPr>
              <a:t>Если </a:t>
            </a:r>
            <a:r>
              <a:rPr lang="ru-RU" b="1" i="1" dirty="0">
                <a:solidFill>
                  <a:schemeClr val="accent1">
                    <a:lumMod val="50000"/>
                  </a:schemeClr>
                </a:solidFill>
              </a:rPr>
              <a:t>мы даем глагол, лучше обозначать его черно-белой пиктограммой;</a:t>
            </a:r>
          </a:p>
          <a:p>
            <a:endParaRPr lang="ru-RU" dirty="0"/>
          </a:p>
        </p:txBody>
      </p:sp>
      <p:pic>
        <p:nvPicPr>
          <p:cNvPr id="3074" name="Picture 2" descr="E:\алалия\фразовый конструктор\Фразовый конструктор ЧУДОМИКС89\Детали 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0099" y="1887084"/>
            <a:ext cx="3768172" cy="26642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E:\алалия\фразовый конструктор\Фразовый конструктор ЧУДОМИКС89\Детали 2 без надписей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35716" y="3219232"/>
            <a:ext cx="4368732" cy="30889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12096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4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Если мы даем прилагательное цвета, то предмет рисуем черно-белый. Весь конструктор может быть черно-белым или раскрашенным. </a:t>
            </a:r>
            <a:endParaRPr lang="ru-RU" sz="2400" b="1" i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r>
              <a:rPr lang="ru-RU" sz="4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ru-RU" sz="2400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нас множественное число, то предметов должно быть много.</a:t>
            </a:r>
          </a:p>
          <a:p>
            <a:endParaRPr lang="ru-RU" sz="24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Словосочетание &quot;желтые листья&quot; 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15816" y="3645024"/>
            <a:ext cx="3312368" cy="183284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79712" y="5450147"/>
            <a:ext cx="57043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Словосочетание «желтые листья»</a:t>
            </a:r>
            <a:endParaRPr lang="ru-RU" sz="2400" b="1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67725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404664"/>
            <a:ext cx="8568952" cy="2625472"/>
          </a:xfrm>
        </p:spPr>
        <p:txBody>
          <a:bodyPr>
            <a:normAutofit lnSpcReduction="10000"/>
          </a:bodyPr>
          <a:lstStyle/>
          <a:p>
            <a:pPr marL="45720" indent="0" algn="just">
              <a:buNone/>
            </a:pPr>
            <a:r>
              <a:rPr lang="ru-RU" b="1" i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Предполагается, что перед началом работы с фразовым конструктором, ребенок соотносит картинки с соответствующими словами, использует однословную фразу, т.к. именно она является отправным пунктом к расширению и структурированию фразовой речи.</a:t>
            </a:r>
          </a:p>
          <a:p>
            <a:pPr marL="45720" indent="0" algn="just">
              <a:buNone/>
            </a:pP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необходимости возможно дополнять </a:t>
            </a:r>
            <a:r>
              <a:rPr lang="ru-RU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фотографиями 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знакомых социальных мест и реальных людей ближнего окружения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97472" y="3501008"/>
            <a:ext cx="5077048" cy="3019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=""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074177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76803" y="188639"/>
            <a:ext cx="6400800" cy="3360805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endParaRPr lang="ru-RU" sz="2400" b="1" i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r>
              <a:rPr lang="ru-RU" sz="28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Двухсловное </a:t>
            </a:r>
            <a:r>
              <a:rPr lang="ru-RU" sz="2800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предложение состоит из подлежащего (кто? что это) и сказуемого (что делает?). </a:t>
            </a:r>
            <a:endParaRPr lang="ru-RU" sz="2800" b="1" i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endParaRPr lang="ru-RU" sz="2400" b="1" i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r">
              <a:buNone/>
            </a:pPr>
            <a:r>
              <a:rPr lang="ru-RU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512" y="3657748"/>
            <a:ext cx="3750872" cy="2426934"/>
          </a:xfrm>
          <a:prstGeom prst="rect">
            <a:avLst/>
          </a:prstGeom>
        </p:spPr>
      </p:pic>
      <p:pic>
        <p:nvPicPr>
          <p:cNvPr id="3074" name="Picture 2" descr="C:\Users\user\Desktop\кубики\45219ecf263eb7f1746b8491ba24f9efb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348880"/>
            <a:ext cx="4449834" cy="9846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551114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76805" y="404664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 Мама играет. Собака играет.  Папа играет.»</a:t>
            </a:r>
            <a:endParaRPr lang="ru-RU" sz="24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484783"/>
            <a:ext cx="5760640" cy="497658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84071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89728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2400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трехсловной фразы с прямым и с косвенным дополнением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55576" y="1593404"/>
            <a:ext cx="8784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«Девочка играет в парке. Девочка играет игрушками .»</a:t>
            </a:r>
            <a:endParaRPr lang="ru-RU" sz="24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3645024"/>
            <a:ext cx="3578088" cy="2683566"/>
          </a:xfrm>
          <a:prstGeom prst="rect">
            <a:avLst/>
          </a:prstGeom>
        </p:spPr>
      </p:pic>
      <p:pic>
        <p:nvPicPr>
          <p:cNvPr id="2050" name="Picture 2" descr="C:\Users\user\Desktop\кубики\3fa81IZ2aN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420888"/>
            <a:ext cx="4104456" cy="28405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042770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116632"/>
            <a:ext cx="8136904" cy="3474720"/>
          </a:xfrm>
        </p:spPr>
        <p:txBody>
          <a:bodyPr/>
          <a:lstStyle/>
          <a:p>
            <a:pPr marL="45720" indent="0">
              <a:buNone/>
            </a:pPr>
            <a:r>
              <a:rPr lang="ru-RU" sz="2400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понимания смысла предложения и развития диалогической речи ребенку предлагается ответить на вопросы, поставленные к каждому члену предложения, например: </a:t>
            </a:r>
            <a:endParaRPr lang="ru-RU" sz="2400" b="1" i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Муравей дружит со щенком.      </a:t>
            </a:r>
            <a:endParaRPr lang="ru-RU" sz="24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r">
              <a:buNone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</a:t>
            </a:r>
          </a:p>
          <a:p>
            <a:pPr marL="45720" indent="0" algn="r">
              <a:buNone/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Кто дружит со щенком?                                                               Что 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делает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муравей?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2708920"/>
            <a:ext cx="4680519" cy="394674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3912468"/>
            <a:ext cx="2057400" cy="27432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21217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23928" y="620688"/>
            <a:ext cx="4680520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Важно 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помнить!</a:t>
            </a:r>
          </a:p>
          <a:p>
            <a:pPr algn="ctr"/>
            <a:endParaRPr lang="ru-RU" sz="3200" b="1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i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ru-RU" sz="2800" b="1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ормируя </a:t>
            </a:r>
            <a:r>
              <a:rPr lang="ru-RU" sz="2800" b="1" i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фразовую речь у </a:t>
            </a:r>
            <a:r>
              <a:rPr lang="ru-RU" sz="2800" b="1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ребенка, </a:t>
            </a:r>
            <a:r>
              <a:rPr lang="ru-RU" sz="2800" b="1" i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следует ограничиваться  только механическим повторением фраз. Необходимо постепенно вводить усвоенные фразы в диалогическую речь и инициировать навыки комментирования</a:t>
            </a:r>
            <a:endParaRPr lang="ru-RU" sz="20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239" y="1988840"/>
            <a:ext cx="3573016" cy="357301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2939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-22159" b="-22159"/>
          <a:stretch/>
        </p:blipFill>
        <p:spPr>
          <a:xfrm>
            <a:off x="5693398" y="3235288"/>
            <a:ext cx="3056676" cy="3625626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913" y="186586"/>
            <a:ext cx="3131840" cy="234888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86586"/>
            <a:ext cx="2953037" cy="234888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913" y="3789040"/>
            <a:ext cx="2907161" cy="266429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2132856"/>
            <a:ext cx="2939819" cy="22048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35005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C:\Users\user\Desktop\Новая папка (2)\IMG_20231127_15263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861048"/>
            <a:ext cx="3528392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user\Desktop\Новая папка (2)\IMG_20231127_15280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260648"/>
            <a:ext cx="3262783" cy="21183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user\Desktop\кубики\maxresdefault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764704"/>
            <a:ext cx="3600400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user\Desktop\кубики\maxresdefault (1)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4509120"/>
            <a:ext cx="3096344" cy="2064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C:\Users\user\Desktop\кубики\maxresdefault (2)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7944" y="2564904"/>
            <a:ext cx="2952328" cy="1848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0133288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27584" y="2976729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57" y="100896"/>
            <a:ext cx="8633023" cy="667499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73939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3330</TotalTime>
  <Words>309</Words>
  <Application>Microsoft Office PowerPoint</Application>
  <PresentationFormat>Экран (4:3)</PresentationFormat>
  <Paragraphs>40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Воздушный поток</vt:lpstr>
      <vt:lpstr>«Фразовый конструктор  как средство развития речи дошкольников и функциональной грамотности детей дошкольного возраста»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Вячеслав</dc:creator>
  <cp:lastModifiedBy>RePack by SPecialiST</cp:lastModifiedBy>
  <cp:revision>36</cp:revision>
  <dcterms:created xsi:type="dcterms:W3CDTF">2021-08-22T18:22:53Z</dcterms:created>
  <dcterms:modified xsi:type="dcterms:W3CDTF">2026-04-08T14:22:26Z</dcterms:modified>
</cp:coreProperties>
</file>