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8" r:id="rId2"/>
    <p:sldId id="283" r:id="rId3"/>
    <p:sldId id="292" r:id="rId4"/>
    <p:sldId id="262" r:id="rId5"/>
    <p:sldId id="263" r:id="rId6"/>
    <p:sldId id="293" r:id="rId7"/>
    <p:sldId id="294" r:id="rId8"/>
    <p:sldId id="268" r:id="rId9"/>
    <p:sldId id="279" r:id="rId10"/>
    <p:sldId id="271" r:id="rId11"/>
    <p:sldId id="297" r:id="rId12"/>
    <p:sldId id="273" r:id="rId13"/>
    <p:sldId id="298" r:id="rId14"/>
    <p:sldId id="275" r:id="rId15"/>
    <p:sldId id="299" r:id="rId16"/>
    <p:sldId id="280" r:id="rId17"/>
    <p:sldId id="300" r:id="rId18"/>
    <p:sldId id="267" r:id="rId19"/>
    <p:sldId id="286" r:id="rId20"/>
    <p:sldId id="284" r:id="rId21"/>
    <p:sldId id="287" r:id="rId22"/>
    <p:sldId id="28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6" userDrawn="1">
          <p15:clr>
            <a:srgbClr val="A4A3A4"/>
          </p15:clr>
        </p15:guide>
        <p15:guide id="2" pos="289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1080" y="36"/>
      </p:cViewPr>
      <p:guideLst>
        <p:guide orient="horz" pos="2146"/>
        <p:guide pos="289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FC4AD-0FAC-4D69-8D42-7630CFF3FC88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C9695-BFE7-4178-9F5A-4925394B83C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6198F-4E44-4A0D-82A1-4CF12A436FB7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664F0-3A17-4BC6-BAAC-0AE3A8DE442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3" descr="орнамент-травы-рамки-48337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792088"/>
          </a:xfrm>
        </p:spPr>
        <p:txBody>
          <a:bodyPr>
            <a:normAutofit fontScale="90000"/>
          </a:bodyPr>
          <a:lstStyle/>
          <a:p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дошкольное 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«Ёлочка» с. Сергеевка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практикум: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«Использование игр народов России как необходимое условие в решении задач образовательной области физическое развитие».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Подготовила инструктор по физкультуре Ляпунова С. В.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908720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семинара: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профессиональную компетентность коллег в вопросах внедрения народных подвижных игр как средства повышения двигательной активности детей, направленной на сохранение и укрепление здоровья.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внедрить в режим двигательной активности новые народные подвижные игры и упражнения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продемонстрировать связь использования этнокультурных игр с тематикой 2026 года- Года единства народов России</a:t>
            </a:r>
          </a:p>
        </p:txBody>
      </p:sp>
    </p:spTree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/>
          <p:nvPr/>
        </p:nvPicPr>
        <p:blipFill>
          <a:blip r:embed="rId2"/>
          <a:stretch>
            <a:fillRect/>
          </a:stretch>
        </p:blipFill>
        <p:spPr>
          <a:xfrm>
            <a:off x="1" y="-99392"/>
            <a:ext cx="9144000" cy="6957392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47900" y="274955"/>
            <a:ext cx="5930900" cy="6292850"/>
          </a:xfrm>
        </p:spPr>
        <p:txBody>
          <a:bodyPr/>
          <a:lstStyle/>
          <a:p>
            <a:pPr algn="ctr"/>
            <a:r>
              <a:rPr lang="ru-RU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Оъявленный</a:t>
            </a:r>
            <a: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2026 год-годом единства народов России накладывает на образовательную систему особую миссию: через знакомство с культурным наследием разных этносов формировать у детей</a:t>
            </a:r>
            <a:b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чувство принадлежности к единой многонациональной стране;</a:t>
            </a:r>
            <a:b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-понимание ценности единства и взаимоуважения между народами;</a:t>
            </a:r>
            <a:b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интерес к изучению и сохранению этнокультурного наследия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монгольских </a:t>
            </a:r>
          </a:p>
          <a:p>
            <a:pPr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 гласит:</a:t>
            </a:r>
          </a:p>
          <a:p>
            <a:pPr>
              <a:buNone/>
            </a:pP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«Хочешь узнать, что за </a:t>
            </a:r>
          </a:p>
          <a:p>
            <a:pPr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 живет в стране,</a:t>
            </a:r>
          </a:p>
          <a:p>
            <a:pPr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взгляни на игры </a:t>
            </a:r>
          </a:p>
          <a:p>
            <a:pPr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детей».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3590" y="714375"/>
            <a:ext cx="7647305" cy="5443855"/>
          </a:xfrm>
        </p:spPr>
        <p:txBody>
          <a:bodyPr>
            <a:noAutofit/>
          </a:bodyPr>
          <a:lstStyle/>
          <a:p>
            <a:pPr indent="0">
              <a:spcBef>
                <a:spcPts val="0"/>
              </a:spcBef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Изображение 4"/>
          <p:cNvPicPr/>
          <p:nvPr/>
        </p:nvPicPr>
        <p:blipFill>
          <a:blip r:embed="rId2"/>
          <a:stretch>
            <a:fillRect/>
          </a:stretch>
        </p:blipFill>
        <p:spPr>
          <a:xfrm>
            <a:off x="35496" y="0"/>
            <a:ext cx="9108503" cy="6858000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866775" y="314325"/>
            <a:ext cx="7452360" cy="6187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Подвижные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игры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народов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России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выполняют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следующие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lang="ru-RU" sz="2800" b="1" dirty="0">
                <a:latin typeface="Times New Roman" panose="02020603050405020304"/>
                <a:ea typeface="SimSun" panose="02010600030101010101" pitchFamily="2" charset="-122"/>
              </a:rPr>
              <a:t>задачи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: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i="1" dirty="0" err="1">
                <a:latin typeface="Times New Roman" panose="02020603050405020304"/>
                <a:ea typeface="SimSun" panose="02010600030101010101" pitchFamily="2" charset="-122"/>
              </a:rPr>
              <a:t>Познавательные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:знакомят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детей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с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культурным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наследием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разных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этносов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,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их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бытом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,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традициями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.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i="1" dirty="0" err="1">
                <a:latin typeface="Times New Roman" panose="02020603050405020304"/>
                <a:ea typeface="SimSun" panose="02010600030101010101" pitchFamily="2" charset="-122"/>
              </a:rPr>
              <a:t>Воспитательные</a:t>
            </a:r>
            <a:r>
              <a:rPr sz="2800" b="1" i="1" dirty="0">
                <a:latin typeface="Times New Roman" panose="02020603050405020304"/>
                <a:ea typeface="SimSun" panose="02010600030101010101" pitchFamily="2" charset="-122"/>
              </a:rPr>
              <a:t>: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формируют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уважение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к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культурному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разнообразию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,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навыкам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межэтнического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общения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При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отборе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игр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необходимо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учитывать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возрастные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особенности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детей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.</a:t>
            </a:r>
            <a:r>
              <a:rPr lang="ru-RU"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Степень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физической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</a:t>
            </a:r>
            <a:r>
              <a:rPr sz="2800" b="1" dirty="0" err="1">
                <a:latin typeface="Times New Roman" panose="02020603050405020304"/>
                <a:ea typeface="SimSun" panose="02010600030101010101" pitchFamily="2" charset="-122"/>
              </a:rPr>
              <a:t>нагрузки</a:t>
            </a:r>
            <a:r>
              <a:rPr sz="2800" b="1" dirty="0">
                <a:latin typeface="Times New Roman" panose="02020603050405020304"/>
                <a:ea typeface="SimSun" panose="02010600030101010101" pitchFamily="2" charset="-122"/>
              </a:rPr>
              <a:t> (</a:t>
            </a:r>
            <a:r>
              <a:rPr sz="2800" b="1" i="1" dirty="0" err="1">
                <a:latin typeface="Times New Roman" panose="02020603050405020304"/>
                <a:ea typeface="SimSun" panose="02010600030101010101" pitchFamily="2" charset="-122"/>
              </a:rPr>
              <a:t>умеренная</a:t>
            </a:r>
            <a:r>
              <a:rPr sz="2800" b="1" i="1" dirty="0">
                <a:latin typeface="Times New Roman" panose="02020603050405020304"/>
                <a:ea typeface="SimSun" panose="02010600030101010101" pitchFamily="2" charset="-122"/>
              </a:rPr>
              <a:t>, </a:t>
            </a:r>
            <a:r>
              <a:rPr sz="2800" b="1" i="1" dirty="0" err="1">
                <a:latin typeface="Times New Roman" panose="02020603050405020304"/>
                <a:ea typeface="SimSun" panose="02010600030101010101" pitchFamily="2" charset="-122"/>
              </a:rPr>
              <a:t>средняя</a:t>
            </a:r>
            <a:r>
              <a:rPr sz="2800" b="1" i="1" dirty="0">
                <a:latin typeface="Times New Roman" panose="02020603050405020304"/>
                <a:ea typeface="SimSun" panose="02010600030101010101" pitchFamily="2" charset="-122"/>
              </a:rPr>
              <a:t>, </a:t>
            </a:r>
            <a:r>
              <a:rPr sz="2800" b="1" i="1" dirty="0" err="1">
                <a:latin typeface="Times New Roman" panose="02020603050405020304"/>
                <a:ea typeface="SimSun" panose="02010600030101010101" pitchFamily="2" charset="-122"/>
              </a:rPr>
              <a:t>высокая</a:t>
            </a:r>
            <a:r>
              <a:rPr sz="2800" b="1" i="1" dirty="0">
                <a:latin typeface="Times New Roman" panose="02020603050405020304"/>
                <a:ea typeface="SimSun" panose="02010600030101010101" pitchFamily="2" charset="-122"/>
              </a:rPr>
              <a:t>)</a:t>
            </a:r>
          </a:p>
        </p:txBody>
      </p:sp>
    </p:spTree>
  </p:cSld>
  <p:clrMapOvr>
    <a:masterClrMapping/>
  </p:clrMapOvr>
  <p:transition>
    <p:pull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4450"/>
            <a:ext cx="9117965" cy="6784975"/>
          </a:xfrm>
          <a:prstGeom prst="rect">
            <a:avLst/>
          </a:prstGeom>
        </p:spPr>
      </p:pic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295400" y="1668145"/>
            <a:ext cx="7391400" cy="36957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charset="0"/>
              <a:buChar char="v"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культурой народа(</a:t>
            </a:r>
            <a:r>
              <a:rPr lang="ru-RU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краткое повествование, иллюстрации, народные мелодии)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 правил и демонстрацию движений (</a:t>
            </a:r>
            <a:r>
              <a:rPr lang="ru-RU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наглядных пособий, показ педагога)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ролей и инвентарь </a:t>
            </a:r>
            <a:r>
              <a:rPr lang="ru-RU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(учет индивидуальных особенностей детей)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игры</a:t>
            </a:r>
            <a:r>
              <a:rPr lang="ru-RU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 (контроль за собюдением правил, эмоциональная поддержка)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r>
              <a:rPr lang="ru-RU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 (обсуждение впечатлений, выделение нравственного смысла игры)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415" y="589915"/>
            <a:ext cx="7652385" cy="1006475"/>
          </a:xfrm>
        </p:spPr>
        <p:txBody>
          <a:bodyPr>
            <a:normAutofit/>
          </a:bodyPr>
          <a:lstStyle/>
          <a:p>
            <a:r>
              <a:rPr lang="ru-RU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организации и проведения этнокультурных подвижных игр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/>
          <p:nvPr/>
        </p:nvPicPr>
        <p:blipFill>
          <a:blip r:embed="rId2"/>
          <a:stretch>
            <a:fillRect/>
          </a:stretch>
        </p:blipFill>
        <p:spPr>
          <a:xfrm>
            <a:off x="54610" y="89535"/>
            <a:ext cx="9022080" cy="67113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41755"/>
            <a:ext cx="8229600" cy="1018540"/>
          </a:xfrm>
        </p:spPr>
        <p:txBody>
          <a:bodyPr>
            <a:normAutofit/>
          </a:bodyPr>
          <a:lstStyle/>
          <a:p>
            <a:r>
              <a:rPr lang="ru-RU" altLang="en-US" sz="2665" b="1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педагогические приёмы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63220" y="2360930"/>
            <a:ext cx="8323580" cy="3082290"/>
          </a:xfrm>
        </p:spPr>
        <p:txBody>
          <a:bodyPr>
            <a:normAutofit fontScale="90000"/>
          </a:bodyPr>
          <a:lstStyle/>
          <a:p>
            <a:pPr>
              <a:buFont typeface="Wingdings" panose="05000000000000000000" charset="0"/>
              <a:buChar char="v"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фольклорных элементов (</a:t>
            </a:r>
            <a:r>
              <a:rPr lang="ru-RU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потешки, пословицы, народные песни,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зазывалочки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«Собирайся народ – кто в прятки идёт»)</a:t>
            </a:r>
            <a:endParaRPr lang="ru-RU" alt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charset="0"/>
              <a:buChar char="v"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этнокультурного инвентаря</a:t>
            </a:r>
            <a:r>
              <a:rPr lang="ru-RU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(платки, головные уборы, деревянные игрушки и т.д)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сочетание индивидуальной и командной деятельности</a:t>
            </a:r>
          </a:p>
          <a:p>
            <a:pPr>
              <a:buFont typeface="Wingdings" panose="05000000000000000000" charset="0"/>
              <a:buChar char="v"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вариативность правил для поддержания интереса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рнамент-травы-рамки-4833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846158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r>
              <a:rPr lang="ru-RU" sz="311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ИГРЫ</a:t>
            </a:r>
            <a:br>
              <a:rPr lang="ru-RU" sz="311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fontScale="25000" lnSpcReduction="20000"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Гуси-лебеди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Обыкновенные жмурки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медведя во бору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Филин и пташки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Краски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Горелки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 и мышь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Пятнашки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Мячик кверху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Лапта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Заря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Почта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Блуждающий мяч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Котлы. Классы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Городки. </a:t>
            </a:r>
            <a:r>
              <a:rPr lang="ru-RU" sz="8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Чушки</a:t>
            </a: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Рюхи. Деревянные бабки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035" y="2132856"/>
            <a:ext cx="3910330" cy="32252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рнамент-травы-рамки-4833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2605"/>
            <a:ext cx="8229600" cy="895350"/>
          </a:xfrm>
        </p:spPr>
        <p:txBody>
          <a:bodyPr>
            <a:normAutofit fontScale="90000"/>
          </a:bodyPr>
          <a:lstStyle/>
          <a:p>
            <a:br>
              <a:rPr lang="ru-RU" sz="3100" b="1" dirty="0"/>
            </a:br>
            <a:r>
              <a:rPr lang="ru-RU" sz="311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 НАРОДОВ КОМИ</a:t>
            </a:r>
            <a:br>
              <a:rPr lang="ru-RU" sz="311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/>
            </a:b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0410" y="1484783"/>
            <a:ext cx="4651851" cy="4684241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Воробышек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Стой, олень! Играющие находятся в разных местах площадки (границы ее обозначены).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Невод Играющие, выбирают «рыбу».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Охота на оленей Играющие делятся на две команды.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Ловля оленей Среди играющих выбирают двух пастухов, остальные участники — олени.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Мышь и угол.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Кто засмеется? ...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Биляш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0073" y="3429000"/>
            <a:ext cx="3292162" cy="252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463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120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5"/>
            <a:ext cx="5552440" cy="11127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народов Дальнего востока(удэгейская) «Полярная сова и евражки»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8554" y="1631591"/>
            <a:ext cx="3284849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0" t="18966" r="17853" b="15724"/>
          <a:stretch>
            <a:fillRect/>
          </a:stretch>
        </p:blipFill>
        <p:spPr bwMode="auto">
          <a:xfrm rot="5400000">
            <a:off x="1531751" y="3784204"/>
            <a:ext cx="3176843" cy="2610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0" t="1878" r="13236" b="16279"/>
          <a:stretch>
            <a:fillRect/>
          </a:stretch>
        </p:blipFill>
        <p:spPr bwMode="auto">
          <a:xfrm rot="5400000">
            <a:off x="3872260" y="1258206"/>
            <a:ext cx="3325267" cy="3402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1" r="11743"/>
          <a:stretch>
            <a:fillRect/>
          </a:stretch>
        </p:blipFill>
        <p:spPr bwMode="auto">
          <a:xfrm rot="5400000">
            <a:off x="5496988" y="3718977"/>
            <a:ext cx="2418878" cy="31938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120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27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82952" cy="1066130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52596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Полярная сова находится в углу площадки. Остальные играющие – евражки. Под тихие ритмичные удары бубна евражки бегают по площадке, на громкие удары бубна  евражки останавливаются, становятся столбиком и не шевелятся. Полярная сова облетает евражек и того, кто зашевелился уводит с собой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ornament_03_sma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436" y="-77746"/>
            <a:ext cx="9168435" cy="68763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075240" cy="1544204"/>
          </a:xfrm>
        </p:spPr>
        <p:txBody>
          <a:bodyPr>
            <a:normAutofit fontScale="90000"/>
          </a:bodyPr>
          <a:lstStyle/>
          <a:p>
            <a:br>
              <a:rPr lang="ru-RU" sz="2400" b="1" dirty="0"/>
            </a:br>
            <a:br>
              <a:rPr lang="ru-RU" sz="2400" b="1" dirty="0"/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народов Дальнего востока </a:t>
            </a:r>
            <a:br>
              <a:rPr lang="ru-RU" sz="2400" b="1" dirty="0"/>
            </a:br>
            <a:r>
              <a:rPr lang="ru-RU" sz="2400" b="1" dirty="0"/>
              <a:t>(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нанайская игра «Борьба на палке»)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7704" y="1660836"/>
            <a:ext cx="5424641" cy="40255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76702" y="2355947"/>
            <a:ext cx="4118587" cy="309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99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3" descr="ornament_03_sma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1357" cy="6768388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32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907704" y="1268760"/>
            <a:ext cx="5256584" cy="4857403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Чертится линия, двое играющих садятся по обе стороны черты лицом друг к другу. Держась за палку двумя руками и упираясь ступнями ног о ступни другого начинают перетягивать друг друга. Выигрывает тот, кто перетянет соперника за черту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16632"/>
            <a:ext cx="8153400" cy="1296144"/>
          </a:xfrm>
        </p:spPr>
        <p:txBody>
          <a:bodyPr>
            <a:normAutofit fontScale="90000"/>
          </a:bodyPr>
          <a:lstStyle/>
          <a:p>
            <a:br>
              <a:rPr lang="ru-RU" sz="3200" b="1" dirty="0"/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Молдавская народная игра </a:t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«Овцы и волк»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3" t="8231" b="14552"/>
          <a:stretch>
            <a:fillRect/>
          </a:stretch>
        </p:blipFill>
        <p:spPr bwMode="auto">
          <a:xfrm rot="5400000">
            <a:off x="1258140" y="1835697"/>
            <a:ext cx="3090858" cy="247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5" r="12571"/>
          <a:stretch>
            <a:fillRect/>
          </a:stretch>
        </p:blipFill>
        <p:spPr bwMode="auto">
          <a:xfrm rot="5400000">
            <a:off x="2986460" y="3831542"/>
            <a:ext cx="2735376" cy="2685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1" r="18745" b="12419"/>
          <a:stretch>
            <a:fillRect/>
          </a:stretch>
        </p:blipFill>
        <p:spPr bwMode="auto">
          <a:xfrm rot="5400000">
            <a:off x="4883813" y="1465315"/>
            <a:ext cx="2520281" cy="29567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124744"/>
            <a:ext cx="5976664" cy="525658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Играющие становятся по одну сторону площадки – это овцы. Выбираются волк и пастух. Ведущий обращаясь к пастуху говорит: 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Мэй, чабан, </a:t>
            </a:r>
            <a:r>
              <a:rPr lang="ru-RU" sz="5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мэй</a:t>
            </a: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молодой,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Мэй, чабан, </a:t>
            </a:r>
            <a:r>
              <a:rPr lang="ru-RU" sz="5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мэй</a:t>
            </a: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совет послушай мой.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Мэй, чабан, </a:t>
            </a:r>
            <a:r>
              <a:rPr lang="ru-RU" sz="5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мэй</a:t>
            </a:r>
            <a:endParaRPr lang="ru-RU" sz="59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нам гони овец домой,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луга с такой травой!</a:t>
            </a:r>
          </a:p>
          <a:p>
            <a:pPr marL="0" indent="0">
              <a:buNone/>
            </a:pPr>
            <a:r>
              <a:rPr lang="ru-RU" sz="5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заботы с плеч долой!</a:t>
            </a:r>
          </a:p>
          <a:p>
            <a:pPr marL="0" indent="0">
              <a:buNone/>
            </a:pP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слов пастух гонит овец домой, а волк их ловит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05-006-Drevnij-mi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0"/>
            <a:ext cx="9144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59023"/>
          </a:xfrm>
        </p:spPr>
        <p:txBody>
          <a:bodyPr>
            <a:normAutofit fontScale="90000"/>
          </a:bodyPr>
          <a:lstStyle/>
          <a:p>
            <a:r>
              <a:rPr lang="ru-RU" sz="311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Якутская 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</a:t>
            </a:r>
            <a:r>
              <a:rPr lang="ru-RU" sz="311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ая игра «Соколиный бой»</a:t>
            </a:r>
            <a:br>
              <a:rPr lang="ru-RU" sz="311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355976" y="1417638"/>
            <a:ext cx="4330824" cy="470852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Играющие становятся на правую ногу друг против друга, руки скрещены перед грудью. Прыгают на правой ноге, стараясь правым плечом оттолкнуть другого. Кто встал на обе ноги считается проигравшим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1546" y="2180861"/>
            <a:ext cx="4416490" cy="33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495.jp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755" y="435610"/>
            <a:ext cx="6782435" cy="922020"/>
          </a:xfrm>
        </p:spPr>
        <p:txBody>
          <a:bodyPr>
            <a:normAutofit fontScale="90000"/>
          </a:bodyPr>
          <a:lstStyle/>
          <a:p>
            <a:r>
              <a:rPr lang="ru-RU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Игры: «Тюбитейка», «Ловкий оленевод», «Перетягивание каната», «Юрта»</a:t>
            </a:r>
          </a:p>
        </p:txBody>
      </p:sp>
      <p:pic>
        <p:nvPicPr>
          <p:cNvPr id="5" name="Рисунок 1" descr="C:\Users\ADMIN\Downloads\-8Q2bWMIUxM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8040" y="1357630"/>
            <a:ext cx="3441700" cy="2580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2" descr="C:\Users\ADMIN\Downloads\qkBPHsNfmF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556385"/>
            <a:ext cx="3470910" cy="260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3" descr="C:\Users\ADMIN\Downloads\Qtq_OU7yED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9840" y="3644900"/>
            <a:ext cx="3502660" cy="2626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4" descr="C:\Users\ADMIN\Downloads\A1qRi690zO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4076700"/>
            <a:ext cx="3387725" cy="2540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13995"/>
            <a:ext cx="8229600" cy="758825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b="1" i="1" dirty="0"/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сейчас поиграем!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110615"/>
            <a:ext cx="7538720" cy="5320665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/>
          <p:cNvPicPr/>
          <p:nvPr/>
        </p:nvPicPr>
        <p:blipFill>
          <a:blip r:embed="rId2"/>
          <a:srcRect l="7986" r="6965"/>
          <a:stretch>
            <a:fillRect/>
          </a:stretch>
        </p:blipFill>
        <p:spPr>
          <a:xfrm>
            <a:off x="428625" y="1025525"/>
            <a:ext cx="8318500" cy="574802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сю\Desktop\imag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 народная игра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5490" y="1285875"/>
            <a:ext cx="7486650" cy="4840605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Воробышек</a:t>
            </a:r>
          </a:p>
          <a:p>
            <a:pPr algn="ctr"/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считалочке выбирают водящего – воробья, завязывают глаза, остальные становятся в круг и поют:</a:t>
            </a:r>
          </a:p>
          <a:p>
            <a:pPr marL="0" indent="0" algn="ctr">
              <a:buNone/>
            </a:pPr>
            <a:r>
              <a:rPr lang="ru-RU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Прилетел к нам воробей и запел как соловей.</a:t>
            </a:r>
          </a:p>
          <a:p>
            <a:pPr marL="0" indent="0" algn="ctr">
              <a:buNone/>
            </a:pPr>
            <a:r>
              <a:rPr lang="ru-RU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Эй, ты, птичка не зевай, кто мяукнет, угадай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замолкают. Кто-нибудь скажет «мяу», стараясь изменить голос. Если угадает правильно, то становится в круг, а глаза завязывают тому, кто мяукнул. А если не угадает, то продолжает водить дальше.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3" descr="орнамент-травы-рамки-4833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7974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br>
              <a:rPr lang="ru-RU" sz="2200" b="1" dirty="0"/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Татарская народная игра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«Горячая картошка»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55576" y="1556792"/>
            <a:ext cx="7776864" cy="46085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садятся или становятся в круг. У одного из участников в руках «горячая картошка»(</a:t>
            </a: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мяч, клубок, мягкий мешочек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Звучит музыка и игроки быстро передают «картошку» по кругу. Как только музыка остановилась, игрок у которого в руках картошка должен: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смешное задание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Отгадать загадку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еще что-то на усмотрение ведущего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продолжается пока все не поучаствуют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4"/>
          <p:cNvPicPr/>
          <p:nvPr/>
        </p:nvPicPr>
        <p:blipFill>
          <a:blip r:embed="rId2"/>
          <a:stretch>
            <a:fillRect/>
          </a:stretch>
        </p:blipFill>
        <p:spPr>
          <a:xfrm>
            <a:off x="1" y="-99392"/>
            <a:ext cx="9144000" cy="695739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260648"/>
            <a:ext cx="5472608" cy="6408712"/>
          </a:xfrm>
        </p:spPr>
        <p:txBody>
          <a:bodyPr>
            <a:normAutofit fontScale="67500" lnSpcReduction="20000"/>
          </a:bodyPr>
          <a:lstStyle/>
          <a:p>
            <a:pPr>
              <a:buNone/>
            </a:pP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</a:t>
            </a:r>
          </a:p>
          <a:p>
            <a:pPr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забывать народные</a:t>
            </a:r>
          </a:p>
          <a:p>
            <a:pPr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и народные игры так как: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подвижные игры вырабатывают командный дух;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способствуют здоровому образу жизни;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эти игры могут играть как взрослые, так и дети;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знание народных игр способствует сохранению традиций;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старинные народные игры не потеряли свою актуальность и в настоящее время.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сю\Desktop\138349_80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000" cy="585789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43998" cy="1143000"/>
          </a:xfrm>
        </p:spPr>
        <p:txBody>
          <a:bodyPr>
            <a:normAutofit/>
          </a:bodyPr>
          <a:lstStyle/>
          <a:p>
            <a:r>
              <a:rPr lang="ru-RU" sz="4800" b="1" i="1" dirty="0">
                <a:solidFill>
                  <a:srgbClr val="C00000"/>
                </a:solidFill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973</Words>
  <Application>Microsoft Office PowerPoint</Application>
  <PresentationFormat>Экран (4:3)</PresentationFormat>
  <Paragraphs>93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Тема Office</vt:lpstr>
      <vt:lpstr>        Муниципальное  дошкольное  образовательное учреждение Детский сад «Ёлочка» с. Сергеевка   Семинар практикум:          «Использование игр народов России как необходимое условие в решении задач образовательной области физическое развитие».                                                                                                Подготовила инструктор по физкультуре Ляпунова С. В.                                                                                           </vt:lpstr>
      <vt:lpstr>      </vt:lpstr>
      <vt:lpstr>Оъявленный 2026 год-годом единства народов России накладывает на образовательную систему особую миссию: через знакомство с культурным наследием разных этносов формировать у детей - чувство принадлежности к единой многонациональной стране; -понимание ценности единства и взаимоуважения между народами; - интерес к изучению и сохранению этнокультурного наследия</vt:lpstr>
      <vt:lpstr>Презентация PowerPoint</vt:lpstr>
      <vt:lpstr>Презентация PowerPoint</vt:lpstr>
      <vt:lpstr>Методика организации и проведения этнокультурных подвижных игр</vt:lpstr>
      <vt:lpstr>Ключевые педагогические приёмы</vt:lpstr>
      <vt:lpstr> РУССКИЕ НАРОДНЫЕ ИГРЫ </vt:lpstr>
      <vt:lpstr> ИГРЫ  НАРОДОВ КОМИ  </vt:lpstr>
      <vt:lpstr>Игры народов Дальнего востока(удэгейская) «Полярная сова и евражки» </vt:lpstr>
      <vt:lpstr>Правила игры</vt:lpstr>
      <vt:lpstr>  Игры народов Дальнего востока  (нанайская игра «Борьба на палке»)</vt:lpstr>
      <vt:lpstr>Правила игры</vt:lpstr>
      <vt:lpstr> Молдавская народная игра  «Овцы и волк»</vt:lpstr>
      <vt:lpstr>Правила игры</vt:lpstr>
      <vt:lpstr>Якутская  народная игра «Соколиный бой»  </vt:lpstr>
      <vt:lpstr>Игры: «Тюбитейка», «Ловкий оленевод», «Перетягивание каната», «Юрта»</vt:lpstr>
      <vt:lpstr>  А сейчас поиграем!   </vt:lpstr>
      <vt:lpstr>Коми народная игра</vt:lpstr>
      <vt:lpstr> Татарская народная игра «Горячая картошка» </vt:lpstr>
      <vt:lpstr>Презентация PowerPoint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сказка</dc:creator>
  <cp:lastModifiedBy>Karina Lyapunova</cp:lastModifiedBy>
  <cp:revision>93</cp:revision>
  <dcterms:created xsi:type="dcterms:W3CDTF">2020-04-20T04:44:00Z</dcterms:created>
  <dcterms:modified xsi:type="dcterms:W3CDTF">2026-03-31T12:48:35Z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096E235F1AC740B48E2336997A76B737_12</vt:lpwstr>
  </property>
  <property fmtid="{D5CDD505-2E9C-101B-9397-08002B2CF9AE}" pid="3" name="KSOProductBuildVer">
    <vt:lpwstr>1049-12.2.0.23196</vt:lpwstr>
  </property>
</Properties>
</file>