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53905C-3DC9-43EF-9DCB-81B2D13DCA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3131E6-98F4-4C17-AF64-C13730AFEC8E}" type="pres">
      <dgm:prSet presAssocID="{0553905C-3DC9-43EF-9DCB-81B2D13DCA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B0A40DF-4342-4E16-B7FF-28D98DC5FF1F}" type="presOf" srcId="{0553905C-3DC9-43EF-9DCB-81B2D13DCAFF}" destId="{293131E6-98F4-4C17-AF64-C13730AFEC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931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68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58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982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72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166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769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018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402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95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84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F4C4E-FF47-4292-B47B-3D5433DC674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E8213-6B97-4753-A55E-B835801DC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723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/>
        </p:nvSpPr>
        <p:spPr>
          <a:xfrm>
            <a:off x="571472" y="285728"/>
            <a:ext cx="8022823" cy="198886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R="9144" algn="l" rtl="0" eaLnBrk="1" latinLnBrk="0" hangingPunct="1">
              <a:spcBef>
                <a:spcPct val="0"/>
              </a:spcBef>
              <a:buNone/>
              <a:defRPr kumimoji="0" sz="4000" b="1" kern="1200" cap="all" spc="0" baseline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4000" dirty="0" smtClean="0"/>
              <a:t>Игровые моменты на уроках </a:t>
            </a:r>
            <a:r>
              <a:rPr lang="ru-RU" sz="4000" dirty="0"/>
              <a:t>химии</a:t>
            </a: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>
          <a:xfrm>
            <a:off x="1602089" y="2558893"/>
            <a:ext cx="5939823" cy="3799065"/>
          </a:xfrm>
          <a:prstGeom prst="rect">
            <a:avLst/>
          </a:prstGeom>
        </p:spPr>
        <p:txBody>
          <a:bodyPr vert="horz" lIns="100584" tIns="4572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ru-RU" dirty="0" smtClean="0"/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Картузова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Е.Д.,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 химии 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Болтогинской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СОШ им. Н.Д.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Субурусского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Чурапчинского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улуса, Республики Саха (Якутия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Ноябрь 2021 год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60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928802"/>
            <a:ext cx="7715304" cy="3000396"/>
          </a:xfrm>
          <a:prstGeom prst="rect">
            <a:avLst/>
          </a:prstGeom>
        </p:spPr>
        <p:txBody>
          <a:bodyPr/>
          <a:lstStyle/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игровых уроков.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уроков, на которых можно использовать игровые формы.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игровых форм.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500042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26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/>
        </p:nvSpPr>
        <p:spPr>
          <a:xfrm>
            <a:off x="1071538" y="1428736"/>
            <a:ext cx="7272808" cy="4520544"/>
          </a:xfrm>
          <a:prstGeom prst="rect">
            <a:avLst/>
          </a:prstGeom>
          <a:solidFill>
            <a:schemeClr val="bg2"/>
          </a:solidFill>
        </p:spPr>
        <p:txBody>
          <a:bodyPr vert="horz">
            <a:no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и навыки.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познавать и объяснять.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ситуацию успеха для ученика.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Вызвать положительные эмоциональные переживания в ходе конкурсов.</a:t>
            </a:r>
          </a:p>
          <a:p>
            <a:pPr>
              <a:lnSpc>
                <a:spcPct val="9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повышению познавательного интереса к науке химии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работать в команде.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928794" y="3214686"/>
          <a:ext cx="5913458" cy="1919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8728" y="500042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 использования игровых моментов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48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404664"/>
            <a:ext cx="6654800" cy="1527175"/>
          </a:xfrm>
          <a:prstGeom prst="rect">
            <a:avLst/>
          </a:prstGeom>
        </p:spPr>
        <p:txBody>
          <a:bodyPr/>
          <a:lstStyle/>
          <a:p>
            <a:pPr lvl="0" algn="ctr" rtl="0">
              <a:buChar char="•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 игровых заданий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2411760" y="1247626"/>
            <a:ext cx="3240087" cy="1368425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ru-RU" sz="3200" baseline="0" dirty="0"/>
              <a:t>Уроки-игры</a:t>
            </a: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>
            <a:off x="642910" y="3500438"/>
            <a:ext cx="1800200" cy="935037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ru-RU" sz="1800" baseline="0" dirty="0" smtClean="0"/>
              <a:t>Игра «Лото»</a:t>
            </a:r>
            <a:endParaRPr lang="ru-RU" sz="1800" baseline="0" dirty="0"/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6929454" y="3357562"/>
            <a:ext cx="1535092" cy="1139542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ru-RU" sz="1800" baseline="0" dirty="0" smtClean="0"/>
              <a:t>Карточки </a:t>
            </a:r>
            <a:endParaRPr lang="ru-RU" sz="1800" baseline="0" dirty="0"/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3500430" y="3714752"/>
            <a:ext cx="1944216" cy="1084798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7200" kern="1200" baseline="60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ru-RU" sz="1800" baseline="0" dirty="0" smtClean="0"/>
              <a:t>Составление </a:t>
            </a:r>
          </a:p>
          <a:p>
            <a:r>
              <a:rPr lang="ru-RU" sz="1800" baseline="0" dirty="0" smtClean="0"/>
              <a:t>Формул</a:t>
            </a:r>
          </a:p>
          <a:p>
            <a:r>
              <a:rPr lang="ru-RU" sz="1800" baseline="0" dirty="0" smtClean="0"/>
              <a:t> по шаблону</a:t>
            </a:r>
            <a:endParaRPr lang="ru-RU" sz="1800" baseline="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1321571" y="2321711"/>
            <a:ext cx="1357322" cy="857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607587" y="3107529"/>
            <a:ext cx="107157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43570" y="1857364"/>
            <a:ext cx="1785950" cy="14287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6492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85728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Игра «Лото»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57157" y="1375156"/>
            <a:ext cx="4452969" cy="3339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857752" y="1500174"/>
            <a:ext cx="3857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«Химическое лото»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Очень нравится учащимся, в процессе игры ученик усваивает знания о классах неорганических веществ, их состав, названия. Хороший способ использовать учителем принимать зачет по теме.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1482" r="5479"/>
          <a:stretch>
            <a:fillRect/>
          </a:stretch>
        </p:blipFill>
        <p:spPr bwMode="auto">
          <a:xfrm>
            <a:off x="84483" y="1500174"/>
            <a:ext cx="4558955" cy="4681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42976" y="428604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Карточка для составление формул солей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1428736"/>
            <a:ext cx="41434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Самодельная карточка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составления формул солей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активирует познавательную деятельность учащихся, ученик делает сразу несколько действий: думает, вычисляет, составляет формулу, вычисляет индексы, проговаривает название соли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Карточки химических формул элементов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1378458"/>
          <a:ext cx="7572428" cy="5372080"/>
        </p:xfrm>
        <a:graphic>
          <a:graphicData uri="http://schemas.openxmlformats.org/drawingml/2006/table">
            <a:tbl>
              <a:tblPr/>
              <a:tblGrid>
                <a:gridCol w="2510042"/>
                <a:gridCol w="1687227"/>
                <a:gridCol w="1687227"/>
                <a:gridCol w="1687932"/>
              </a:tblGrid>
              <a:tr h="903111">
                <a:tc>
                  <a:txBody>
                    <a:bodyPr/>
                    <a:lstStyle/>
                    <a:p>
                      <a:pPr indent="895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 SO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Hg(OH)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CaBr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CuO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HClO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 S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Pb(OH)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en-US" sz="2600" baseline="-25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600" baseline="-25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Ag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PO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Calibri"/>
                          <a:cs typeface="Times New Roman"/>
                        </a:rPr>
                        <a:t>Fe(OH)</a:t>
                      </a:r>
                      <a:r>
                        <a:rPr lang="en-US" sz="2600" baseline="-250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600" baseline="-25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600" baseline="-25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MnBr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NaCl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2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HNO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NH</a:t>
                      </a:r>
                      <a:r>
                        <a:rPr lang="en-US" sz="2400" baseline="-25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OH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HCl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Ca(NO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2600">
                          <a:latin typeface="Times New Roman"/>
                          <a:ea typeface="Calibri"/>
                          <a:cs typeface="Times New Roman"/>
                        </a:rPr>
                        <a:t>SiO</a:t>
                      </a:r>
                      <a:r>
                        <a:rPr lang="en-US" sz="2600" baseline="-25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Times New Roman"/>
                          <a:ea typeface="Calibri"/>
                          <a:cs typeface="Times New Roman"/>
                        </a:rPr>
                        <a:t>Al(OH)</a:t>
                      </a:r>
                      <a:r>
                        <a:rPr lang="en-US" sz="2600" baseline="-25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8774" y="548680"/>
            <a:ext cx="8043890" cy="1103762"/>
          </a:xfrm>
          <a:prstGeom prst="rect">
            <a:avLst/>
          </a:prstGeom>
        </p:spPr>
        <p:txBody>
          <a:bodyPr/>
          <a:lstStyle/>
          <a:p>
            <a:pPr lvl="0" algn="ctr" rtl="0"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/>
        </p:nvSpPr>
        <p:spPr>
          <a:xfrm>
            <a:off x="685800" y="1652442"/>
            <a:ext cx="7772400" cy="457200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txBody>
          <a:bodyPr vert="horz">
            <a:normAutofit fontScale="92500" lnSpcReduction="1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моменты позволяют снизить уровень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психо-эмоциональной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на уроках химии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проходит легко и непринужденно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использовании игровых моментов появляется возможность выявить уровень подготовки у большого числа учеников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работать в команде пригодится в дальнейшем во время практических и лабораторных работ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058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261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Volodya</cp:lastModifiedBy>
  <cp:revision>6</cp:revision>
  <dcterms:created xsi:type="dcterms:W3CDTF">2021-11-29T04:28:57Z</dcterms:created>
  <dcterms:modified xsi:type="dcterms:W3CDTF">2021-11-30T00:27:58Z</dcterms:modified>
</cp:coreProperties>
</file>