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8" r:id="rId17"/>
    <p:sldId id="272" r:id="rId18"/>
    <p:sldId id="273" r:id="rId19"/>
    <p:sldId id="274" r:id="rId20"/>
    <p:sldId id="276" r:id="rId21"/>
    <p:sldId id="277" r:id="rId22"/>
    <p:sldId id="275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DC79F-988C-4A33-91F8-C1A2384EE03E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62C4F-D338-40F6-B700-2ADF8773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BE4467-B66D-4929-8890-3FE56625FF28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5EF4495-D198-43CE-A55C-FF9FEA79E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1500174"/>
            <a:ext cx="6072230" cy="2143116"/>
          </a:xfrm>
        </p:spPr>
        <p:txBody>
          <a:bodyPr/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Шок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виды шока</a:t>
            </a:r>
            <a:endParaRPr lang="ru-RU" sz="6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3248"/>
            <a:ext cx="342899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85786" y="571480"/>
            <a:ext cx="411362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ПМ 03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Специальность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31.02.01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Анафилактический шок.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7929618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Анафилактическая реакция </a:t>
            </a:r>
            <a:r>
              <a:rPr lang="ru-RU" dirty="0" smtClean="0"/>
              <a:t>является выражением особой повышенной чувствительности организма к инородным субстанциям. Под действием гистамина и других биологически активных веществ капилляры и вены теряют тонус, расширяется периферическое сосудистое русло, увеличивается его емкость, что приводит к перераспределению крови — скоплению (застою) ее в капиллярах и венах, вызывая нарушение деятельности сердца. Имеющийся ОЦК не соответствует емкости сосудистого русла, </a:t>
            </a:r>
            <a:r>
              <a:rPr lang="ru-RU" dirty="0" err="1" smtClean="0"/>
              <a:t>гиповолемия</a:t>
            </a:r>
            <a:r>
              <a:rPr lang="ru-RU" dirty="0" smtClean="0"/>
              <a:t> приводит к </a:t>
            </a:r>
            <a:r>
              <a:rPr lang="ru-RU" dirty="0" smtClean="0">
                <a:solidFill>
                  <a:srgbClr val="FF0000"/>
                </a:solidFill>
              </a:rPr>
              <a:t>уменьшению обратного кровотока к сердцу </a:t>
            </a:r>
            <a:r>
              <a:rPr lang="ru-RU" dirty="0" smtClean="0"/>
              <a:t>и снижению давления наполнения сердца. Это ведет к </a:t>
            </a:r>
            <a:r>
              <a:rPr lang="ru-RU" dirty="0" smtClean="0">
                <a:solidFill>
                  <a:srgbClr val="FF0000"/>
                </a:solidFill>
              </a:rPr>
              <a:t>уменьшению ударного объема сердца </a:t>
            </a:r>
            <a:r>
              <a:rPr lang="ru-RU" dirty="0" smtClean="0"/>
              <a:t>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АД</a:t>
            </a:r>
            <a:r>
              <a:rPr lang="ru-RU" b="1" dirty="0" smtClean="0"/>
              <a:t>. </a:t>
            </a:r>
            <a:r>
              <a:rPr lang="ru-RU" dirty="0" smtClean="0"/>
              <a:t>Снижению производительности сердца способствует и прямое нарушение сократительной способности миокарда.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ГЕМОРРАГИЧЕСКий</a:t>
            </a:r>
            <a:r>
              <a:rPr lang="ru-RU" dirty="0" smtClean="0"/>
              <a:t>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143900" cy="5527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Пусковым механизмом в развитии геморрагического (</a:t>
            </a:r>
            <a:r>
              <a:rPr lang="ru-RU" dirty="0" err="1" smtClean="0"/>
              <a:t>гиповолемического</a:t>
            </a:r>
            <a:r>
              <a:rPr lang="ru-RU" dirty="0" smtClean="0"/>
              <a:t>) шока является острая кровопотеря. Для возникновения шока имеет значение: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объем кровопотери;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фактор времени;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исходное состояние человека на момент кровопотери;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возраст.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Острая кровопотеря </a:t>
            </a:r>
            <a:r>
              <a:rPr lang="ru-RU" dirty="0" smtClean="0"/>
              <a:t>вызывает внезапное </a:t>
            </a:r>
            <a:r>
              <a:rPr lang="ru-RU" dirty="0" smtClean="0">
                <a:solidFill>
                  <a:srgbClr val="FF0000"/>
                </a:solidFill>
              </a:rPr>
              <a:t>уменьшение ОЦК</a:t>
            </a:r>
            <a:r>
              <a:rPr lang="ru-RU" dirty="0" smtClean="0"/>
              <a:t>, что влечет за собой развитие </a:t>
            </a:r>
            <a:r>
              <a:rPr lang="ru-RU" dirty="0" smtClean="0">
                <a:solidFill>
                  <a:srgbClr val="FF0000"/>
                </a:solidFill>
              </a:rPr>
              <a:t>синдрома малого выброса</a:t>
            </a:r>
            <a:r>
              <a:rPr lang="ru-RU" dirty="0" smtClean="0"/>
              <a:t>. В ответ на стрессовую ситуацию резко возрастает выработка надпочечниками </a:t>
            </a:r>
            <a:r>
              <a:rPr lang="ru-RU" dirty="0" smtClean="0">
                <a:solidFill>
                  <a:srgbClr val="FF0000"/>
                </a:solidFill>
              </a:rPr>
              <a:t>катехоламинов (адреналина и норадреналина</a:t>
            </a:r>
            <a:r>
              <a:rPr lang="ru-RU" dirty="0" smtClean="0"/>
              <a:t>). Под их воздействием повышается тонус венозных сосудов, что компенсирует потерю </a:t>
            </a:r>
            <a:r>
              <a:rPr lang="ru-RU" dirty="0" smtClean="0">
                <a:solidFill>
                  <a:srgbClr val="FF0000"/>
                </a:solidFill>
              </a:rPr>
              <a:t>10—15 % ОЦК (500-700 мл).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ТРАВМАТИЧЕСКИЙ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7786742" cy="55985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300" b="1" dirty="0" smtClean="0">
                <a:solidFill>
                  <a:srgbClr val="FF0000"/>
                </a:solidFill>
              </a:rPr>
              <a:t>Травматический шок </a:t>
            </a:r>
            <a:r>
              <a:rPr lang="ru-RU" sz="3300" dirty="0" smtClean="0"/>
              <a:t>возникает в результате: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Переломов  костей;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Размозжения  мягких тканей;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Раздавливания  и тяжелых ушибов мягких тканей;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Повреждений  внутренних органов;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Внешних  и внутренних кровотечений;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Обширных  кровоизлияний в результате травмы;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Ожогов, отморожений;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/>
              <a:t>Воздействий  электрического тока</a:t>
            </a:r>
          </a:p>
          <a:p>
            <a:pPr marL="514350" indent="-514350">
              <a:buNone/>
            </a:pPr>
            <a:r>
              <a:rPr lang="ru-RU" sz="3300" dirty="0" smtClean="0"/>
              <a:t> и других внешних повреждающих факторов.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Травматический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929618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rgbClr val="FF0000"/>
                </a:solidFill>
              </a:rPr>
              <a:t>Травматический шок </a:t>
            </a:r>
            <a:r>
              <a:rPr lang="ru-RU" sz="2800" dirty="0" smtClean="0"/>
              <a:t>— это особый вид шока. </a:t>
            </a:r>
            <a:r>
              <a:rPr lang="ru-RU" sz="2800" dirty="0" err="1" smtClean="0"/>
              <a:t>Патогенетически</a:t>
            </a:r>
            <a:r>
              <a:rPr lang="ru-RU" sz="2800" dirty="0" smtClean="0"/>
              <a:t> его можно отнести к </a:t>
            </a:r>
            <a:r>
              <a:rPr lang="ru-RU" sz="2800" dirty="0" err="1" smtClean="0"/>
              <a:t>гиповолемическому</a:t>
            </a:r>
            <a:r>
              <a:rPr lang="ru-RU" sz="2800" dirty="0" smtClean="0"/>
              <a:t> шоку, но с</a:t>
            </a:r>
            <a:r>
              <a:rPr lang="ru-RU" sz="2800" b="1" dirty="0" smtClean="0"/>
              <a:t> </a:t>
            </a:r>
            <a:r>
              <a:rPr lang="ru-RU" sz="2800" dirty="0" smtClean="0"/>
              <a:t>некоторыми оговорками. Существует несколько теорий, пытающихся обосновать развитие травматического шока:</a:t>
            </a:r>
          </a:p>
          <a:p>
            <a:pPr lv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I. </a:t>
            </a:r>
            <a:r>
              <a:rPr lang="ru-RU" sz="2800" b="1" dirty="0" smtClean="0">
                <a:solidFill>
                  <a:srgbClr val="FF0000"/>
                </a:solidFill>
              </a:rPr>
              <a:t>Теория </a:t>
            </a:r>
            <a:r>
              <a:rPr lang="ru-RU" sz="2800" b="1" dirty="0" err="1" smtClean="0">
                <a:solidFill>
                  <a:srgbClr val="FF0000"/>
                </a:solidFill>
              </a:rPr>
              <a:t>крово</a:t>
            </a:r>
            <a:r>
              <a:rPr lang="ru-RU" sz="2800" b="1" dirty="0" smtClean="0">
                <a:solidFill>
                  <a:srgbClr val="FF0000"/>
                </a:solidFill>
              </a:rPr>
              <a:t>- и </a:t>
            </a:r>
            <a:r>
              <a:rPr lang="ru-RU" sz="2800" b="1" dirty="0" err="1" smtClean="0">
                <a:solidFill>
                  <a:srgbClr val="FF0000"/>
                </a:solidFill>
              </a:rPr>
              <a:t>плазмопотери</a:t>
            </a:r>
            <a:r>
              <a:rPr lang="en-US" sz="2800" b="1" dirty="0" smtClean="0"/>
              <a:t>.</a:t>
            </a:r>
            <a:r>
              <a:rPr lang="ru-RU" sz="2800" b="1" dirty="0" smtClean="0"/>
              <a:t> </a:t>
            </a:r>
            <a:r>
              <a:rPr lang="ru-RU" sz="2800" dirty="0" smtClean="0"/>
              <a:t>Американский хирург А. </a:t>
            </a:r>
            <a:r>
              <a:rPr lang="ru-RU" sz="2800" dirty="0" err="1" smtClean="0"/>
              <a:t>Блелок</a:t>
            </a:r>
            <a:r>
              <a:rPr lang="ru-RU" sz="2800" dirty="0" smtClean="0"/>
              <a:t> основную роль в развитии травматического шока отводил </a:t>
            </a:r>
            <a:r>
              <a:rPr lang="ru-RU" sz="2800" dirty="0" smtClean="0">
                <a:solidFill>
                  <a:srgbClr val="FF0000"/>
                </a:solidFill>
              </a:rPr>
              <a:t>снижению ОЦК </a:t>
            </a:r>
            <a:r>
              <a:rPr lang="ru-RU" sz="2800" dirty="0" smtClean="0"/>
              <a:t>в результате кровотечения и кровоизлияний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Травматический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272" y="928670"/>
            <a:ext cx="7239000" cy="552706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II.</a:t>
            </a:r>
            <a:r>
              <a:rPr lang="ru-RU" b="1" dirty="0" smtClean="0">
                <a:solidFill>
                  <a:srgbClr val="FF0000"/>
                </a:solidFill>
              </a:rPr>
              <a:t>Нервно-рефлекторная теория. </a:t>
            </a:r>
            <a:r>
              <a:rPr lang="ru-RU" dirty="0" smtClean="0"/>
              <a:t>Нервные импульсы из зоны повреждения </a:t>
            </a:r>
            <a:r>
              <a:rPr lang="ru-RU" dirty="0" err="1" smtClean="0"/>
              <a:t>перераздражают</a:t>
            </a:r>
            <a:r>
              <a:rPr lang="ru-RU" dirty="0" smtClean="0"/>
              <a:t> и истощают ЦНС, способствуя развитию охранительного торможения. Цепь рефлекторных процессов вызывает соответствующие изменения деятельности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и дыхательной систем.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III. </a:t>
            </a:r>
            <a:r>
              <a:rPr lang="ru-RU" b="1" dirty="0" smtClean="0">
                <a:solidFill>
                  <a:srgbClr val="FF0000"/>
                </a:solidFill>
              </a:rPr>
              <a:t>Токсическая теория. </a:t>
            </a:r>
            <a:r>
              <a:rPr lang="ru-RU" dirty="0" smtClean="0"/>
              <a:t>Согласно этой теории, интоксикация продуктами распада из поврежденных тканей приводит к расширению капилляров и увеличению их проницаемости. Это вызывает снижение ОЦК и определяет картину шока.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143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Травматический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7786742" cy="6143644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IV. </a:t>
            </a:r>
            <a:r>
              <a:rPr lang="ru-RU" b="1" dirty="0" smtClean="0">
                <a:solidFill>
                  <a:srgbClr val="FF0000"/>
                </a:solidFill>
              </a:rPr>
              <a:t>Эндокринная теория. </a:t>
            </a:r>
            <a:r>
              <a:rPr lang="ru-RU" dirty="0" smtClean="0"/>
              <a:t>Канадский ученый Г. </a:t>
            </a:r>
            <a:r>
              <a:rPr lang="ru-RU" dirty="0" err="1" smtClean="0"/>
              <a:t>Селье</a:t>
            </a:r>
            <a:r>
              <a:rPr lang="ru-RU" dirty="0" smtClean="0"/>
              <a:t> рассматривал травматический шок как III стадию общего синдрома адаптации, возникающую в результате истощения передней доли гипофиза и коры надпочечников.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V. </a:t>
            </a:r>
            <a:r>
              <a:rPr lang="ru-RU" b="1" dirty="0" smtClean="0">
                <a:solidFill>
                  <a:srgbClr val="FF0000"/>
                </a:solidFill>
              </a:rPr>
              <a:t>Теория </a:t>
            </a:r>
            <a:r>
              <a:rPr lang="ru-RU" b="1" dirty="0" err="1" smtClean="0">
                <a:solidFill>
                  <a:srgbClr val="FF0000"/>
                </a:solidFill>
              </a:rPr>
              <a:t>акапнии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Гипервентиляция легких при болях вызывает уменьшение содержания углекислоты в крови, что приводит к нарушению </a:t>
            </a:r>
            <a:r>
              <a:rPr lang="ru-RU" dirty="0" err="1" smtClean="0"/>
              <a:t>микроциркуляции</a:t>
            </a:r>
            <a:r>
              <a:rPr lang="ru-RU" dirty="0" smtClean="0"/>
              <a:t> и расстройству обмена веществ, являясь пусковым механизмом для последующих изменений в организме.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Травматический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</a:rPr>
              <a:t>Травматический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шок является по своей природе </a:t>
            </a:r>
            <a:r>
              <a:rPr lang="ru-RU" dirty="0" err="1" smtClean="0">
                <a:solidFill>
                  <a:srgbClr val="FF0000"/>
                </a:solidFill>
              </a:rPr>
              <a:t>полиэтиологичным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   Основными факторами, имеющими значение в развитии шока, считают: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боль;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кровопотерю;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токсемию;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переохлаждение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В каждом конкретном случае может быть преобладание одного или нескольких факторов.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КЛИНИЧЕСКАЯ КАРТИНА ТРАВМАТИЧЕСКОГО ШОКА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072462" cy="62150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Клиническая картина </a:t>
            </a:r>
            <a:r>
              <a:rPr lang="ru-RU" dirty="0" smtClean="0"/>
              <a:t>травматического шока достаточно яркая. Если медицинский работник сумеет правильно оценить состояние пациента и сопоставить его с обстоятельствами травмы, он сможет не только поставить диагноз шока, но и определить его стадию. В течении травматического шока выделяют две фазы: </a:t>
            </a:r>
            <a:r>
              <a:rPr lang="ru-RU" b="1" dirty="0" err="1" smtClean="0">
                <a:solidFill>
                  <a:srgbClr val="FF0000"/>
                </a:solidFill>
              </a:rPr>
              <a:t>эректильную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и </a:t>
            </a:r>
            <a:r>
              <a:rPr lang="ru-RU" b="1" dirty="0" smtClean="0">
                <a:solidFill>
                  <a:srgbClr val="FF0000"/>
                </a:solidFill>
              </a:rPr>
              <a:t>торпидную.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ru-RU" b="1" dirty="0" err="1" smtClean="0">
                <a:solidFill>
                  <a:srgbClr val="FF0000"/>
                </a:solidFill>
              </a:rPr>
              <a:t>Эректильная</a:t>
            </a:r>
            <a:r>
              <a:rPr lang="ru-RU" b="1" dirty="0" smtClean="0">
                <a:solidFill>
                  <a:srgbClr val="FF0000"/>
                </a:solidFill>
              </a:rPr>
              <a:t> фаза </a:t>
            </a:r>
            <a:r>
              <a:rPr lang="ru-RU" dirty="0" smtClean="0"/>
              <a:t>наступает сразу после травмы, является результатом преобладания процессов </a:t>
            </a:r>
            <a:r>
              <a:rPr lang="ru-RU" dirty="0" smtClean="0">
                <a:solidFill>
                  <a:srgbClr val="FF0000"/>
                </a:solidFill>
              </a:rPr>
              <a:t>возбуждения. </a:t>
            </a:r>
            <a:r>
              <a:rPr lang="ru-RU" dirty="0" smtClean="0"/>
              <a:t>Пациент обычно в сознании (при тяжелых поражения мозга сознание утрачено), ведет себя беспокойно, пытается куда-то идти, нанося себе при этом дополнительную травму, так как болевые ощущения притуплены. Кожные покровы и видимые слизистые оболочки бледные, пульс частый, АД в пределах нормы или несколько повышено.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72462" cy="5714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КЛИНИЧЕСКАЯ КАРТИНА ТРАВМАТИЧЕСКОГО ШОКА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143900" cy="621508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Торпидная фаза </a:t>
            </a:r>
            <a:r>
              <a:rPr lang="ru-RU" dirty="0" smtClean="0"/>
              <a:t>наступает вслед за </a:t>
            </a:r>
            <a:r>
              <a:rPr lang="ru-RU" dirty="0" err="1" smtClean="0"/>
              <a:t>эректильной</a:t>
            </a:r>
            <a:r>
              <a:rPr lang="ru-RU" dirty="0" smtClean="0"/>
              <a:t>. Она характеризуется: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общей заторможенностью;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вялой реакцией на внешние раздражители;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безразличием;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прострацией при сохраненном сознании.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Объективно: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пациент  бледен;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PS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частый и малый; </a:t>
            </a:r>
            <a:r>
              <a:rPr lang="ru-RU" dirty="0" smtClean="0">
                <a:solidFill>
                  <a:srgbClr val="FF0000"/>
                </a:solidFill>
              </a:rPr>
              <a:t>АД</a:t>
            </a:r>
            <a:r>
              <a:rPr lang="ru-RU" dirty="0" smtClean="0"/>
              <a:t> падает до </a:t>
            </a:r>
            <a:r>
              <a:rPr lang="ru-RU" dirty="0" smtClean="0">
                <a:solidFill>
                  <a:srgbClr val="FF0000"/>
                </a:solidFill>
              </a:rPr>
              <a:t>60—40 мм </a:t>
            </a:r>
            <a:r>
              <a:rPr lang="ru-RU" dirty="0" err="1" smtClean="0">
                <a:solidFill>
                  <a:srgbClr val="FF0000"/>
                </a:solidFill>
              </a:rPr>
              <a:t>рт</a:t>
            </a:r>
            <a:r>
              <a:rPr lang="ru-RU" dirty="0" smtClean="0">
                <a:solidFill>
                  <a:srgbClr val="FF0000"/>
                </a:solidFill>
              </a:rPr>
              <a:t>. ст</a:t>
            </a:r>
            <a:r>
              <a:rPr lang="ru-RU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тоны  сердца становятся глухими; (систолическое).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кожа  покрыта холодным липким потом;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t </a:t>
            </a:r>
            <a:r>
              <a:rPr lang="en-US" sz="1400" dirty="0" smtClean="0"/>
              <a:t> </a:t>
            </a:r>
            <a:r>
              <a:rPr lang="ru-RU" dirty="0" smtClean="0"/>
              <a:t>тела понижается;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дыхание может быть шумным и глубоким или отмечается </a:t>
            </a:r>
            <a:r>
              <a:rPr lang="ru-RU" dirty="0" smtClean="0">
                <a:solidFill>
                  <a:srgbClr val="FF0000"/>
                </a:solidFill>
              </a:rPr>
              <a:t>дыхательная недостаточность</a:t>
            </a:r>
            <a:r>
              <a:rPr lang="ru-RU" dirty="0" smtClean="0"/>
              <a:t>, требующая срочного перевода пациента на ИВЛ.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нарушается функция всех органов и систем;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нарастает </a:t>
            </a:r>
            <a:r>
              <a:rPr lang="ru-RU" dirty="0" smtClean="0">
                <a:solidFill>
                  <a:srgbClr val="FF0000"/>
                </a:solidFill>
              </a:rPr>
              <a:t>кислородное голодание </a:t>
            </a:r>
            <a:r>
              <a:rPr lang="ru-RU" dirty="0" smtClean="0"/>
              <a:t>тканей за счет нарушения </a:t>
            </a:r>
            <a:r>
              <a:rPr lang="ru-RU" dirty="0" err="1" smtClean="0"/>
              <a:t>микроциркуляции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АЛГОРИТМ ДЕЙСТВИЙ ПРИ ТРАМАТИЧЕСКОМ  ШОКЕ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В первую очередь </a:t>
            </a:r>
            <a:r>
              <a:rPr lang="ru-RU" sz="2800" dirty="0" smtClean="0"/>
              <a:t>необходимо принять меры для устранения причин, вызвавших шок, если они еще действуют: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остановить кровотечение;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обеспечить свободную проходимость дыхательных путей;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проводить реанимационные мероприятия;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при малейшей возможности вызвать машину скорой помощи.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642942"/>
          </a:xfrm>
        </p:spPr>
        <p:txBody>
          <a:bodyPr/>
          <a:lstStyle/>
          <a:p>
            <a:pPr algn="ctr"/>
            <a:r>
              <a:rPr lang="ru-RU" dirty="0" smtClean="0"/>
              <a:t>План 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Шок – определение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Причины шока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Классификация шока:</a:t>
            </a:r>
            <a:endParaRPr lang="en-US" sz="3200" dirty="0" smtClean="0"/>
          </a:p>
          <a:p>
            <a:pPr marL="761238" lvl="1" indent="-514350">
              <a:buFont typeface="+mj-lt"/>
              <a:buAutoNum type="alphaLcPeriod"/>
            </a:pPr>
            <a:r>
              <a:rPr lang="ru-RU" sz="3200" dirty="0" err="1" smtClean="0">
                <a:solidFill>
                  <a:schemeClr val="tx1"/>
                </a:solidFill>
              </a:rPr>
              <a:t>гиповолемический</a:t>
            </a:r>
            <a:r>
              <a:rPr lang="ru-RU" sz="3200" dirty="0" smtClean="0">
                <a:solidFill>
                  <a:schemeClr val="tx1"/>
                </a:solidFill>
              </a:rPr>
              <a:t> шок ;</a:t>
            </a:r>
          </a:p>
          <a:p>
            <a:pPr marL="761238" lvl="1" indent="-514350">
              <a:buFont typeface="+mj-lt"/>
              <a:buAutoNum type="alphaLcPeriod"/>
            </a:pPr>
            <a:r>
              <a:rPr lang="ru-RU" sz="3200" dirty="0" err="1" smtClean="0">
                <a:solidFill>
                  <a:schemeClr val="tx1"/>
                </a:solidFill>
              </a:rPr>
              <a:t>кардиогенный</a:t>
            </a:r>
            <a:r>
              <a:rPr lang="ru-RU" sz="3200" dirty="0" smtClean="0">
                <a:solidFill>
                  <a:schemeClr val="tx1"/>
                </a:solidFill>
              </a:rPr>
              <a:t> шок; </a:t>
            </a:r>
          </a:p>
          <a:p>
            <a:pPr marL="761238" lvl="1" indent="-514350">
              <a:buFont typeface="+mj-lt"/>
              <a:buAutoNum type="alphaLcPeriod"/>
            </a:pPr>
            <a:r>
              <a:rPr lang="ru-RU" sz="3200" dirty="0" smtClean="0">
                <a:solidFill>
                  <a:schemeClr val="tx1"/>
                </a:solidFill>
              </a:rPr>
              <a:t>септический шок; </a:t>
            </a:r>
          </a:p>
          <a:p>
            <a:pPr marL="761238" lvl="1" indent="-514350">
              <a:buFont typeface="+mj-lt"/>
              <a:buAutoNum type="alphaLcPeriod"/>
            </a:pPr>
            <a:r>
              <a:rPr lang="ru-RU" sz="3200" dirty="0" smtClean="0">
                <a:solidFill>
                  <a:schemeClr val="tx1"/>
                </a:solidFill>
              </a:rPr>
              <a:t>анафилактический шок;</a:t>
            </a:r>
          </a:p>
          <a:p>
            <a:pPr marL="761238" lvl="1" indent="-514350">
              <a:buFont typeface="+mj-lt"/>
              <a:buAutoNum type="alphaLcPeriod"/>
            </a:pPr>
            <a:r>
              <a:rPr lang="ru-RU" sz="3200" dirty="0" smtClean="0">
                <a:solidFill>
                  <a:schemeClr val="tx1"/>
                </a:solidFill>
              </a:rPr>
              <a:t>травматический шок.</a:t>
            </a:r>
            <a:endParaRPr lang="ru-RU" sz="36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Патогенез шока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Клиника шока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Интенсивная терапия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786742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ИНТЕНСИВНАЯ ТЕРАПИЯ на  догоспитальном  этапе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072462" cy="60722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После ее прибытия «скорой» необходимо информировать врача об уже принятых мерах и оказывать помощь при проведении дальнейших реанимационных мероприятий.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На догоспитальном этапе помощь оказывают в     следующей последовательности: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1. Производят временную остановку кровотечения с помощью жгута, прижатия кровоточащего сосуда и др. Обязательно отмечают время пережатия сосуда.</a:t>
            </a:r>
          </a:p>
          <a:p>
            <a:pPr>
              <a:buNone/>
            </a:pPr>
            <a:r>
              <a:rPr lang="ru-RU" dirty="0" smtClean="0"/>
              <a:t>2.  После освобождения дыхательных путей от инородных тел, обеспечивают свободную проходимость дыхательных путей тройным приемом или введением воздуховода. В крайнем случае, производят </a:t>
            </a:r>
            <a:r>
              <a:rPr lang="ru-RU" dirty="0" err="1" smtClean="0"/>
              <a:t>коникотомию</a:t>
            </a:r>
            <a:r>
              <a:rPr lang="ru-RU" dirty="0" smtClean="0"/>
              <a:t>. </a:t>
            </a:r>
            <a:r>
              <a:rPr lang="ru-RU" dirty="0" err="1" smtClean="0"/>
              <a:t>Интубировать</a:t>
            </a:r>
            <a:r>
              <a:rPr lang="ru-RU" dirty="0" smtClean="0"/>
              <a:t> трахею в полевых условиях может лишь в совершенстве владеющий этим сложным методом специалист.</a:t>
            </a:r>
          </a:p>
          <a:p>
            <a:pPr>
              <a:buNone/>
            </a:pPr>
            <a:r>
              <a:rPr lang="ru-RU" dirty="0" smtClean="0"/>
              <a:t>3. Если возможно, производят лечебные блокады, вводят наркотические анальгетики: 1—2 мл 1 % </a:t>
            </a:r>
            <a:r>
              <a:rPr lang="ru-RU" dirty="0" err="1" smtClean="0"/>
              <a:t>р-ра</a:t>
            </a:r>
            <a:r>
              <a:rPr lang="ru-RU" dirty="0" smtClean="0"/>
              <a:t> </a:t>
            </a:r>
            <a:r>
              <a:rPr lang="ru-RU" dirty="0" err="1" smtClean="0"/>
              <a:t>промедола</a:t>
            </a:r>
            <a:r>
              <a:rPr lang="ru-RU" dirty="0" smtClean="0"/>
              <a:t> или 0,5 мл 0,005 % </a:t>
            </a:r>
            <a:r>
              <a:rPr lang="ru-RU" dirty="0" err="1" smtClean="0"/>
              <a:t>р-ра</a:t>
            </a:r>
            <a:r>
              <a:rPr lang="ru-RU" dirty="0" smtClean="0"/>
              <a:t> </a:t>
            </a:r>
            <a:r>
              <a:rPr lang="ru-RU" dirty="0" err="1" smtClean="0"/>
              <a:t>фентанила</a:t>
            </a:r>
            <a:r>
              <a:rPr lang="ru-RU" dirty="0" smtClean="0"/>
              <a:t>, 1—2 мл </a:t>
            </a:r>
            <a:r>
              <a:rPr lang="ru-RU" dirty="0" err="1" smtClean="0"/>
              <a:t>трамала</a:t>
            </a:r>
            <a:r>
              <a:rPr lang="ru-RU" dirty="0" smtClean="0"/>
              <a:t> или </a:t>
            </a:r>
            <a:r>
              <a:rPr lang="ru-RU" dirty="0" err="1" smtClean="0"/>
              <a:t>морадола</a:t>
            </a:r>
            <a:r>
              <a:rPr lang="ru-RU" dirty="0" smtClean="0"/>
              <a:t>; применяют ингаляции закиси азота с кислородом. </a:t>
            </a:r>
            <a:r>
              <a:rPr lang="ru-RU" dirty="0" smtClean="0">
                <a:solidFill>
                  <a:srgbClr val="FF0000"/>
                </a:solidFill>
              </a:rPr>
              <a:t>Необходимо помнить, что общее обезболивание при подозрении на травму органов брюшной полости затрудняет последующую диагностику и может привести к осложнениям.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ИНТЕНСИВНАЯ ТЕРАПИЯ НА ДОГОСПИТАЛЬНОМ ЭТАПЕ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7715304" cy="552706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4. Закрывают раны асептическими повязками, проводят </a:t>
            </a:r>
            <a:r>
              <a:rPr lang="ru-RU" dirty="0" smtClean="0">
                <a:solidFill>
                  <a:srgbClr val="FF0000"/>
                </a:solidFill>
              </a:rPr>
              <a:t>иммобилизацию переломов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5. Если у пострадавшего имеется клапанный пневмоторакс, </a:t>
            </a:r>
            <a:r>
              <a:rPr lang="ru-RU" dirty="0" smtClean="0">
                <a:solidFill>
                  <a:srgbClr val="FF0000"/>
                </a:solidFill>
              </a:rPr>
              <a:t>отсасывают воздух из плевральной полости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6. Налаживают </a:t>
            </a:r>
            <a:r>
              <a:rPr lang="ru-RU" dirty="0" err="1" smtClean="0"/>
              <a:t>в\в</a:t>
            </a:r>
            <a:r>
              <a:rPr lang="ru-RU" dirty="0" smtClean="0"/>
              <a:t> введение плазмозамещающих растворов — </a:t>
            </a:r>
            <a:r>
              <a:rPr lang="ru-RU" dirty="0" err="1" smtClean="0"/>
              <a:t>реополиглюкина</a:t>
            </a:r>
            <a:r>
              <a:rPr lang="ru-RU" dirty="0" smtClean="0"/>
              <a:t>, </a:t>
            </a:r>
            <a:r>
              <a:rPr lang="ru-RU" dirty="0" err="1" smtClean="0"/>
              <a:t>полиглюкина</a:t>
            </a:r>
            <a:r>
              <a:rPr lang="ru-RU" dirty="0" smtClean="0"/>
              <a:t>, глюкозы, изотонического раствора хлорида натрия, </a:t>
            </a:r>
            <a:r>
              <a:rPr lang="ru-RU" dirty="0" err="1" smtClean="0"/>
              <a:t>лактосола</a:t>
            </a:r>
            <a:r>
              <a:rPr lang="ru-RU" dirty="0" smtClean="0"/>
              <a:t> и др., преследуя при этом главную цель —</a:t>
            </a:r>
            <a:r>
              <a:rPr lang="ru-RU" dirty="0" smtClean="0">
                <a:solidFill>
                  <a:srgbClr val="FF0000"/>
                </a:solidFill>
              </a:rPr>
              <a:t> устранение дефицита ОЦК.</a:t>
            </a:r>
          </a:p>
          <a:p>
            <a:pPr lvl="0">
              <a:buNone/>
            </a:pPr>
            <a:r>
              <a:rPr lang="ru-RU" dirty="0" smtClean="0"/>
              <a:t>7. При возможности в/</a:t>
            </a:r>
            <a:r>
              <a:rPr lang="ru-RU" dirty="0" err="1" smtClean="0"/>
              <a:t>в</a:t>
            </a:r>
            <a:r>
              <a:rPr lang="ru-RU" dirty="0" smtClean="0"/>
              <a:t> вводят </a:t>
            </a:r>
            <a:r>
              <a:rPr lang="ru-RU" dirty="0" err="1" smtClean="0">
                <a:solidFill>
                  <a:srgbClr val="FF0000"/>
                </a:solidFill>
              </a:rPr>
              <a:t>глюкокортикоиды</a:t>
            </a:r>
            <a:r>
              <a:rPr lang="ru-RU" dirty="0" smtClean="0"/>
              <a:t> </a:t>
            </a:r>
            <a:r>
              <a:rPr lang="ru-RU" dirty="0" err="1" smtClean="0"/>
              <a:t>пред-низолон</a:t>
            </a:r>
            <a:r>
              <a:rPr lang="ru-RU" dirty="0" smtClean="0"/>
              <a:t> или </a:t>
            </a:r>
            <a:r>
              <a:rPr lang="ru-RU" dirty="0" err="1" smtClean="0"/>
              <a:t>дексаметазон</a:t>
            </a:r>
            <a:r>
              <a:rPr lang="ru-RU" dirty="0" smtClean="0"/>
              <a:t> в больших дозах (</a:t>
            </a:r>
            <a:r>
              <a:rPr lang="ru-RU" dirty="0" err="1" smtClean="0"/>
              <a:t>преднизоло-на</a:t>
            </a:r>
            <a:r>
              <a:rPr lang="ru-RU" dirty="0" smtClean="0"/>
              <a:t> 30 мг/кг).</a:t>
            </a:r>
          </a:p>
          <a:p>
            <a:pPr lvl="0">
              <a:buNone/>
            </a:pPr>
            <a:r>
              <a:rPr lang="ru-RU" dirty="0" smtClean="0"/>
              <a:t>8. Желательно пострадавшего, особенно с переломами таза и бедер, поместить в специальный </a:t>
            </a:r>
            <a:r>
              <a:rPr lang="ru-RU" dirty="0" smtClean="0">
                <a:solidFill>
                  <a:srgbClr val="FF0000"/>
                </a:solidFill>
              </a:rPr>
              <a:t>противоперегрузочный костюм</a:t>
            </a:r>
            <a:r>
              <a:rPr lang="ru-RU" dirty="0" smtClean="0"/>
              <a:t>, который создает противодавление на мягкие ткани, что увеличивает возврат жидкости в кровеносное русло.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072462" cy="35719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ИНТЕНСИВНАЯ ТЕРАПИЯ НА ДОГОСПИТАЛЬНОМ ЭТАПЕ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Продолжение реанимационных мероприятий осуществляют </a:t>
            </a:r>
            <a:r>
              <a:rPr lang="ru-RU" sz="3200" dirty="0" smtClean="0">
                <a:solidFill>
                  <a:srgbClr val="FF0000"/>
                </a:solidFill>
              </a:rPr>
              <a:t>непрерывно в приемном покое </a:t>
            </a:r>
            <a:r>
              <a:rPr lang="ru-RU" sz="3200" dirty="0" smtClean="0"/>
              <a:t>или в специально оборудованной </a:t>
            </a:r>
            <a:r>
              <a:rPr lang="ru-RU" sz="3200" dirty="0" smtClean="0">
                <a:solidFill>
                  <a:srgbClr val="FF0000"/>
                </a:solidFill>
              </a:rPr>
              <a:t>реанимационной операционной </a:t>
            </a:r>
            <a:r>
              <a:rPr lang="ru-RU" sz="3200" dirty="0" smtClean="0"/>
              <a:t>одновременно с диагностическими и срочными лечебными мероприятиями. До выведения из шока к ним относится только остановка кровотечения.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15338" cy="50004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ИНТЕНСИВНАЯ ТЕРАПИЯ в реанимационной палате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143900" cy="600079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Пациенту катетеризируют крупную вену: подключичную, яремную или бедренную — и продолжают </a:t>
            </a:r>
            <a:r>
              <a:rPr lang="ru-RU" sz="3200" dirty="0" err="1" smtClean="0">
                <a:solidFill>
                  <a:srgbClr val="FF0000"/>
                </a:solidFill>
              </a:rPr>
              <a:t>инфузионную</a:t>
            </a:r>
            <a:r>
              <a:rPr lang="ru-RU" sz="3200" dirty="0" smtClean="0">
                <a:solidFill>
                  <a:srgbClr val="FF0000"/>
                </a:solidFill>
              </a:rPr>
              <a:t> терапию. </a:t>
            </a:r>
            <a:r>
              <a:rPr lang="ru-RU" sz="3200" dirty="0" smtClean="0"/>
              <a:t>Постоянно регистрируют </a:t>
            </a:r>
            <a:r>
              <a:rPr lang="ru-RU" sz="3200" dirty="0" smtClean="0">
                <a:solidFill>
                  <a:srgbClr val="FF0000"/>
                </a:solidFill>
              </a:rPr>
              <a:t>ЭКГ</a:t>
            </a:r>
            <a:r>
              <a:rPr lang="ru-RU" sz="3200" dirty="0" smtClean="0"/>
              <a:t>. </a:t>
            </a:r>
            <a:r>
              <a:rPr lang="ru-RU" sz="3200" dirty="0" err="1" smtClean="0"/>
              <a:t>Инфузионную</a:t>
            </a:r>
            <a:r>
              <a:rPr lang="ru-RU" sz="3200" dirty="0" smtClean="0"/>
              <a:t> терапию дополняют введением глюкокортикоидных гормонов, </a:t>
            </a:r>
            <a:r>
              <a:rPr lang="ru-RU" sz="3200" dirty="0" err="1" smtClean="0"/>
              <a:t>антипротеолитических</a:t>
            </a:r>
            <a:r>
              <a:rPr lang="ru-RU" sz="3200" dirty="0" smtClean="0"/>
              <a:t> ферментов (</a:t>
            </a:r>
            <a:r>
              <a:rPr lang="ru-RU" sz="3200" dirty="0" err="1" smtClean="0"/>
              <a:t>контрикал</a:t>
            </a:r>
            <a:r>
              <a:rPr lang="ru-RU" sz="3200" dirty="0" smtClean="0"/>
              <a:t>, </a:t>
            </a:r>
            <a:r>
              <a:rPr lang="ru-RU" sz="3200" dirty="0" err="1" smtClean="0"/>
              <a:t>трасилол</a:t>
            </a:r>
            <a:r>
              <a:rPr lang="ru-RU" sz="3200" dirty="0" smtClean="0"/>
              <a:t>, </a:t>
            </a:r>
            <a:r>
              <a:rPr lang="ru-RU" sz="3200" dirty="0" err="1" smtClean="0"/>
              <a:t>гордокс</a:t>
            </a:r>
            <a:r>
              <a:rPr lang="ru-RU" sz="32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Для устранения гипотензии вводят </a:t>
            </a:r>
            <a:r>
              <a:rPr lang="ru-RU" sz="3200" dirty="0" err="1" smtClean="0">
                <a:solidFill>
                  <a:srgbClr val="FF0000"/>
                </a:solidFill>
              </a:rPr>
              <a:t>допамин</a:t>
            </a:r>
            <a:r>
              <a:rPr lang="ru-RU" sz="3200" dirty="0" smtClean="0"/>
              <a:t> или другие сосудосуживающие препараты, но только после или на фоне </a:t>
            </a:r>
            <a:r>
              <a:rPr lang="ru-RU" sz="3200" dirty="0" smtClean="0">
                <a:solidFill>
                  <a:srgbClr val="FF0000"/>
                </a:solidFill>
              </a:rPr>
              <a:t>ликвидации дефицита ОЦК.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Проводят </a:t>
            </a:r>
            <a:r>
              <a:rPr lang="ru-RU" sz="3200" dirty="0" smtClean="0">
                <a:solidFill>
                  <a:srgbClr val="FF0000"/>
                </a:solidFill>
              </a:rPr>
              <a:t>оксигенотерапию, </a:t>
            </a:r>
            <a:r>
              <a:rPr lang="ru-RU" sz="3200" dirty="0" smtClean="0"/>
              <a:t>по показаниям </a:t>
            </a:r>
            <a:r>
              <a:rPr lang="ru-RU" sz="3200" dirty="0" smtClean="0">
                <a:solidFill>
                  <a:srgbClr val="FF0000"/>
                </a:solidFill>
              </a:rPr>
              <a:t>ИВЛ</a:t>
            </a:r>
            <a:r>
              <a:rPr lang="ru-RU" sz="3200" dirty="0" smtClean="0"/>
              <a:t>, поддерживают проходимость дыхательных путей.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Максимально быстро начинают мероприятия, направленные на </a:t>
            </a:r>
            <a:r>
              <a:rPr lang="ru-RU" sz="3200" dirty="0" smtClean="0">
                <a:solidFill>
                  <a:srgbClr val="FF0000"/>
                </a:solidFill>
              </a:rPr>
              <a:t>нормализацию энергетического обмена </a:t>
            </a:r>
            <a:r>
              <a:rPr lang="ru-RU" sz="3200" dirty="0" smtClean="0"/>
              <a:t>(в/</a:t>
            </a:r>
            <a:r>
              <a:rPr lang="ru-RU" sz="3200" dirty="0" err="1" smtClean="0"/>
              <a:t>в</a:t>
            </a:r>
            <a:r>
              <a:rPr lang="ru-RU" sz="3200" dirty="0" smtClean="0"/>
              <a:t> 10-20 % </a:t>
            </a:r>
            <a:r>
              <a:rPr lang="ru-RU" sz="3200" dirty="0" err="1" smtClean="0"/>
              <a:t>р-ры</a:t>
            </a:r>
            <a:r>
              <a:rPr lang="ru-RU" sz="3200" dirty="0" smtClean="0"/>
              <a:t> глюкозы с инсулином, </a:t>
            </a:r>
            <a:r>
              <a:rPr lang="ru-RU" sz="3200" dirty="0" err="1" smtClean="0"/>
              <a:t>р-ры</a:t>
            </a:r>
            <a:r>
              <a:rPr lang="ru-RU" sz="3200" dirty="0" smtClean="0"/>
              <a:t> аминокислот).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Как только ликвидируется шок, начинают </a:t>
            </a:r>
            <a:r>
              <a:rPr lang="ru-RU" sz="3200" dirty="0" smtClean="0">
                <a:solidFill>
                  <a:srgbClr val="FF0000"/>
                </a:solidFill>
              </a:rPr>
              <a:t>высококалорийное</a:t>
            </a:r>
            <a:r>
              <a:rPr lang="ru-RU" sz="3200" dirty="0" smtClean="0"/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энтеральное</a:t>
            </a:r>
            <a:r>
              <a:rPr lang="ru-RU" sz="3200" dirty="0" smtClean="0"/>
              <a:t> (у пациентов в коме — через зонд) </a:t>
            </a:r>
            <a:r>
              <a:rPr lang="ru-RU" sz="3200" dirty="0" smtClean="0">
                <a:solidFill>
                  <a:srgbClr val="FF0000"/>
                </a:solidFill>
              </a:rPr>
              <a:t>питание</a:t>
            </a:r>
            <a:r>
              <a:rPr lang="ru-RU" sz="3200" dirty="0" smtClean="0"/>
              <a:t> с повышенным до 20 % содержанием белка. Добавляют витамины, контролируют электролитный баланс калия и натрия.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 На всех этапах лечения </a:t>
            </a:r>
            <a:r>
              <a:rPr lang="ru-RU" sz="3200" dirty="0" smtClean="0">
                <a:solidFill>
                  <a:srgbClr val="FF0000"/>
                </a:solidFill>
              </a:rPr>
              <a:t>измеряют диурез</a:t>
            </a:r>
            <a:r>
              <a:rPr lang="ru-RU" sz="3200" dirty="0" smtClean="0"/>
              <a:t>, который является важнейшим показателем </a:t>
            </a:r>
            <a:r>
              <a:rPr lang="ru-RU" sz="3200" dirty="0" smtClean="0">
                <a:solidFill>
                  <a:srgbClr val="FF0000"/>
                </a:solidFill>
              </a:rPr>
              <a:t>состояния </a:t>
            </a:r>
            <a:r>
              <a:rPr lang="ru-RU" sz="3200" dirty="0" err="1" smtClean="0">
                <a:solidFill>
                  <a:srgbClr val="FF0000"/>
                </a:solidFill>
              </a:rPr>
              <a:t>микроциркуляции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8579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 Шок </a:t>
            </a:r>
            <a:r>
              <a:rPr lang="ru-RU" sz="3200" dirty="0" smtClean="0"/>
              <a:t>— это острая декомпенсация основных систем жизнеобеспечения организма, развивающаяся в ответ на воздействие сверхсильного раздражителя. </a:t>
            </a:r>
          </a:p>
          <a:p>
            <a:pPr>
              <a:buNone/>
            </a:pPr>
            <a:r>
              <a:rPr lang="ru-RU" sz="3200" dirty="0" smtClean="0"/>
              <a:t>   Декомпенсация проявляется развитием синдрома </a:t>
            </a:r>
            <a:r>
              <a:rPr lang="ru-RU" sz="3200" dirty="0" err="1" smtClean="0"/>
              <a:t>полиорганной</a:t>
            </a:r>
            <a:r>
              <a:rPr lang="ru-RU" sz="3200" dirty="0" smtClean="0"/>
              <a:t> недостаточности (</a:t>
            </a:r>
            <a:r>
              <a:rPr lang="ru-RU" sz="3200" dirty="0" smtClean="0">
                <a:solidFill>
                  <a:srgbClr val="FF0000"/>
                </a:solidFill>
              </a:rPr>
              <a:t>СПОН</a:t>
            </a:r>
            <a:r>
              <a:rPr lang="ru-RU" sz="32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7143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шока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По причине возникновения шок может быть: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Травматическим  (механическая травма, ожог, охлаждение, электрошок, лучевая травма);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Геморрагическим;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Операционным;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Кардиогенным</a:t>
            </a:r>
            <a:r>
              <a:rPr lang="ru-RU" dirty="0" smtClean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Септическим;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Анафилактическим.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КЛАССИФИКАЦИЯ ШОКА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С учетом механизма развития шока и нарушения кровообращения различают следующие виды шока:</a:t>
            </a:r>
          </a:p>
          <a:p>
            <a:pPr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solidFill>
                  <a:srgbClr val="FF0000"/>
                </a:solidFill>
              </a:rPr>
              <a:t>Первично-нормоволемический</a:t>
            </a:r>
            <a:r>
              <a:rPr lang="ru-RU" dirty="0" smtClean="0">
                <a:solidFill>
                  <a:srgbClr val="FF0000"/>
                </a:solidFill>
              </a:rPr>
              <a:t> шок.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solidFill>
                  <a:srgbClr val="FF0000"/>
                </a:solidFill>
              </a:rPr>
              <a:t>Первично-гиповолемический</a:t>
            </a:r>
            <a:r>
              <a:rPr lang="ru-RU" dirty="0" smtClean="0">
                <a:solidFill>
                  <a:srgbClr val="FF0000"/>
                </a:solidFill>
              </a:rPr>
              <a:t> шок.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шока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072462" cy="61436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0000"/>
                </a:solidFill>
              </a:rPr>
              <a:t>Причинами</a:t>
            </a:r>
            <a:r>
              <a:rPr lang="ru-RU" sz="3200" b="1" i="1" dirty="0" smtClean="0"/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первично-нормоволемического</a:t>
            </a:r>
            <a:r>
              <a:rPr lang="ru-RU" sz="3200" b="1" dirty="0" smtClean="0">
                <a:solidFill>
                  <a:srgbClr val="FF0000"/>
                </a:solidFill>
              </a:rPr>
              <a:t> шока </a:t>
            </a:r>
            <a:r>
              <a:rPr lang="ru-RU" sz="3200" dirty="0" smtClean="0"/>
              <a:t>могут быть инфаркт миокарда, тахикардия, брадикардия, миокардит, эмболия легочной артерии, тампонада сердца, анафилаксия, переливание несовместимой крови, бактериальные токсины и т. д.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0000"/>
                </a:solidFill>
              </a:rPr>
              <a:t>Причинами </a:t>
            </a:r>
            <a:r>
              <a:rPr lang="ru-RU" sz="3200" b="1" dirty="0" err="1" smtClean="0">
                <a:solidFill>
                  <a:srgbClr val="FF0000"/>
                </a:solidFill>
              </a:rPr>
              <a:t>первично-гиповолемического</a:t>
            </a:r>
            <a:r>
              <a:rPr lang="ru-RU" sz="3200" b="1" dirty="0" smtClean="0">
                <a:solidFill>
                  <a:srgbClr val="FF0000"/>
                </a:solidFill>
              </a:rPr>
              <a:t> шока </a:t>
            </a:r>
            <a:r>
              <a:rPr lang="ru-RU" sz="3200" dirty="0" smtClean="0"/>
              <a:t>являются кровотечения, ожоги, размозжения, кишечная непроходимость, панкреатит, энтероколит.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Гиповолемический</a:t>
            </a:r>
            <a:r>
              <a:rPr lang="ru-RU" dirty="0" smtClean="0"/>
              <a:t> шок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err="1" smtClean="0">
                <a:solidFill>
                  <a:srgbClr val="FF0000"/>
                </a:solidFill>
              </a:rPr>
              <a:t>Гиповолемический</a:t>
            </a:r>
            <a:r>
              <a:rPr lang="ru-RU" b="1" dirty="0" smtClean="0">
                <a:solidFill>
                  <a:srgbClr val="FF0000"/>
                </a:solidFill>
              </a:rPr>
              <a:t> шок </a:t>
            </a:r>
            <a:r>
              <a:rPr lang="ru-RU" dirty="0" smtClean="0"/>
              <a:t>вызывается острой потерей крови, плазмы или жидкостей организма. </a:t>
            </a:r>
          </a:p>
          <a:p>
            <a:pPr>
              <a:buNone/>
            </a:pPr>
            <a:r>
              <a:rPr lang="ru-RU" dirty="0" smtClean="0"/>
              <a:t>   Для </a:t>
            </a:r>
            <a:r>
              <a:rPr lang="ru-RU" dirty="0" err="1" smtClean="0"/>
              <a:t>гиповолемического</a:t>
            </a:r>
            <a:r>
              <a:rPr lang="ru-RU" dirty="0" smtClean="0"/>
              <a:t> шока характерно: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снижение ОЦК;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снижение давления наполнения сердца и сердечного выброса;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снижение А\Д;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повышение периферического сопротивления.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Гиповолемический</a:t>
            </a:r>
            <a:r>
              <a:rPr lang="ru-RU" dirty="0" smtClean="0"/>
              <a:t> шок относится к гиподинамическим формам шока.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14356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Кардиогенный</a:t>
            </a:r>
            <a:r>
              <a:rPr lang="ru-RU" dirty="0" smtClean="0"/>
              <a:t> 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072462" cy="61436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Причиной </a:t>
            </a:r>
            <a:r>
              <a:rPr lang="ru-RU" b="1" dirty="0" err="1" smtClean="0">
                <a:solidFill>
                  <a:srgbClr val="FF0000"/>
                </a:solidFill>
              </a:rPr>
              <a:t>кардиогенного</a:t>
            </a:r>
            <a:r>
              <a:rPr lang="ru-RU" b="1" dirty="0" smtClean="0">
                <a:solidFill>
                  <a:srgbClr val="FF0000"/>
                </a:solidFill>
              </a:rPr>
              <a:t> шока </a:t>
            </a:r>
            <a:r>
              <a:rPr lang="ru-RU" dirty="0" smtClean="0"/>
              <a:t>является: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Острый  инфаркт миокарда;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Миокардит  и токсическое поражение сердца. </a:t>
            </a:r>
          </a:p>
          <a:p>
            <a:pPr marL="514350" indent="-514350">
              <a:buNone/>
            </a:pPr>
            <a:r>
              <a:rPr lang="ru-RU" dirty="0" smtClean="0"/>
              <a:t>      При нарушении насосной функции происходит снижение ударного объема сердца. Это приводит к снижению АД, В результате опять активизируется симпатоадреналовая система, возрастает частота сердечных сокращений и периферическое сопротивление сосудов. Изменения сходны с таковыми при </a:t>
            </a:r>
            <a:r>
              <a:rPr lang="ru-RU" dirty="0" err="1" smtClean="0"/>
              <a:t>гиповолемическом</a:t>
            </a:r>
            <a:r>
              <a:rPr lang="ru-RU" dirty="0" smtClean="0"/>
              <a:t> шоке и вместе с ними относятся к гиподинамическим формам шока. Разница лишь в</a:t>
            </a:r>
            <a:r>
              <a:rPr lang="ru-RU" dirty="0" smtClean="0">
                <a:solidFill>
                  <a:srgbClr val="FF0000"/>
                </a:solidFill>
              </a:rPr>
              <a:t> величине давления наполнения сердца </a:t>
            </a:r>
            <a:r>
              <a:rPr lang="ru-RU" dirty="0" smtClean="0"/>
              <a:t>(ДНС): при </a:t>
            </a:r>
            <a:r>
              <a:rPr lang="ru-RU" dirty="0" err="1" smtClean="0"/>
              <a:t>гиповолемическом</a:t>
            </a:r>
            <a:r>
              <a:rPr lang="ru-RU" dirty="0" smtClean="0"/>
              <a:t> шоке оно снижено, а при </a:t>
            </a:r>
            <a:r>
              <a:rPr lang="ru-RU" dirty="0" err="1" smtClean="0"/>
              <a:t>кардиогенном</a:t>
            </a:r>
            <a:r>
              <a:rPr lang="ru-RU" dirty="0" smtClean="0"/>
              <a:t> повышено.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429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Септический шок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1439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При </a:t>
            </a:r>
            <a:r>
              <a:rPr lang="ru-RU" b="1" dirty="0" smtClean="0">
                <a:solidFill>
                  <a:srgbClr val="FF0000"/>
                </a:solidFill>
              </a:rPr>
              <a:t>септическом шоке </a:t>
            </a:r>
            <a:r>
              <a:rPr lang="ru-RU" dirty="0" smtClean="0"/>
              <a:t>первичные расстройства касаются периферии кровообращения. Под влиянием бактериальных токсинов открываются короткие </a:t>
            </a:r>
            <a:r>
              <a:rPr lang="ru-RU" dirty="0" err="1" smtClean="0"/>
              <a:t>артерио-венозные</a:t>
            </a:r>
            <a:r>
              <a:rPr lang="ru-RU" dirty="0" smtClean="0"/>
              <a:t> шунты, и кровь обходит капиллярное русло, устремляясь из </a:t>
            </a:r>
            <a:r>
              <a:rPr lang="ru-RU" dirty="0" err="1" smtClean="0"/>
              <a:t>артериол</a:t>
            </a:r>
            <a:r>
              <a:rPr lang="ru-RU" dirty="0" smtClean="0"/>
              <a:t> в </a:t>
            </a:r>
            <a:r>
              <a:rPr lang="ru-RU" dirty="0" err="1" smtClean="0"/>
              <a:t>венулы</a:t>
            </a:r>
            <a:r>
              <a:rPr lang="ru-RU" dirty="0" smtClean="0"/>
              <a:t>. Питание клеток нарушается за счет уменьшения капиллярного кровотока. Снижается </a:t>
            </a:r>
            <a:r>
              <a:rPr lang="ru-RU" b="1" dirty="0" smtClean="0">
                <a:solidFill>
                  <a:srgbClr val="FF0000"/>
                </a:solidFill>
              </a:rPr>
              <a:t> АД</a:t>
            </a:r>
            <a:r>
              <a:rPr lang="ru-RU" dirty="0" smtClean="0"/>
              <a:t>, </a:t>
            </a:r>
            <a:r>
              <a:rPr lang="ru-RU" dirty="0" err="1" smtClean="0"/>
              <a:t>компенсаторно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увеличивается ударный объем сердца </a:t>
            </a:r>
            <a:r>
              <a:rPr lang="ru-RU" dirty="0" smtClean="0"/>
              <a:t>и </a:t>
            </a:r>
            <a:r>
              <a:rPr lang="ru-RU" b="1" dirty="0" smtClean="0">
                <a:solidFill>
                  <a:srgbClr val="FF0000"/>
                </a:solidFill>
              </a:rPr>
              <a:t>ЧСС</a:t>
            </a:r>
            <a:r>
              <a:rPr lang="ru-RU" dirty="0" smtClean="0"/>
              <a:t>. Это так называемая </a:t>
            </a:r>
            <a:r>
              <a:rPr lang="ru-RU" dirty="0" err="1" smtClean="0"/>
              <a:t>гипердинамическая</a:t>
            </a:r>
            <a:r>
              <a:rPr lang="ru-RU" dirty="0" smtClean="0"/>
              <a:t> реакция циркуляции при септическом шоке. При дальнейшем развитии </a:t>
            </a:r>
            <a:r>
              <a:rPr lang="ru-RU" dirty="0" err="1" smtClean="0"/>
              <a:t>гипердинамическая</a:t>
            </a:r>
            <a:r>
              <a:rPr lang="ru-RU" dirty="0" smtClean="0"/>
              <a:t> форма переходит в</a:t>
            </a:r>
            <a:r>
              <a:rPr lang="ru-RU" dirty="0" smtClean="0">
                <a:solidFill>
                  <a:srgbClr val="FF0000"/>
                </a:solidFill>
              </a:rPr>
              <a:t> гиподинамическую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955</TotalTime>
  <Words>1586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  Шок виды шока</vt:lpstr>
      <vt:lpstr>План  лекции</vt:lpstr>
      <vt:lpstr>шок</vt:lpstr>
      <vt:lpstr>Классификация шока</vt:lpstr>
      <vt:lpstr> КЛАССИФИКАЦИЯ ШОКА</vt:lpstr>
      <vt:lpstr>Причины шока</vt:lpstr>
      <vt:lpstr>Гиповолемический шок </vt:lpstr>
      <vt:lpstr>Кардиогенный шок</vt:lpstr>
      <vt:lpstr>Септический шок </vt:lpstr>
      <vt:lpstr>Анафилактический шок. </vt:lpstr>
      <vt:lpstr> ГЕМОРРАГИЧЕСКий ШОК</vt:lpstr>
      <vt:lpstr>ТРАВМАТИЧЕСКИЙ ШОК</vt:lpstr>
      <vt:lpstr>Травматический шок</vt:lpstr>
      <vt:lpstr>Травматический шок</vt:lpstr>
      <vt:lpstr>Травматический шок</vt:lpstr>
      <vt:lpstr>Травматический шок</vt:lpstr>
      <vt:lpstr>КЛИНИЧЕСКАЯ КАРТИНА ТРАВМАТИЧЕСКОГО ШОКА</vt:lpstr>
      <vt:lpstr>КЛИНИЧЕСКАЯ КАРТИНА ТРАВМАТИЧЕСКОГО ШОКА</vt:lpstr>
      <vt:lpstr> АЛГОРИТМ ДЕЙСТВИЙ ПРИ ТРАМАТИЧЕСКОМ  ШОКЕ</vt:lpstr>
      <vt:lpstr> ИНТЕНСИВНАЯ ТЕРАПИЯ на  догоспитальном  этапе</vt:lpstr>
      <vt:lpstr>ИНТЕНСИВНАЯ ТЕРАПИЯ НА ДОГОСПИТАЛЬНОМ ЭТАПЕ</vt:lpstr>
      <vt:lpstr>ИНТЕНСИВНАЯ ТЕРАПИЯ НА ДОГОСПИТАЛЬНОМ ЭТАПЕ</vt:lpstr>
      <vt:lpstr>ИНТЕНСИВНАЯ ТЕРАПИЯ в реанимационной палате </vt:lpstr>
    </vt:vector>
  </TitlesOfParts>
  <Company>ooo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Шок виды шока</dc:title>
  <dc:creator>7</dc:creator>
  <cp:lastModifiedBy>User</cp:lastModifiedBy>
  <cp:revision>45</cp:revision>
  <dcterms:created xsi:type="dcterms:W3CDTF">2012-11-16T12:23:09Z</dcterms:created>
  <dcterms:modified xsi:type="dcterms:W3CDTF">2021-12-07T20:49:13Z</dcterms:modified>
</cp:coreProperties>
</file>