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4" autoAdjust="0"/>
    <p:restoredTop sz="94660"/>
  </p:normalViewPr>
  <p:slideViewPr>
    <p:cSldViewPr>
      <p:cViewPr varScale="1">
        <p:scale>
          <a:sx n="110" d="100"/>
          <a:sy n="110" d="100"/>
        </p:scale>
        <p:origin x="1722" y="108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Пользовательский макет">
    <p:bg>
      <p:bgPr>
        <a:blipFill>
          <a:blip r:embed="rId2">
            <a:lum/>
          </a:blip>
          <a:srcRect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/>
          <p:nvPr/>
        </p:nvSpPr>
        <p:spPr>
          <a:xfrm>
            <a:off x="899592" y="1360599"/>
            <a:ext cx="727280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5013176"/>
            <a:ext cx="4608512" cy="1392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 работы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учителя русского языка и литературы</a:t>
            </a:r>
          </a:p>
          <a:p>
            <a:pPr>
              <a:spcBef>
                <a:spcPts val="0"/>
              </a:spcBef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Зимовниковской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№ 10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Санкиной Галины Ивановны</a:t>
            </a:r>
          </a:p>
        </p:txBody>
      </p:sp>
      <p:pic>
        <p:nvPicPr>
          <p:cNvPr id="6" name="Picture 4" descr="0_5c55a_20043eeb_XL.png - Просмотр картинки - Хостинг картинок и изображений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 rot="2529100">
            <a:off x="189269" y="6228060"/>
            <a:ext cx="979004" cy="9413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28" y="714356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700808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Активизация познавательной </a:t>
            </a:r>
            <a:r>
              <a:rPr lang="ru-RU" sz="28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деятельности обучающихся на уроках </a:t>
            </a:r>
            <a:r>
              <a:rPr lang="ru-RU" sz="28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русского </a:t>
            </a:r>
            <a:r>
              <a:rPr lang="ru-RU" sz="28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языка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3851920" y="399728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99000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Результаты</a:t>
            </a:r>
            <a:endParaRPr lang="ru-RU" sz="2800" dirty="0">
              <a:latin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268760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интерес к изучаемому материалу;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 эффективность восприятия информации;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 сотрудничество при работе в группе;</a:t>
            </a:r>
            <a:endParaRPr lang="ru-RU" sz="2400" b="1" dirty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4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повышение интеллектуального потенциала участников группы;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 ответственность за совместный способ познания;</a:t>
            </a:r>
          </a:p>
          <a:p>
            <a:pPr lvl="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участие в конкурсах, олимпиадах, конференциях:</a:t>
            </a:r>
          </a:p>
          <a:p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   участие в конкурсе «Живая классика», сочинений и эссе; школьном и муниципальном этапах олимпиады по русскому языку.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836712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Единственный путь, </a:t>
            </a:r>
            <a:r>
              <a:rPr lang="ru-RU" sz="28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ведущий  к </a:t>
            </a:r>
            <a: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знанию – деятельность.</a:t>
            </a:r>
            <a:r>
              <a:rPr lang="ru-RU" sz="2800">
                <a:latin typeface="Times New Roman" pitchFamily="18" charset="0" panose="02020603050405020304"/>
                <a:cs typeface="Times New Roman" pitchFamily="18" charset="0" panose="02020603050405020304"/>
              </a:rPr>
              <a:t/>
            </a:r>
            <a:br>
              <a:rPr lang="ru-RU" sz="2800">
                <a:latin typeface="Times New Roman" pitchFamily="18" charset="0" panose="02020603050405020304"/>
                <a:cs typeface="Times New Roman" pitchFamily="18" charset="0" panose="02020603050405020304"/>
              </a:rPr>
            </a:br>
            <a:endParaRPr lang="ru-RU" sz="280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r>
              <a:rPr lang="ru-RU" sz="280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Для </a:t>
            </a:r>
            <a: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изучения языка </a:t>
            </a:r>
            <a:r>
              <a:rPr lang="ru-RU" sz="2800">
                <a:latin typeface="Times New Roman" pitchFamily="18" charset="0" panose="02020603050405020304"/>
                <a:cs typeface="Times New Roman" pitchFamily="18" charset="0" panose="02020603050405020304"/>
              </a:rPr>
              <a:t>гораздо </a:t>
            </a:r>
            <a:r>
              <a:rPr lang="ru-RU" sz="280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важнее </a:t>
            </a:r>
            <a: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свободная любознательность</a:t>
            </a:r>
            <a:r>
              <a:rPr lang="ru-RU" sz="2800">
                <a:latin typeface="Times New Roman" pitchFamily="18" charset="0" panose="02020603050405020304"/>
                <a:cs typeface="Times New Roman" pitchFamily="18" charset="0" panose="02020603050405020304"/>
              </a:rPr>
              <a:t>, </a:t>
            </a:r>
            <a:r>
              <a:rPr lang="ru-RU" sz="280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чем </a:t>
            </a:r>
            <a: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грозная необходимость.</a:t>
            </a:r>
            <a:br>
              <a:rPr lang="ru-RU" sz="2800" dirty="0">
                <a:latin typeface="Times New Roman" pitchFamily="18" charset="0" panose="02020603050405020304"/>
                <a:cs typeface="Times New Roman" pitchFamily="18" charset="0" panose="02020603050405020304"/>
              </a:rPr>
            </a:br>
            <a:endParaRPr lang="ru-RU" sz="2800" dirty="0">
              <a:latin typeface="Times New Roman" pitchFamily="18" charset="0" panose="02020603050405020304"/>
              <a:cs typeface="Times New Roman" pitchFamily="18" charset="0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642918"/>
            <a:ext cx="7286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785926"/>
            <a:ext cx="7143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Тема, над которой я работаю – </a:t>
            </a:r>
            <a:r>
              <a:rPr lang="ru-RU" sz="20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«</a:t>
            </a:r>
            <a:r>
              <a:rPr lang="ru-RU" sz="20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Активизация познавательной деятельности обучающихся на уроках  русского </a:t>
            </a:r>
            <a:r>
              <a:rPr lang="ru-RU" sz="20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языка».</a:t>
            </a:r>
            <a:endParaRPr lang="ru-RU" sz="20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2000" b="1" dirty="0" smtClean="0">
                <a:solidFill>
                  <a:srgbClr val="00B05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Актуальность</a:t>
            </a:r>
            <a:r>
              <a:rPr lang="ru-RU" sz="20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данной темы обусловлена  современными требованиями   развития педагогической теории и практики –требованиями ФГОС.</a:t>
            </a:r>
          </a:p>
          <a:p>
            <a:pPr algn="just"/>
            <a:r>
              <a:rPr lang="ru-RU" sz="2000" b="1" dirty="0" smtClean="0">
                <a:solidFill>
                  <a:srgbClr val="00B05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На практике необходимо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 panose="02020603050405020304"/>
                <a:cs typeface="Times New Roman" pitchFamily="18" charset="0" panose="02020603050405020304"/>
              </a:rPr>
              <a:t>  </a:t>
            </a:r>
            <a:r>
              <a:rPr lang="ru-RU" sz="20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научить обучающихся самостоятельно приобретать знания, мыслить и  применять их  в учебной  деятельности.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642918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 fontScale="90000"/>
          </a:bodyPr>
          <a:lstStyle/>
          <a:p>
            <a:r>
              <a:rPr lang="ru-RU" sz="4000" b="1" i="1" u="sng" dirty="0" smtClean="0">
                <a:solidFill>
                  <a:srgbClr val="008080"/>
                </a:solidFill>
                <a:cs typeface="Times New Roman" pitchFamily="18" charset="0"/>
              </a:rPr>
              <a:t>цель: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7171" name="Rectangle 3"/>
          <p:cNvSpPr>
            <a:spLocks noChangeArrowheads="1"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alt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Для достижения поставленной цели выбраны следующие </a:t>
            </a:r>
            <a:r>
              <a:rPr lang="ru-RU" altLang="ru-RU" sz="24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задачи</a:t>
            </a:r>
            <a:r>
              <a:rPr lang="ru-RU" alt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:</a:t>
            </a:r>
            <a:endParaRPr lang="ru-RU" sz="24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создание </a:t>
            </a: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условий для качественного усвоения материала на уроках русского языка, формирование интереса </a:t>
            </a:r>
            <a:r>
              <a:rPr 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обучающихся </a:t>
            </a: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к </a:t>
            </a:r>
            <a:r>
              <a:rPr 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русскому языку;</a:t>
            </a:r>
          </a:p>
          <a:p>
            <a:pPr algn="just">
              <a:lnSpc>
                <a:spcPct val="90000"/>
              </a:lnSpc>
            </a:pPr>
            <a:r>
              <a:rPr lang="ru-RU" alt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создание системы </a:t>
            </a:r>
            <a:r>
              <a:rPr lang="ru-RU" alt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работы на уроках русского языка с   использованием современных образовательных технологий и различных </a:t>
            </a:r>
            <a:r>
              <a:rPr lang="ru-RU" alt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форм </a:t>
            </a:r>
            <a:r>
              <a:rPr lang="ru-RU" alt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с целью повышения познавательного интереса и активности обучающихся</a:t>
            </a:r>
            <a:endParaRPr lang="ru-RU" sz="2400" dirty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>
              <a:lnSpc>
                <a:spcPct val="90000"/>
              </a:lnSpc>
            </a:pP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повышение учебной активности школьников;</a:t>
            </a: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формирование </a:t>
            </a:r>
            <a:r>
              <a:rPr lang="ru-RU" sz="24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личности, способной успешно адаптироваться в обществе.</a:t>
            </a: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491880" y="835036"/>
            <a:ext cx="504252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altLang="ru-RU" dirty="0">
                <a:latin typeface="Times New Roman" pitchFamily="18" charset="0" panose="02020603050405020304"/>
                <a:cs typeface="Times New Roman" pitchFamily="18" charset="0" panose="02020603050405020304"/>
              </a:rPr>
              <a:t>создание  системы работы по развитию  познавательной </a:t>
            </a:r>
            <a:r>
              <a:rPr lang="ru-RU" altLang="ru-RU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деятельности </a:t>
            </a:r>
            <a:r>
              <a:rPr lang="ru-RU" altLang="ru-RU" dirty="0">
                <a:latin typeface="Times New Roman" pitchFamily="18" charset="0" panose="02020603050405020304"/>
                <a:cs typeface="Times New Roman" pitchFamily="18" charset="0" panose="02020603050405020304"/>
              </a:rPr>
              <a:t>школьников на уроках русского языка.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571612"/>
            <a:ext cx="7344816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Познавательная деятельность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обучающегося - это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учебное познание, механизмом которого является, в первую очередь, мышление. Сам процесс учебного познания осуществляется с помощью таких операций, как анализ, синтез, абстрагирование, конкретизация и обобщение. Понятия, суждения и умозаключения составляют основные формы мышления в учебном познании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Познавательная 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состоит из таких основных компонентов, как мотивы, цели, учебные задачи, учебные действия, контроль и оценка.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548678"/>
            <a:ext cx="6768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Познавательные универсальные учебные действия </a:t>
            </a:r>
            <a:endParaRPr lang="ru-RU" sz="1200" b="1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Базовые </a:t>
            </a:r>
            <a:r>
              <a:rPr lang="ru-RU" sz="12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логические действия: </a:t>
            </a:r>
            <a:endParaRPr lang="ru-RU" sz="1200" b="1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выявлять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и характеризовать существенные признаки языковых единиц, языковых явлений и процессов;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устанавливать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существенный признак классификации языковых единиц (явлений), основания для обобщения и сравнения, критерии проводимого анализа, классифицировать языковые единицы по существенному признаку</a:t>
            </a:r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;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выявлять закономерности и противоречия в рассматриваемых фактах, данных и наблюдениях, предлагать критерии для выявления закономерностей и противоречий</a:t>
            </a:r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;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выявлять дефицит информации текста, необходимой для решения поставленной учебной задачи; выявлять причинно-следственные связи при изучении языковых процессов, делать выводы с использованием дедуктивных и индуктивных умозаключений, умозаключений по аналогии, формулировать гипотезы о взаимосвязях;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b="1" dirty="0">
                <a:latin typeface="Times New Roman" pitchFamily="18" charset="0" panose="02020603050405020304"/>
                <a:cs typeface="Times New Roman" pitchFamily="18" charset="0" panose="02020603050405020304"/>
              </a:rPr>
              <a:t>Базовые исследовательские действия: </a:t>
            </a:r>
            <a:endParaRPr lang="ru-RU" sz="1200" b="1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использовать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вопросы как исследовательский инструмент познания в языковом образовании; формулировать вопросы, фиксирующие несоответствие между реальным и желательным состоянием ситуации, и самостоятельно устанавливать искомое и данное</a:t>
            </a:r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;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формировать гипотезу об истинности собственных суждений и суждений других, аргументировать свою позицию, мнение;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составлять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алгоритм действий и использовать его для решения учебных задач;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проводить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по самостоятельно составленному плану небольшое исследование по установлению особенностей языковых единиц, процессов, </a:t>
            </a:r>
            <a:r>
              <a:rPr lang="ru-RU" sz="1200" dirty="0" err="1">
                <a:latin typeface="Times New Roman" pitchFamily="18" charset="0" panose="02020603050405020304"/>
                <a:cs typeface="Times New Roman" pitchFamily="18" charset="0" panose="02020603050405020304"/>
              </a:rPr>
              <a:t>причинноследственных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 связей и зависимостей объектов между собой;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оценивать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на применимость и достоверность информацию, полученную в ходе лингвистического исследования (эксперимента); </a:t>
            </a:r>
            <a:endParaRPr lang="ru-RU" sz="1200" dirty="0" smtClean="0">
              <a:latin typeface="Times New Roman" pitchFamily="18" charset="0" panose="02020603050405020304"/>
              <a:cs typeface="Times New Roman" pitchFamily="18" charset="0" panose="02020603050405020304"/>
            </a:endParaRP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самостоятельно 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формулировать обобщения и выводы по результатам проведённого наблюдения, исследования, владеть инструментами оценки достоверности полученных выводов и обобщений; прогнозировать возможное дальнейшее развитие процессов, событий и их последствия в аналогичных или сходных ситуациях, а также выдвигать предположения об их развитии в новых условиях и </a:t>
            </a:r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контекстах</a:t>
            </a:r>
            <a:r>
              <a:rPr lang="ru-RU" sz="1200" dirty="0">
                <a:latin typeface="Times New Roman" pitchFamily="18" charset="0" panose="02020603050405020304"/>
                <a:cs typeface="Times New Roman" pitchFamily="18" charset="0" panose="02020603050405020304"/>
              </a:rPr>
              <a:t>;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18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 panose="02020603050405020304"/>
                <a:cs typeface="Times New Roman" pitchFamily="18" charset="0" panose="02020603050405020304"/>
              </a:rPr>
              <a:t>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5"/>
            <a:ext cx="7200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Работа с информацией: 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применять различные методы, инструменты и запросы при поиске и отборе информации с учётом предложенной учебной задачи и заданных критериев; выбирать, анализировать, интерпретировать, обобщать и систематизировать информацию, представленную в текстах, таблицах, схемах; 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использовать различные виды </a:t>
            </a:r>
            <a:r>
              <a:rPr lang="ru-RU" sz="1200" dirty="0" err="1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аудирования</a:t>
            </a:r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и чтения для оценки текста с точки зрения достоверности и применимости содержащейся в нём информации и усвоения необходимой информации с целью решения учебных задач; использовать смысловое чтение для извлечения, обобщения и систематизации информации из одного или нескольких источников с учётом поставленных целей; 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находить сходные аргументы (подтверждающие или опровергающие одну и ту же идею, версию) в различных информационных источниках;</a:t>
            </a:r>
          </a:p>
          <a:p>
            <a:pPr algn="just"/>
            <a:r>
              <a:rPr lang="ru-RU" sz="1200" dirty="0" smtClean="0">
                <a:latin typeface="Times New Roman" pitchFamily="18" charset="0" panose="02020603050405020304"/>
                <a:cs typeface="Times New Roman" pitchFamily="18" charset="0" panose="02020603050405020304"/>
              </a:rPr>
              <a:t> самостоятельно выбирать оптимальную форму представления информации (текст, презентация, таблица, схема) и иллюстрировать решаемые задачи несложными схемами, диаграммами, иной графикой и их комбинациями в зависимости от коммуникативной установки.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 noGrp="1"/>
          </p:cNvSpPr>
          <p:nvPr>
            <p:ph type="title"/>
          </p:nvPr>
        </p:nvSpPr>
        <p:spPr>
          <a:xfrm>
            <a:off x="1085850" y="762000"/>
            <a:ext cx="6870700" cy="50641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 panose="020B0604020202020204"/>
              </a:rPr>
              <a:t>Виды </a:t>
            </a:r>
            <a:br>
              <a:rPr lang="ru-RU" altLang="ru-RU" sz="2400" b="1" i="1" dirty="0">
                <a:latin typeface="Arial" pitchFamily="34" charset="0" panose="020B0604020202020204"/>
              </a:rPr>
            </a:br>
            <a:r>
              <a:rPr lang="ru-RU" altLang="ru-RU" sz="2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 panose="020B0604020202020204"/>
              </a:rPr>
              <a:t>познавательной </a:t>
            </a:r>
            <a:r>
              <a:rPr lang="ru-RU" altLang="ru-RU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 panose="020B0604020202020204"/>
              </a:rPr>
              <a:t>деятельности обучающихся</a:t>
            </a:r>
            <a:endParaRPr lang="ru-RU" altLang="ru-RU" sz="2400" b="1" i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 panose="020B0604020202020204"/>
            </a:endParaRP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BA04-1DA8-46FF-AC1F-4F3E3BCB120F}" type="slidenum">
              <a:rPr lang="ru-RU" altLang="ru-RU"/>
              <a:pPr/>
              <a:t>8</a:t>
            </a:fld>
            <a:endParaRPr lang="ru-RU" altLang="ru-RU"/>
          </a:p>
        </p:txBody>
      </p:sp>
      <p:graphicFrame>
        <p:nvGraphicFramePr>
          <p:cNvPr id="152607" name="Group 31"/>
          <p:cNvGraphicFramePr>
            <a:graphicFrameLocks xmlns:a="http://schemas.openxmlformats.org/drawingml/2006/main" noGrp="1"/>
          </p:cNvGraphicFramePr>
          <p:nvPr/>
        </p:nvGraphicFramePr>
        <p:xfrm>
          <a:off x="611188" y="1773238"/>
          <a:ext cx="8229600" cy="4420934"/>
        </p:xfrm>
        <a:graphic>
          <a:graphicData uri="http://schemas.openxmlformats.org/drawingml/2006/table">
            <a:tbl>
              <a:tblPr/>
              <a:tblGrid>
                <a:gridCol w="2819400"/>
                <a:gridCol w="2667000"/>
                <a:gridCol w="2743200"/>
              </a:tblGrid>
              <a:tr h="822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Методически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обусловленный подход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(по Г.И. Щукиной)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Стадии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познавательного процесса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(по Т.И. Шамовой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 panose="020B0606020202030204"/>
                          <a:cs typeface="Times New Roman" pitchFamily="18" charset="0" panose="02020603050405020304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Уровень включенности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 panose="020B0604020202020204"/>
                          <a:cs typeface="Times New Roman" pitchFamily="18" charset="0" panose="02020603050405020304"/>
                        </a:rPr>
                        <a:t>обучающегося в образовательный процесс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 panose="020B0606020202030204"/>
                          <a:cs typeface="Times New Roman" pitchFamily="18" charset="0" panose="02020603050405020304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Творческая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деятельность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Творческое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осмысление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Творческая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включенность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Поисково-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исполнительская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Интерпретация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Исполнительская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включенность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Репродуктивно-подражательная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Воспроизведение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Ситуативная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включенность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latin typeface="Arial Narrow" pitchFamily="34" charset="0" panose="020B0606020202030204"/>
                        <a:cs typeface="Times New Roman" pitchFamily="18" charset="0" panose="0202060305040502030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latin typeface="Arial Narrow" pitchFamily="34" charset="0" panose="020B0606020202030204"/>
                        <a:cs typeface="Times New Roman" pitchFamily="18" charset="0" panose="0202060305040502030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1pPr>
                      <a:lvl2pPr indent="14288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2pPr>
                      <a:lvl3pPr indent="-4763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3pPr>
                      <a:lvl4pPr indent="-650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4pPr>
                      <a:lvl5pPr indent="-13335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5pPr>
                      <a:lvl6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6pPr>
                      <a:lvl7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7pPr>
                      <a:lvl8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8pPr>
                      <a:lvl9pPr indent="-133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 panose="020B0606020202030204"/>
                          <a:cs typeface="Times New Roman" pitchFamily="18" charset="0" panose="0202060305040502030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Нулевая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Garamond" pitchFamily="18" charset="0" panose="02020404030301010803"/>
                          <a:cs typeface="Times New Roman" pitchFamily="18" charset="0" panose="02020603050405020304"/>
                        </a:rPr>
                        <a:t>включенность 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latin typeface="Arial Narrow" pitchFamily="34" charset="0" panose="020B0606020202030204"/>
                        <a:cs typeface="Times New Roman" pitchFamily="18" charset="0" panose="0202060305040502030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5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85794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Результативность и эффективность опыта.</a:t>
            </a:r>
            <a:endParaRPr lang="ru-RU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На основании опыта работы по активизации познавательной деятельности можно сделать выводы: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Повышение мотивации к успешной деятельности.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Создаётся методическая копилка различных видов заданий , которые можно использовать при изучении новых тем, при повторении, обобщении и индивидуальной коррекции знаний.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Успешное развитие познавательной деятельности способствует саморазвитию обучающего и формирует его познавательные УУД.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Pages>0</Pages>
  <Words>787</Words>
  <Characters>0</Characters>
  <CharactersWithSpaces>0</CharactersWithSpaces>
  <Application>Р7-Офис/2024.3.2.551</Application>
  <DocSecurity>0</DocSecurity>
  <PresentationFormat>Экран (4:3)</PresentationFormat>
  <Lines>0</Lines>
  <Paragraphs>80</Paragraphs>
  <Slides>10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Елена</dc:creator>
  <cp:keywords/>
  <dc:description/>
  <dc:identifier/>
  <dc:language/>
  <cp:lastModifiedBy>Evgeniya</cp:lastModifiedBy>
  <cp:revision>77</cp:revision>
  <dcterms:created xsi:type="dcterms:W3CDTF">2013-08-20T23:50:31Z</dcterms:created>
  <dcterms:modified xsi:type="dcterms:W3CDTF">2024-08-06T06:24:34Z</dcterms:modified>
  <cp:category/>
  <cp:contentStatus/>
  <cp:version/>
</cp:coreProperties>
</file>