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7" r:id="rId2"/>
    <p:sldId id="256" r:id="rId3"/>
    <p:sldId id="263" r:id="rId4"/>
    <p:sldId id="258" r:id="rId5"/>
    <p:sldId id="259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1143" autoAdjust="0"/>
  </p:normalViewPr>
  <p:slideViewPr>
    <p:cSldViewPr snapToGrid="0">
      <p:cViewPr varScale="1">
        <p:scale>
          <a:sx n="68" d="100"/>
          <a:sy n="68" d="100"/>
        </p:scale>
        <p:origin x="9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75816-CFB5-4151-ABC3-D944DDDE746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2EF78-6653-46C2-A047-AA95AEC0E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522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22EF78-6653-46C2-A047-AA95AEC0E53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99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43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50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13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75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670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24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20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488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97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36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77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D08087-E06D-4CC4-9E24-8A9B9CFD38E2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348745-95F2-4C86-9CB9-E31C81DFDBC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587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592763" y="650875"/>
            <a:ext cx="6599237" cy="4411663"/>
          </a:xfrm>
        </p:spPr>
        <p:txBody>
          <a:bodyPr>
            <a:normAutofit fontScale="92500"/>
          </a:bodyPr>
          <a:lstStyle/>
          <a:p>
            <a:r>
              <a:rPr lang="ru-RU" sz="14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sz="3600" b="1" i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“Геометрия владеет двумя сокровищами: одно из них - это теорема Пифагора, а другое - деление отрезка в среднем и крайнем отношении… Первое можно сравнить с мерой золота; второе же больше напоминает драгоценный камень”.</a:t>
            </a:r>
            <a:endParaRPr lang="ru-RU" sz="3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sz="36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 Иоганн Кеплер</a:t>
            </a:r>
          </a:p>
          <a:p>
            <a:pPr algn="r"/>
            <a:endParaRPr lang="ru-RU" dirty="0"/>
          </a:p>
        </p:txBody>
      </p:sp>
      <p:pic>
        <p:nvPicPr>
          <p:cNvPr id="4" name="Picture 4" descr="уроки%20по%20математике/урок%20золотое%20сечение/Фестиваль%20педагогических%20идей%20Открытый%20урок%202005-2006%20учебного%20года.files/img3.gif"/>
          <p:cNvPicPr>
            <a:picLocks noChangeAspect="1" noChangeArrowheads="1"/>
          </p:cNvPicPr>
          <p:nvPr/>
        </p:nvPicPr>
        <p:blipFill>
          <a:blip r:embed="rId2">
            <a:lum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84" y="875100"/>
            <a:ext cx="3990263" cy="5241854"/>
          </a:xfrm>
          <a:prstGeom prst="rect">
            <a:avLst/>
          </a:prstGeom>
          <a:noFill/>
          <a:ln w="85725" cmpd="tri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010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5588000" y="2151063"/>
            <a:ext cx="6604000" cy="2001837"/>
          </a:xfrm>
        </p:spPr>
        <p:txBody>
          <a:bodyPr>
            <a:noAutofit/>
          </a:bodyPr>
          <a:lstStyle/>
          <a:p>
            <a:pPr marL="1471400" lvl="8" indent="0">
              <a:buNone/>
            </a:pPr>
            <a:r>
              <a:rPr lang="ru-RU" sz="9000" cap="none" dirty="0">
                <a:solidFill>
                  <a:srgbClr val="C00000"/>
                </a:solidFill>
              </a:rPr>
              <a:t>Пифагора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442075" y="-1416050"/>
            <a:ext cx="5749925" cy="3567113"/>
          </a:xfrm>
        </p:spPr>
        <p:txBody>
          <a:bodyPr>
            <a:normAutofit/>
          </a:bodyPr>
          <a:lstStyle/>
          <a:p>
            <a:r>
              <a:rPr lang="ru-RU" sz="9600" dirty="0">
                <a:solidFill>
                  <a:srgbClr val="C00000"/>
                </a:solidFill>
              </a:rPr>
              <a:t>Теорема</a:t>
            </a:r>
          </a:p>
        </p:txBody>
      </p:sp>
      <p:pic>
        <p:nvPicPr>
          <p:cNvPr id="7" name="Picture 4" descr="ppifag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55" y="749618"/>
            <a:ext cx="3860800" cy="4679950"/>
          </a:xfrm>
          <a:prstGeom prst="rect">
            <a:avLst/>
          </a:prstGeom>
          <a:noFill/>
          <a:ln>
            <a:solidFill>
              <a:srgbClr val="80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558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71500" y="250825"/>
            <a:ext cx="11620500" cy="5618163"/>
          </a:xfrm>
        </p:spPr>
        <p:txBody>
          <a:bodyPr>
            <a:noAutofit/>
          </a:bodyPr>
          <a:lstStyle/>
          <a:p>
            <a:r>
              <a:rPr lang="ru-RU" sz="2800" i="1" dirty="0"/>
              <a:t>Фронтальный опрос</a:t>
            </a:r>
            <a:endParaRPr lang="ru-RU" sz="2800" dirty="0"/>
          </a:p>
          <a:p>
            <a:r>
              <a:rPr lang="ru-RU" sz="2800" b="1" dirty="0"/>
              <a:t>1. Какой четырехугольник называется квадратом?</a:t>
            </a:r>
          </a:p>
          <a:p>
            <a:r>
              <a:rPr lang="ru-RU" sz="2800" b="1" dirty="0"/>
              <a:t>2. Как вычислить площадь квадрата?</a:t>
            </a:r>
          </a:p>
          <a:p>
            <a:r>
              <a:rPr lang="ru-RU" sz="2800" b="1" dirty="0"/>
              <a:t>3. Чему равна площадь квадрата со стороной 8см?  с см? (а + в) см?</a:t>
            </a:r>
          </a:p>
          <a:p>
            <a:r>
              <a:rPr lang="ru-RU" sz="2800" b="1" dirty="0"/>
              <a:t>4. Какой треугольник называется прямоугольным?</a:t>
            </a:r>
          </a:p>
          <a:p>
            <a:r>
              <a:rPr lang="ru-RU" sz="2800" b="1" dirty="0"/>
              <a:t>5. Как называются его   стороны?</a:t>
            </a:r>
          </a:p>
          <a:p>
            <a:r>
              <a:rPr lang="ru-RU" sz="2800" b="1" dirty="0"/>
              <a:t>6. Как вычислить площадь прямоугольного треугольника?</a:t>
            </a:r>
          </a:p>
          <a:p>
            <a:r>
              <a:rPr lang="ru-RU" sz="2800" b="1" dirty="0"/>
              <a:t>7. Вычислите площадь прямоугольного треугольника с катетами 8см и 7см</a:t>
            </a:r>
            <a:r>
              <a:rPr lang="ru-RU" sz="2800" dirty="0"/>
              <a:t>; а см и </a:t>
            </a:r>
            <a:r>
              <a:rPr lang="en-US" sz="2800" dirty="0">
                <a:latin typeface="Arial Rounded MT Bold" panose="020F0704030504030204" pitchFamily="34" charset="0"/>
              </a:rPr>
              <a:t>b</a:t>
            </a:r>
            <a:r>
              <a:rPr lang="ru-RU" sz="2800" dirty="0"/>
              <a:t> см.</a:t>
            </a:r>
          </a:p>
          <a:p>
            <a:r>
              <a:rPr lang="ru-RU" sz="2800" b="1" dirty="0"/>
              <a:t>8. </a:t>
            </a:r>
            <a:r>
              <a:rPr lang="en-US" sz="2800" b="1" dirty="0">
                <a:latin typeface="Arial Rounded MT Bold" panose="020F0704030504030204" pitchFamily="34" charset="0"/>
              </a:rPr>
              <a:t>S</a:t>
            </a:r>
            <a:r>
              <a:rPr lang="ru-RU" sz="2800" b="1" dirty="0"/>
              <a:t> = 20, один из катетов 5, найдите второй катет.</a:t>
            </a:r>
          </a:p>
          <a:p>
            <a:r>
              <a:rPr lang="ru-RU" sz="2800" b="1" dirty="0"/>
              <a:t>9. Гипотенуза равна 10дм, один из катетов   8дм. Найти второй катет.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76735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4432" y="608807"/>
            <a:ext cx="6846276" cy="3634154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3600" dirty="0"/>
              <a:t> </a:t>
            </a:r>
            <a:r>
              <a:rPr lang="ru-RU" sz="4900" b="1" i="1" dirty="0">
                <a:solidFill>
                  <a:srgbClr val="C00000"/>
                </a:solidFill>
              </a:rPr>
              <a:t>Заповеди Пифагора </a:t>
            </a:r>
            <a:br>
              <a:rPr lang="ru-RU" sz="4900" b="1" i="1" dirty="0">
                <a:solidFill>
                  <a:srgbClr val="C00000"/>
                </a:solidFill>
              </a:rPr>
            </a:br>
            <a:r>
              <a:rPr lang="ru-RU" sz="4900" b="1" i="1" dirty="0">
                <a:solidFill>
                  <a:srgbClr val="C00000"/>
                </a:solidFill>
              </a:rPr>
              <a:t>   и его учеников актуальны и сейчас и могут быть </a:t>
            </a:r>
            <a:br>
              <a:rPr lang="ru-RU" sz="4900" b="1" i="1" dirty="0">
                <a:solidFill>
                  <a:srgbClr val="C00000"/>
                </a:solidFill>
              </a:rPr>
            </a:br>
            <a:r>
              <a:rPr lang="ru-RU" sz="4900" b="1" i="1" dirty="0">
                <a:solidFill>
                  <a:srgbClr val="C00000"/>
                </a:solidFill>
              </a:rPr>
              <a:t>   приемлемы для любого здравомыслящего человека. </a:t>
            </a:r>
            <a:endParaRPr lang="ru-RU" sz="4900" dirty="0">
              <a:solidFill>
                <a:srgbClr val="C00000"/>
              </a:solidFill>
            </a:endParaRPr>
          </a:p>
        </p:txBody>
      </p:sp>
      <p:pic>
        <p:nvPicPr>
          <p:cNvPr id="4" name="Picture 4" descr="pythagora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48" y="608807"/>
            <a:ext cx="3446584" cy="520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07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33600" y="-725488"/>
            <a:ext cx="10058400" cy="1450976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C00000"/>
                </a:solidFill>
              </a:rPr>
              <a:t>Заповеди пифагорейцев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725488"/>
            <a:ext cx="10826750" cy="51435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   </a:t>
            </a:r>
            <a:r>
              <a:rPr lang="ru-RU" sz="2800" dirty="0"/>
              <a:t>  Мысль превыше всего между людьми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 Делай лишь то, что в последствии не омрачит тебя и не заставит раскаиваться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 Не закрывай глаза, когда хочешь спать, не разобрав всех своих поступков за день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 Юные девицы! Помните, что лицо лишь тогда бывает прекрасным, когда оно изображает изящную душу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 Не пренебрегай здоровьем своего тела!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 Либо молчи, либо говори то, что ценнее молчания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 Помогай не тому, кто ношу сваливает, а тому кто её взваливает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/>
              <a:t>     Не гоняйся за счастьем, оно всегда находится в тебе самом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1928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5760" y="149548"/>
            <a:ext cx="10058400" cy="1450757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Старинная задача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37360"/>
            <a:ext cx="4670474" cy="4131734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/>
              <a:t>                                                                                                       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92836" y="1350211"/>
            <a:ext cx="5000625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Случися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некому человеку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 стене лестницу 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прибрати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стены же тоя высота есть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117 стоп. И обреете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лестницу 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долготью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125 стоп.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ведати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хочет,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колико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стоп сея лестницы нижний конец от стены 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отстояти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altLang="ru-RU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имать</a:t>
            </a:r>
            <a:r>
              <a:rPr lang="ru-RU" altLang="ru-RU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."</a:t>
            </a:r>
            <a:endParaRPr lang="ru-RU" altLang="ru-RU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2" descr="Человек, лестниц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735" y="1874414"/>
            <a:ext cx="3357563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19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71525" y="447675"/>
            <a:ext cx="11420475" cy="5421313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 Black" panose="020B0A04020102020204" pitchFamily="34" charset="0"/>
              </a:rPr>
              <a:t>Интересна история теоремы Пифагора. Хотя эта теорема и связывается с именем Пифагора, она была известна задолго до него. В вавилонских текстах она встречается за 1200 лет до Пифагора. По-видимому, он первым нашёл её доказательство. Сохранилось древнее предание, что в честь своего открытия Пифагор принёс в жертву богам быка, по другим свидетельствам – даже сто быков. Это, однако, противоречит сведениям о моральных и религиозных воззрениях Пифагора. В литературных источниках можно прочитать, что он «запрещал даже убивать животных, а тем более ими кормиться, ибо животные имеют душу, как и мы». В связи с этим более правдоподобной можно считать следующую запись: «… когда он открыл, что в прямоугольном треугольнике гипотенуза имеет соответствие с катетами, он принес в жертву быка, сделанного из пшеничного теста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8567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8960" y="1737360"/>
            <a:ext cx="10058400" cy="402336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2800" b="1" dirty="0"/>
              <a:t>1. Выучить теорему Пифагора с доказательством</a:t>
            </a:r>
          </a:p>
          <a:p>
            <a:r>
              <a:rPr lang="ru-RU" sz="2800" b="1" dirty="0"/>
              <a:t>2. № 484(а, б), 486(б, в)</a:t>
            </a:r>
          </a:p>
          <a:p>
            <a:r>
              <a:rPr lang="ru-RU" sz="2800" b="1" dirty="0"/>
              <a:t>3. Подготовить сообщение на тему :</a:t>
            </a:r>
          </a:p>
          <a:p>
            <a:r>
              <a:rPr lang="ru-RU" sz="2800" b="1" dirty="0"/>
              <a:t>1) Другие способы доказательства теоремы Пифагора</a:t>
            </a:r>
          </a:p>
          <a:p>
            <a:r>
              <a:rPr lang="ru-RU" sz="2800" b="1" dirty="0"/>
              <a:t>2) Почему теорему Пифагора называли «Теоремой невесты?» </a:t>
            </a:r>
          </a:p>
        </p:txBody>
      </p:sp>
    </p:spTree>
    <p:extLst>
      <p:ext uri="{BB962C8B-B14F-4D97-AF65-F5344CB8AC3E}">
        <p14:creationId xmlns:p14="http://schemas.microsoft.com/office/powerpoint/2010/main" val="97895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Спасибо за урок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15770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120</TotalTime>
  <Words>537</Words>
  <Application>Microsoft Office PowerPoint</Application>
  <PresentationFormat>Широкоэкранный</PresentationFormat>
  <Paragraphs>43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Arial Rounded MT Bold</vt:lpstr>
      <vt:lpstr>Calibri</vt:lpstr>
      <vt:lpstr>Calibri Light</vt:lpstr>
      <vt:lpstr>Wingdings</vt:lpstr>
      <vt:lpstr>Ретро</vt:lpstr>
      <vt:lpstr>Презентация PowerPoint</vt:lpstr>
      <vt:lpstr>Теорема</vt:lpstr>
      <vt:lpstr>Презентация PowerPoint</vt:lpstr>
      <vt:lpstr> Заповеди Пифагора     и его учеников актуальны и сейчас и могут быть     приемлемы для любого здравомыслящего человека. </vt:lpstr>
      <vt:lpstr>Заповеди пифагорейцев</vt:lpstr>
      <vt:lpstr>Старинная задача</vt:lpstr>
      <vt:lpstr>Презентация PowerPoint</vt:lpstr>
      <vt:lpstr>Домашнее задание</vt:lpstr>
      <vt:lpstr>Спасибо за урок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Мама</dc:creator>
  <cp:lastModifiedBy>Мама</cp:lastModifiedBy>
  <cp:revision>37</cp:revision>
  <dcterms:created xsi:type="dcterms:W3CDTF">2017-11-09T18:10:38Z</dcterms:created>
  <dcterms:modified xsi:type="dcterms:W3CDTF">2025-11-22T14:15:02Z</dcterms:modified>
</cp:coreProperties>
</file>