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8" r:id="rId13"/>
    <p:sldId id="270" r:id="rId14"/>
    <p:sldId id="272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3" r:id="rId23"/>
  </p:sldIdLst>
  <p:sldSz cx="14630400" cy="8229600"/>
  <p:notesSz cx="8229600" cy="14630400"/>
  <p:embeddedFontLst>
    <p:embeddedFont>
      <p:font typeface="Calibri Light" panose="020F0302020204030204" pitchFamily="34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Roboto Slab" panose="020B0604020202020204" charset="0"/>
      <p:regular r:id="rId31"/>
    </p:embeddedFont>
    <p:embeddedFont>
      <p:font typeface="Roboto" panose="020B0604020202020204" charset="0"/>
      <p:regular r:id="rId32"/>
    </p:embeddedFont>
    <p:embeddedFont>
      <p:font typeface="Tahoma" panose="020B0604030504040204" pitchFamily="34" charset="0"/>
      <p:regular r:id="rId33"/>
      <p:bold r:id="rId34"/>
    </p:embeddedFont>
    <p:embeddedFont>
      <p:font typeface="Georgia" panose="02040502050405020303" pitchFamily="18" charset="0"/>
      <p:regular r:id="rId35"/>
      <p:bold r:id="rId36"/>
      <p:italic r:id="rId37"/>
      <p:boldItalic r:id="rId38"/>
    </p:embeddedFont>
    <p:embeddedFont>
      <p:font typeface="Arial Black" panose="020B0A04020102020204" pitchFamily="34" charset="0"/>
      <p:bold r:id="rId39"/>
    </p:embeddedFont>
    <p:embeddedFont>
      <p:font typeface="Trebuchet MS" panose="020B0603020202020204" pitchFamily="34" charset="0"/>
      <p:regular r:id="rId40"/>
      <p:bold r:id="rId41"/>
      <p:italic r:id="rId42"/>
      <p:boldItalic r:id="rId4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6" d="100"/>
          <a:sy n="96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127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0:notes"/>
          <p:cNvSpPr txBox="1">
            <a:spLocks noGrp="1"/>
          </p:cNvSpPr>
          <p:nvPr>
            <p:ph type="body" idx="1"/>
          </p:nvPr>
        </p:nvSpPr>
        <p:spPr>
          <a:xfrm>
            <a:off x="681037" y="4718050"/>
            <a:ext cx="5449887" cy="44672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754063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5921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1:notes"/>
          <p:cNvSpPr txBox="1">
            <a:spLocks noGrp="1"/>
          </p:cNvSpPr>
          <p:nvPr>
            <p:ph type="body" idx="1"/>
          </p:nvPr>
        </p:nvSpPr>
        <p:spPr>
          <a:xfrm>
            <a:off x="681037" y="4718050"/>
            <a:ext cx="5449887" cy="44672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754063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6722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2:notes"/>
          <p:cNvSpPr txBox="1">
            <a:spLocks noGrp="1"/>
          </p:cNvSpPr>
          <p:nvPr>
            <p:ph type="body" idx="1"/>
          </p:nvPr>
        </p:nvSpPr>
        <p:spPr>
          <a:xfrm>
            <a:off x="681037" y="4718050"/>
            <a:ext cx="5449887" cy="44672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754063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0804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425" y="754063"/>
            <a:ext cx="6618288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670" name="Google Shape;670;p33:notes"/>
          <p:cNvSpPr txBox="1">
            <a:spLocks noGrp="1"/>
          </p:cNvSpPr>
          <p:nvPr>
            <p:ph type="body" idx="1"/>
          </p:nvPr>
        </p:nvSpPr>
        <p:spPr>
          <a:xfrm>
            <a:off x="681037" y="4718050"/>
            <a:ext cx="5451475" cy="44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8370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4:notes"/>
          <p:cNvSpPr txBox="1">
            <a:spLocks noGrp="1"/>
          </p:cNvSpPr>
          <p:nvPr>
            <p:ph type="body" idx="1"/>
          </p:nvPr>
        </p:nvSpPr>
        <p:spPr>
          <a:xfrm>
            <a:off x="681037" y="4718050"/>
            <a:ext cx="5449887" cy="44672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754063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5809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35:notes"/>
          <p:cNvSpPr txBox="1">
            <a:spLocks noGrp="1"/>
          </p:cNvSpPr>
          <p:nvPr>
            <p:ph type="body" idx="1"/>
          </p:nvPr>
        </p:nvSpPr>
        <p:spPr>
          <a:xfrm>
            <a:off x="681037" y="4718050"/>
            <a:ext cx="5449887" cy="44672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754063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6999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6:notes"/>
          <p:cNvSpPr txBox="1">
            <a:spLocks noGrp="1"/>
          </p:cNvSpPr>
          <p:nvPr>
            <p:ph type="body" idx="1"/>
          </p:nvPr>
        </p:nvSpPr>
        <p:spPr>
          <a:xfrm>
            <a:off x="681037" y="4718050"/>
            <a:ext cx="5449887" cy="44672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754063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8005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37:notes"/>
          <p:cNvSpPr txBox="1">
            <a:spLocks noGrp="1"/>
          </p:cNvSpPr>
          <p:nvPr>
            <p:ph type="body" idx="1"/>
          </p:nvPr>
        </p:nvSpPr>
        <p:spPr>
          <a:xfrm>
            <a:off x="681037" y="4718050"/>
            <a:ext cx="5449887" cy="44672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754063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2439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38:notes"/>
          <p:cNvSpPr txBox="1">
            <a:spLocks noGrp="1"/>
          </p:cNvSpPr>
          <p:nvPr>
            <p:ph type="body" idx="1"/>
          </p:nvPr>
        </p:nvSpPr>
        <p:spPr>
          <a:xfrm>
            <a:off x="681037" y="4718050"/>
            <a:ext cx="5449887" cy="44672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754063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3290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9:notes"/>
          <p:cNvSpPr txBox="1">
            <a:spLocks noGrp="1"/>
          </p:cNvSpPr>
          <p:nvPr>
            <p:ph type="body" idx="1"/>
          </p:nvPr>
        </p:nvSpPr>
        <p:spPr>
          <a:xfrm>
            <a:off x="681037" y="4718050"/>
            <a:ext cx="5449887" cy="44672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754063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8570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40:notes"/>
          <p:cNvSpPr txBox="1">
            <a:spLocks noGrp="1"/>
          </p:cNvSpPr>
          <p:nvPr>
            <p:ph type="body" idx="1"/>
          </p:nvPr>
        </p:nvSpPr>
        <p:spPr>
          <a:xfrm>
            <a:off x="681037" y="4718050"/>
            <a:ext cx="5449887" cy="44672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754063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98256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9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9:notes"/>
          <p:cNvSpPr txBox="1">
            <a:spLocks noGrp="1"/>
          </p:cNvSpPr>
          <p:nvPr>
            <p:ph type="body" idx="1"/>
          </p:nvPr>
        </p:nvSpPr>
        <p:spPr>
          <a:xfrm>
            <a:off x="681037" y="4718050"/>
            <a:ext cx="5449887" cy="44672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754063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0791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9875520" y="7406641"/>
            <a:ext cx="40233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20" b="1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731520" y="7406641"/>
            <a:ext cx="536448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096000" y="7406641"/>
            <a:ext cx="292608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44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44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44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44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44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44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44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44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44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33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2870201" y="5246370"/>
            <a:ext cx="1041908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828800" y="877824"/>
            <a:ext cx="10241280" cy="4169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48640" lvl="0" indent="-452628" algn="l">
              <a:spcBef>
                <a:spcPts val="432"/>
              </a:spcBef>
              <a:spcAft>
                <a:spcPts val="0"/>
              </a:spcAft>
              <a:buSzPts val="2340"/>
              <a:buChar char="*"/>
              <a:defRPr/>
            </a:lvl1pPr>
            <a:lvl2pPr marL="1097280" lvl="1" indent="-452628" algn="l">
              <a:spcBef>
                <a:spcPts val="432"/>
              </a:spcBef>
              <a:spcAft>
                <a:spcPts val="0"/>
              </a:spcAft>
              <a:buSzPts val="2340"/>
              <a:buChar char="*"/>
              <a:defRPr/>
            </a:lvl2pPr>
            <a:lvl3pPr marL="1645920" lvl="2" indent="-452627" algn="l">
              <a:spcBef>
                <a:spcPts val="432"/>
              </a:spcBef>
              <a:spcAft>
                <a:spcPts val="0"/>
              </a:spcAft>
              <a:buSzPts val="2340"/>
              <a:buChar char="*"/>
              <a:defRPr/>
            </a:lvl3pPr>
            <a:lvl4pPr marL="2194560" lvl="3" indent="-452627" algn="l">
              <a:spcBef>
                <a:spcPts val="432"/>
              </a:spcBef>
              <a:spcAft>
                <a:spcPts val="0"/>
              </a:spcAft>
              <a:buSzPts val="2340"/>
              <a:buChar char="*"/>
              <a:defRPr/>
            </a:lvl4pPr>
            <a:lvl5pPr marL="2743200" lvl="4" indent="-452627" algn="l">
              <a:spcBef>
                <a:spcPts val="432"/>
              </a:spcBef>
              <a:spcAft>
                <a:spcPts val="0"/>
              </a:spcAft>
              <a:buSzPts val="2340"/>
              <a:buChar char="*"/>
              <a:defRPr/>
            </a:lvl5pPr>
            <a:lvl6pPr marL="3291840" lvl="5" indent="-452627" algn="l">
              <a:spcBef>
                <a:spcPts val="432"/>
              </a:spcBef>
              <a:spcAft>
                <a:spcPts val="0"/>
              </a:spcAft>
              <a:buSzPts val="2340"/>
              <a:buChar char="*"/>
              <a:defRPr/>
            </a:lvl6pPr>
            <a:lvl7pPr marL="3840480" lvl="6" indent="-452627" algn="l">
              <a:spcBef>
                <a:spcPts val="432"/>
              </a:spcBef>
              <a:spcAft>
                <a:spcPts val="0"/>
              </a:spcAft>
              <a:buSzPts val="2340"/>
              <a:buChar char="*"/>
              <a:defRPr/>
            </a:lvl7pPr>
            <a:lvl8pPr marL="4389120" lvl="7" indent="-452628" algn="l">
              <a:spcBef>
                <a:spcPts val="432"/>
              </a:spcBef>
              <a:spcAft>
                <a:spcPts val="0"/>
              </a:spcAft>
              <a:buSzPts val="2340"/>
              <a:buChar char="*"/>
              <a:defRPr/>
            </a:lvl8pPr>
            <a:lvl9pPr marL="4937760" lvl="8" indent="-452628" algn="l">
              <a:spcBef>
                <a:spcPts val="432"/>
              </a:spcBef>
              <a:spcAft>
                <a:spcPts val="36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9875520" y="7406641"/>
            <a:ext cx="40233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20" b="1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731520" y="7406641"/>
            <a:ext cx="536448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6096000" y="7406641"/>
            <a:ext cx="292608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44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44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44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44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44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44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44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44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44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2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../Documents/%D0%B4,%D0%B7,%20%D0%B4%D0%B8%D0%B0%D0%B3%D0%BD%D0%BE%D1%81%D1%82%D0%B8%D0%BA%D0%B0,%20%D0%93%D0%98%D0%90/%D0%B4%D0%B8%D0%B0%D0%B3%D0%BD%D0%BE%D1%81%D1%82%D0%B8%D0%BA%D0%B0%20%D0%BD%D0%B0%20%D0%BA%D0%BE%D0%BD%D0%B5%D1%86%202014-2015/%D1%80%D0%B5%D0%BA%D0%BE%D0%BC%D0%B5%D0%BD%D0%B4%D0%B0%D1%86%D0%B8%D0%B8%20%D0%BD%D0%B0%202014-2015%20%D1%83.%D0%B3/%D0%BF%D1%80%D0%B5%D0%B7%D0%B5%D0%BD%D1%82%D0%B0%D1%86%D0%B8%D0%B8%202014-2015/%D0%9A%D0%BE%D1%80%D1%80%D0%B5%D0%BA%D1%86%D0%B8%D1%8F%20%D0%B4%D0%B5%D0%B2%D0%B8%D0%B0%D0%BD%D1%82%D0%BD%D0%BE%D0%B3%D0%BE%20%D0%BF%D0%BE%D0%B2%D0%B5%D0%B4%D0%B5%D0%BD%D0%B8%D1%8F/%D0%B4%D0%BD%D0%B5%D0%B2%D0%BD%D0%B8%D0%BA%20%D1%81%D0%B0%D0%BC%D0%BE%D0%BD%D0%B0%D0%B1%D0%BB%D1%8E%D0%B4.doc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4947" y="712232"/>
            <a:ext cx="7556421" cy="3912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Девиантное поведение: определение и причины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328322" y="4860468"/>
            <a:ext cx="840817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Девиантное поведение - это отклонение от общепринятых норм и правил. Оно может быть обусловлено многими факторами, включая индивидуальные особенности личности, социальные условия и культурные контексты.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155746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Выводы и рекомендации для предотвращения девиантного поведения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622244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Девиантное поведение является сложной проблемой, требующей комплексного подхода. Профилактика, образование, социальная поддержка и раннее вмешательство играют ключевую роль в предотвращении и преодолении девиантного поведения.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8070" y="226695"/>
            <a:ext cx="9931509" cy="4147184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57"/>
          <p:cNvSpPr txBox="1"/>
          <p:nvPr/>
        </p:nvSpPr>
        <p:spPr>
          <a:xfrm>
            <a:off x="1259287" y="3781424"/>
            <a:ext cx="11309073" cy="413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/>
          <a:p>
            <a:pPr>
              <a:buClr>
                <a:srgbClr val="F14124"/>
              </a:buClr>
              <a:buSzPts val="1800"/>
            </a:pPr>
            <a:r>
              <a:rPr lang="en-US" sz="2160" i="1" dirty="0" err="1">
                <a:solidFill>
                  <a:srgbClr val="F14124"/>
                </a:solidFill>
                <a:latin typeface="Arial"/>
                <a:ea typeface="Arial"/>
                <a:cs typeface="Arial"/>
                <a:sym typeface="Arial"/>
              </a:rPr>
              <a:t>Педагогически</a:t>
            </a:r>
            <a:r>
              <a:rPr lang="en-US" sz="2160" i="1" dirty="0">
                <a:solidFill>
                  <a:srgbClr val="F14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i="1" dirty="0" err="1">
                <a:solidFill>
                  <a:srgbClr val="F14124"/>
                </a:solidFill>
                <a:latin typeface="Arial"/>
                <a:ea typeface="Arial"/>
                <a:cs typeface="Arial"/>
                <a:sym typeface="Arial"/>
              </a:rPr>
              <a:t>запущенный</a:t>
            </a:r>
            <a:r>
              <a:rPr lang="en-US" sz="2160" i="1" dirty="0">
                <a:solidFill>
                  <a:srgbClr val="F14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 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это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такой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ребенок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уровень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невос­питанности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которого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выражается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несформированности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важ­нейших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социальных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качеств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личности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актуальных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соответст­вующего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возраста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160" dirty="0"/>
          </a:p>
          <a:p>
            <a:pPr>
              <a:buClr>
                <a:schemeClr val="lt1"/>
              </a:buClr>
              <a:buSzPts val="1800"/>
            </a:pPr>
            <a:endParaRPr sz="216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>
              <a:buClr>
                <a:srgbClr val="002060"/>
              </a:buClr>
              <a:buSzPts val="2000"/>
            </a:pPr>
            <a:r>
              <a:rPr lang="en-US" sz="24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Черты</a:t>
            </a:r>
            <a:r>
              <a:rPr lang="en-US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педагогически</a:t>
            </a:r>
            <a:r>
              <a:rPr lang="en-US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запущенного</a:t>
            </a:r>
            <a:r>
              <a:rPr lang="en-US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школьника</a:t>
            </a:r>
            <a:r>
              <a:rPr lang="en-US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160" dirty="0"/>
          </a:p>
          <a:p>
            <a:pPr indent="-137160"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неадекватные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реакции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педаго­гические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воздействия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силу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недостаточного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развития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воли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чувств</a:t>
            </a:r>
            <a:endParaRPr sz="2160" dirty="0"/>
          </a:p>
          <a:p>
            <a:pPr indent="-137160"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хроническое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отставание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ряду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учебных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предметов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sz="2160" dirty="0"/>
          </a:p>
          <a:p>
            <a:pPr indent="-137160"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интенсивное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сопротив­ление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педагогическим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воздействиям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sz="2160" dirty="0"/>
          </a:p>
          <a:p>
            <a:pPr indent="-137160"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негативное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отношение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к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учебе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sz="2160" dirty="0"/>
          </a:p>
          <a:p>
            <a:pPr indent="-137160"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различные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асоциальные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проявления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пропуски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уроков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конфликты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одноклассниками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учителями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приобретение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вред­ных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привычек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16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др</a:t>
            </a:r>
            <a:r>
              <a:rPr lang="en-US" sz="216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 </a:t>
            </a:r>
            <a:endParaRPr sz="2160" dirty="0"/>
          </a:p>
        </p:txBody>
      </p:sp>
      <p:sp>
        <p:nvSpPr>
          <p:cNvPr id="407" name="Google Shape;407;p57"/>
          <p:cNvSpPr txBox="1"/>
          <p:nvPr/>
        </p:nvSpPr>
        <p:spPr>
          <a:xfrm>
            <a:off x="3815715" y="226694"/>
            <a:ext cx="6825614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/>
          <a:p>
            <a:pPr>
              <a:buClr>
                <a:srgbClr val="002060"/>
              </a:buClr>
              <a:buSzPts val="2000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Логика возникновения трудновоспитуемости</a:t>
            </a:r>
            <a:endParaRPr sz="2160"/>
          </a:p>
        </p:txBody>
      </p:sp>
    </p:spTree>
    <p:extLst>
      <p:ext uri="{BB962C8B-B14F-4D97-AF65-F5344CB8AC3E}">
        <p14:creationId xmlns:p14="http://schemas.microsoft.com/office/powerpoint/2010/main" val="34343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8"/>
          <p:cNvSpPr txBox="1"/>
          <p:nvPr/>
        </p:nvSpPr>
        <p:spPr>
          <a:xfrm>
            <a:off x="1073425" y="1234440"/>
            <a:ext cx="12423913" cy="6315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/>
          <a:p>
            <a:pPr>
              <a:buClr>
                <a:srgbClr val="002060"/>
              </a:buClr>
              <a:buSzPts val="2400"/>
            </a:pPr>
            <a:r>
              <a:rPr lang="en-US" sz="2880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Социально</a:t>
            </a:r>
            <a:r>
              <a:rPr lang="en-US" sz="2880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80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запущенные</a:t>
            </a:r>
            <a:r>
              <a:rPr lang="en-US" sz="2880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дети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подростки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это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трудновоспитуе­мые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педагогически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запущенные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несовершеннолетние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у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которых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отсутствуют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профессиональная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направленность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полезные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навыки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умения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резко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сужена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сфера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социальных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интересов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160" dirty="0"/>
          </a:p>
          <a:p>
            <a:pPr>
              <a:buClr>
                <a:schemeClr val="lt1"/>
              </a:buClr>
              <a:buSzPts val="2400"/>
            </a:pPr>
            <a:endParaRPr sz="288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lt1"/>
              </a:buClr>
              <a:buSzPts val="2400"/>
            </a:pPr>
            <a:endParaRPr sz="288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2060"/>
              </a:buClr>
              <a:buSzPts val="2400"/>
            </a:pP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них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ха­рактерно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глубокое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отчуждение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семьи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и школы, а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их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формиро­вание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социальное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развитие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происходят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под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влиянием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асоциаль­ных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подростков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их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групп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им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присущи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серьезные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социальные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отклонения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бродяжничество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наркомания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алкоголизм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правона­рушения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аморальное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поведение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88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др</a:t>
            </a:r>
            <a:r>
              <a:rPr lang="en-US" sz="288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.).</a:t>
            </a:r>
            <a:endParaRPr sz="2160" dirty="0"/>
          </a:p>
        </p:txBody>
      </p:sp>
    </p:spTree>
    <p:extLst>
      <p:ext uri="{BB962C8B-B14F-4D97-AF65-F5344CB8AC3E}">
        <p14:creationId xmlns:p14="http://schemas.microsoft.com/office/powerpoint/2010/main" val="50281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79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801" y="1451611"/>
            <a:ext cx="9831704" cy="677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79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959091" y="3249930"/>
            <a:ext cx="4842510" cy="3230880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79"/>
          <p:cNvSpPr txBox="1"/>
          <p:nvPr/>
        </p:nvSpPr>
        <p:spPr>
          <a:xfrm>
            <a:off x="1958341" y="353087"/>
            <a:ext cx="11012804" cy="12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ctr" anchorCtr="0">
            <a:noAutofit/>
          </a:bodyPr>
          <a:lstStyle/>
          <a:p>
            <a:pPr algn="ctr">
              <a:buClr>
                <a:schemeClr val="dk1"/>
              </a:buClr>
              <a:buSzPts val="3200"/>
            </a:pPr>
            <a:r>
              <a:rPr lang="en-US" sz="3840" b="1" dirty="0" err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Качества</a:t>
            </a:r>
            <a:r>
              <a:rPr lang="en-US" sz="3840" b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840" b="1" dirty="0" err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которыми</a:t>
            </a:r>
            <a:r>
              <a:rPr lang="en-US" sz="3840" b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840" b="1" dirty="0" err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обладают</a:t>
            </a:r>
            <a:r>
              <a:rPr lang="en-US" sz="3840" b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840" b="1" dirty="0" err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подростки</a:t>
            </a:r>
            <a:r>
              <a:rPr lang="en-US" sz="3840" b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2160" dirty="0">
              <a:solidFill>
                <a:schemeClr val="accent1"/>
              </a:solidFill>
            </a:endParaRPr>
          </a:p>
          <a:p>
            <a:pPr algn="ctr">
              <a:buClr>
                <a:schemeClr val="dk1"/>
              </a:buClr>
              <a:buSzPts val="3200"/>
            </a:pPr>
            <a:r>
              <a:rPr lang="en-US" sz="3840" b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с </a:t>
            </a:r>
            <a:r>
              <a:rPr lang="en-US" sz="3840" b="1" dirty="0" err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девиантным</a:t>
            </a:r>
            <a:r>
              <a:rPr lang="en-US" sz="3840" b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840" b="1" dirty="0" err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поведения</a:t>
            </a:r>
            <a:endParaRPr sz="216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75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80"/>
          <p:cNvSpPr txBox="1"/>
          <p:nvPr/>
        </p:nvSpPr>
        <p:spPr>
          <a:xfrm>
            <a:off x="1510748" y="246490"/>
            <a:ext cx="109728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11480" indent="-407670" algn="ctr">
              <a:buClr>
                <a:schemeClr val="hlink"/>
              </a:buClr>
              <a:buSzPts val="3200"/>
            </a:pPr>
            <a:r>
              <a:rPr lang="en-US" sz="3840" b="1" dirty="0" err="1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rPr>
              <a:t>Система</a:t>
            </a:r>
            <a:r>
              <a:rPr lang="en-US" sz="3840" b="1" dirty="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3840" b="1" dirty="0" err="1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rPr>
              <a:t>работы</a:t>
            </a:r>
            <a:r>
              <a:rPr lang="en-US" sz="3840" b="1" dirty="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rPr>
              <a:t> с </a:t>
            </a:r>
            <a:r>
              <a:rPr lang="en-US" sz="3840" b="1" dirty="0" err="1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rPr>
              <a:t>девиантными</a:t>
            </a:r>
            <a:r>
              <a:rPr lang="en-US" sz="3840" b="1" dirty="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3840" b="1" dirty="0" err="1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</a:rPr>
              <a:t>обучающимися</a:t>
            </a:r>
            <a:endParaRPr sz="2160" dirty="0"/>
          </a:p>
        </p:txBody>
      </p:sp>
      <p:pic>
        <p:nvPicPr>
          <p:cNvPr id="673" name="Google Shape;673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742" y="1743738"/>
            <a:ext cx="11957354" cy="587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0451235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81"/>
          <p:cNvSpPr txBox="1">
            <a:spLocks noGrp="1"/>
          </p:cNvSpPr>
          <p:nvPr>
            <p:ph type="title" idx="4294967295"/>
          </p:nvPr>
        </p:nvSpPr>
        <p:spPr>
          <a:xfrm>
            <a:off x="2217034" y="572006"/>
            <a:ext cx="911115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C3260C"/>
              </a:buClr>
              <a:buSzPts val="4608"/>
            </a:pPr>
            <a:r>
              <a:rPr lang="en-US" sz="4320" b="1" dirty="0" err="1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</a:rPr>
              <a:t>Диагностический</a:t>
            </a:r>
            <a:r>
              <a:rPr lang="en-US" sz="4320" b="1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4320" b="1" dirty="0" err="1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</a:rPr>
              <a:t>этап</a:t>
            </a:r>
            <a:r>
              <a:rPr lang="en-US" sz="4320" b="1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4320" b="1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4320" b="1" dirty="0">
              <a:solidFill>
                <a:schemeClr val="hlink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9" name="Google Shape;679;p81"/>
          <p:cNvSpPr txBox="1">
            <a:spLocks noGrp="1"/>
          </p:cNvSpPr>
          <p:nvPr>
            <p:ph type="body" idx="1"/>
          </p:nvPr>
        </p:nvSpPr>
        <p:spPr>
          <a:xfrm>
            <a:off x="576470" y="1954530"/>
            <a:ext cx="11577429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/>
          <a:p>
            <a:pPr marL="274320" indent="-219073">
              <a:spcBef>
                <a:spcPts val="0"/>
              </a:spcBef>
              <a:buClr>
                <a:srgbClr val="C3260C"/>
              </a:buClr>
              <a:buSzPts val="1430"/>
              <a:buFont typeface="Noto Sans Symbols"/>
              <a:buChar char="⮚"/>
            </a:pPr>
            <a:r>
              <a:rPr lang="en-US" sz="160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изучение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учетно-профилактической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документации</a:t>
            </a:r>
            <a:r>
              <a:rPr lang="en-US" sz="2800" b="1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подростков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девиантным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поведением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4000" dirty="0"/>
          </a:p>
          <a:p>
            <a:pPr marL="274320" indent="-50672">
              <a:spcBef>
                <a:spcPts val="768"/>
              </a:spcBef>
              <a:buClr>
                <a:srgbClr val="C3260C"/>
              </a:buClr>
              <a:buSzPts val="2210"/>
              <a:buNone/>
            </a:pPr>
            <a:endParaRPr sz="2800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indent="-219074">
              <a:spcBef>
                <a:spcPts val="768"/>
              </a:spcBef>
              <a:buClr>
                <a:srgbClr val="C3260C"/>
              </a:buClr>
              <a:buSzPts val="2210"/>
              <a:buFont typeface="Noto Sans Symbols"/>
              <a:buChar char="⮚"/>
            </a:pP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cоциальный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портрет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подростка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девиантным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поведением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4000" dirty="0"/>
          </a:p>
          <a:p>
            <a:pPr marL="274320" indent="-50672">
              <a:spcBef>
                <a:spcPts val="768"/>
              </a:spcBef>
              <a:buClr>
                <a:srgbClr val="C3260C"/>
              </a:buClr>
              <a:buSzPts val="2210"/>
              <a:buNone/>
            </a:pPr>
            <a:endParaRPr sz="2800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indent="-219074">
              <a:spcBef>
                <a:spcPts val="768"/>
              </a:spcBef>
              <a:buClr>
                <a:srgbClr val="C3260C"/>
              </a:buClr>
              <a:buSzPts val="2210"/>
              <a:buFont typeface="Noto Sans Symbols"/>
              <a:buChar char="⮚"/>
            </a:pP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патохарактерологический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Диагностический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Опросник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А.Е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Личко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4000" dirty="0"/>
          </a:p>
          <a:p>
            <a:pPr marL="274320" indent="-50672">
              <a:spcBef>
                <a:spcPts val="768"/>
              </a:spcBef>
              <a:buClr>
                <a:srgbClr val="C3260C"/>
              </a:buClr>
              <a:buSzPts val="2210"/>
              <a:buNone/>
            </a:pPr>
            <a:endParaRPr sz="2800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indent="-219074">
              <a:spcBef>
                <a:spcPts val="768"/>
              </a:spcBef>
              <a:buClr>
                <a:srgbClr val="C3260C"/>
              </a:buClr>
              <a:buSzPts val="2210"/>
              <a:buFont typeface="Noto Sans Symbols"/>
              <a:buChar char="⮚"/>
            </a:pP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методика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диагностики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склонности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отклоняющемуся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поведению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indent="-219074">
              <a:spcBef>
                <a:spcPts val="768"/>
              </a:spcBef>
              <a:buClr>
                <a:srgbClr val="C3260C"/>
              </a:buClr>
              <a:buSzPts val="2210"/>
              <a:buNone/>
            </a:pP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А.Н.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Орел</a:t>
            </a:r>
            <a:endParaRPr sz="2800" b="1" i="1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indent="-50672">
              <a:spcBef>
                <a:spcPts val="768"/>
              </a:spcBef>
              <a:buClr>
                <a:srgbClr val="C3260C"/>
              </a:buClr>
              <a:buSzPts val="2210"/>
              <a:buNone/>
            </a:pPr>
            <a:endParaRPr sz="2800" b="1" i="1" u="sng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indent="-219074">
              <a:spcBef>
                <a:spcPts val="768"/>
              </a:spcBef>
              <a:buClr>
                <a:srgbClr val="C3260C"/>
              </a:buClr>
              <a:buSzPts val="2210"/>
              <a:buFont typeface="Noto Sans Symbols"/>
              <a:buChar char="⮚"/>
            </a:pP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методика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диагностики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показателей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агрессии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Басса-Дарки</a:t>
            </a:r>
            <a:endParaRPr sz="4000" dirty="0"/>
          </a:p>
          <a:p>
            <a:pPr marL="274320" indent="-110108">
              <a:lnSpc>
                <a:spcPct val="60000"/>
              </a:lnSpc>
              <a:spcBef>
                <a:spcPts val="624"/>
              </a:spcBef>
              <a:buClr>
                <a:srgbClr val="C3260C"/>
              </a:buClr>
              <a:buSzPts val="1430"/>
              <a:buNone/>
            </a:pPr>
            <a:endParaRPr sz="1320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4320" indent="-219074">
              <a:lnSpc>
                <a:spcPct val="60000"/>
              </a:lnSpc>
              <a:spcBef>
                <a:spcPts val="624"/>
              </a:spcBef>
              <a:buClr>
                <a:srgbClr val="C3260C"/>
              </a:buClr>
              <a:buSzPts val="1430"/>
              <a:buNone/>
            </a:pPr>
            <a:endParaRPr sz="1320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4320" indent="-219074">
              <a:lnSpc>
                <a:spcPct val="60000"/>
              </a:lnSpc>
              <a:spcBef>
                <a:spcPts val="600"/>
              </a:spcBef>
              <a:buClr>
                <a:srgbClr val="C3260C"/>
              </a:buClr>
              <a:buSzPts val="1300"/>
              <a:buNone/>
            </a:pPr>
            <a:endParaRPr sz="1200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4320" indent="-120016">
              <a:spcBef>
                <a:spcPts val="600"/>
              </a:spcBef>
              <a:buClr>
                <a:srgbClr val="C3260C"/>
              </a:buClr>
              <a:buSzPts val="1300"/>
              <a:buNone/>
            </a:pPr>
            <a:endParaRPr sz="1200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409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82"/>
          <p:cNvSpPr txBox="1">
            <a:spLocks noGrp="1"/>
          </p:cNvSpPr>
          <p:nvPr>
            <p:ph type="body" idx="1"/>
          </p:nvPr>
        </p:nvSpPr>
        <p:spPr>
          <a:xfrm>
            <a:off x="1123121" y="878204"/>
            <a:ext cx="13089835" cy="6993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/>
          <a:p>
            <a:pPr marL="274320" indent="-217932">
              <a:lnSpc>
                <a:spcPct val="90000"/>
              </a:lnSpc>
              <a:spcBef>
                <a:spcPts val="0"/>
              </a:spcBef>
              <a:buClr>
                <a:srgbClr val="C3260C"/>
              </a:buClr>
              <a:buSzPts val="2860"/>
              <a:buFont typeface="Georgia"/>
              <a:buChar char="*"/>
            </a:pPr>
            <a:r>
              <a:rPr lang="en-US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Разработка</a:t>
            </a:r>
            <a:r>
              <a:rPr lang="en-US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программы</a:t>
            </a:r>
            <a:r>
              <a:rPr lang="en-US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dirty="0" smtClean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en-US" u="sng" dirty="0" err="1" smtClean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Программа</a:t>
            </a:r>
            <a:r>
              <a:rPr lang="en-US" u="sng" dirty="0" smtClean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u="sng" dirty="0" err="1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</a:rPr>
              <a:t>индивидуального</a:t>
            </a:r>
            <a:r>
              <a:rPr lang="en-US" u="sng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u="sng" dirty="0" err="1" smtClean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</a:rPr>
              <a:t>сопровождения</a:t>
            </a:r>
            <a:r>
              <a:rPr lang="ru-RU" u="sng" dirty="0" smtClean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sz="4000" dirty="0"/>
          </a:p>
          <a:p>
            <a:pPr marL="274320" indent="0">
              <a:lnSpc>
                <a:spcPct val="90000"/>
              </a:lnSpc>
              <a:spcBef>
                <a:spcPts val="888"/>
              </a:spcBef>
              <a:buClr>
                <a:srgbClr val="C3260C"/>
              </a:buClr>
              <a:buSzPts val="2860"/>
              <a:buNone/>
            </a:pPr>
            <a:endParaRPr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4320" indent="-217932">
              <a:lnSpc>
                <a:spcPct val="90000"/>
              </a:lnSpc>
              <a:spcBef>
                <a:spcPts val="888"/>
              </a:spcBef>
              <a:buClr>
                <a:srgbClr val="C3260C"/>
              </a:buClr>
              <a:buSzPts val="2860"/>
              <a:buFont typeface="Georgia"/>
              <a:buChar char="*"/>
            </a:pPr>
            <a:r>
              <a:rPr lang="en-US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осуществление</a:t>
            </a:r>
            <a:r>
              <a:rPr lang="en-US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этой</a:t>
            </a:r>
            <a:r>
              <a:rPr lang="en-US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программы</a:t>
            </a:r>
            <a:endParaRPr sz="4000" dirty="0"/>
          </a:p>
          <a:p>
            <a:pPr marL="274320" indent="-217932">
              <a:lnSpc>
                <a:spcPct val="90000"/>
              </a:lnSpc>
              <a:spcBef>
                <a:spcPts val="888"/>
              </a:spcBef>
              <a:buClr>
                <a:srgbClr val="C3260C"/>
              </a:buClr>
              <a:buSzPts val="2860"/>
              <a:buFont typeface="Georgia"/>
              <a:buChar char="*"/>
            </a:pPr>
            <a:r>
              <a:rPr lang="en-US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контроль</a:t>
            </a:r>
            <a:r>
              <a:rPr lang="en-US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за</a:t>
            </a:r>
            <a:r>
              <a:rPr lang="en-US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ходом</a:t>
            </a:r>
            <a:r>
              <a:rPr lang="en-US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и </a:t>
            </a:r>
            <a:r>
              <a:rPr lang="en-US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эффективностью</a:t>
            </a:r>
            <a:r>
              <a:rPr lang="en-US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программы</a:t>
            </a:r>
            <a:endParaRPr sz="4000" dirty="0"/>
          </a:p>
          <a:p>
            <a:pPr marL="274320" indent="-219074">
              <a:lnSpc>
                <a:spcPct val="90000"/>
              </a:lnSpc>
              <a:spcBef>
                <a:spcPts val="888"/>
              </a:spcBef>
              <a:buClr>
                <a:srgbClr val="C3260C"/>
              </a:buClr>
              <a:buSzPts val="2860"/>
              <a:buNone/>
            </a:pPr>
            <a:endParaRPr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4320" indent="-217932">
              <a:lnSpc>
                <a:spcPct val="90000"/>
              </a:lnSpc>
              <a:spcBef>
                <a:spcPts val="888"/>
              </a:spcBef>
              <a:buClr>
                <a:srgbClr val="C3260C"/>
              </a:buClr>
              <a:buSzPts val="2860"/>
              <a:buFont typeface="Georgia"/>
              <a:buChar char="*"/>
            </a:pPr>
            <a:r>
              <a:rPr lang="en-US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Самонаблюдение</a:t>
            </a:r>
            <a:r>
              <a:rPr lang="en-US" i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r>
              <a:rPr lang="en-US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за</a:t>
            </a:r>
            <a:r>
              <a:rPr lang="en-US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собственным</a:t>
            </a:r>
            <a:r>
              <a:rPr lang="en-US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поведением</a:t>
            </a:r>
            <a:r>
              <a:rPr lang="en-US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u="sng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(</a:t>
            </a:r>
            <a:r>
              <a:rPr lang="en-US" u="sng" dirty="0" err="1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Дневник</a:t>
            </a:r>
            <a:r>
              <a:rPr lang="en-US" u="sng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 </a:t>
            </a:r>
            <a:r>
              <a:rPr lang="en-US" u="sng" dirty="0" err="1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самонаблюдения</a:t>
            </a:r>
            <a:r>
              <a:rPr lang="en-US" u="sng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)</a:t>
            </a:r>
            <a:endParaRPr sz="4000" dirty="0"/>
          </a:p>
          <a:p>
            <a:pPr marL="274320" indent="0">
              <a:spcBef>
                <a:spcPts val="888"/>
              </a:spcBef>
              <a:buClr>
                <a:srgbClr val="C3260C"/>
              </a:buClr>
              <a:buSzPts val="2860"/>
              <a:buNone/>
            </a:pPr>
            <a:endParaRPr sz="2640" u="sng" dirty="0">
              <a:solidFill>
                <a:schemeClr val="hlink"/>
              </a:solidFill>
              <a:latin typeface="Trebuchet MS"/>
              <a:ea typeface="Trebuchet MS"/>
              <a:cs typeface="Trebuchet MS"/>
              <a:sym typeface="Trebuchet MS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6881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83"/>
          <p:cNvSpPr txBox="1">
            <a:spLocks noGrp="1"/>
          </p:cNvSpPr>
          <p:nvPr>
            <p:ph type="title" idx="4294967295"/>
          </p:nvPr>
        </p:nvSpPr>
        <p:spPr>
          <a:xfrm>
            <a:off x="-565111" y="194319"/>
            <a:ext cx="9975253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C3260C"/>
              </a:buClr>
              <a:buSzPts val="4096"/>
            </a:pPr>
            <a:r>
              <a:rPr lang="en-US" sz="3840" b="1" dirty="0" err="1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Программа</a:t>
            </a:r>
            <a:r>
              <a:rPr lang="en-US" sz="3840" b="1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</a:rPr>
              <a:t> «</a:t>
            </a:r>
            <a:r>
              <a:rPr lang="en-US" sz="3840" b="1" dirty="0" err="1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</a:rPr>
              <a:t>Здоровая</a:t>
            </a:r>
            <a:r>
              <a:rPr lang="en-US" sz="3840" b="1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840" b="1" dirty="0" err="1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</a:rPr>
              <a:t>нация</a:t>
            </a:r>
            <a:r>
              <a:rPr lang="en-US" sz="3840" b="1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</a:rPr>
              <a:t>»</a:t>
            </a:r>
            <a:endParaRPr sz="3840" b="1" dirty="0">
              <a:solidFill>
                <a:schemeClr val="hlink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1" name="Google Shape;691;p83"/>
          <p:cNvSpPr txBox="1">
            <a:spLocks noGrp="1"/>
          </p:cNvSpPr>
          <p:nvPr>
            <p:ph type="body" idx="1"/>
          </p:nvPr>
        </p:nvSpPr>
        <p:spPr>
          <a:xfrm>
            <a:off x="278294" y="1103243"/>
            <a:ext cx="12831419" cy="70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/>
          <a:p>
            <a:pPr marL="274320" indent="-217932" algn="r">
              <a:lnSpc>
                <a:spcPct val="80000"/>
              </a:lnSpc>
              <a:spcBef>
                <a:spcPts val="0"/>
              </a:spcBef>
              <a:buClr>
                <a:srgbClr val="C3260C"/>
              </a:buClr>
              <a:buSzPts val="2860"/>
              <a:buFont typeface="Noto Sans Symbols"/>
              <a:buChar char="▪"/>
            </a:pPr>
            <a:r>
              <a:rPr lang="en-US" sz="2640" b="1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Цель</a:t>
            </a:r>
            <a:r>
              <a:rPr lang="en-US" sz="264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40" b="1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программы</a:t>
            </a:r>
            <a:r>
              <a:rPr lang="en-US" sz="264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endParaRPr sz="2640" b="1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4320" indent="-217932">
              <a:lnSpc>
                <a:spcPct val="80000"/>
              </a:lnSpc>
              <a:spcBef>
                <a:spcPts val="888"/>
              </a:spcBef>
              <a:buClr>
                <a:srgbClr val="C3260C"/>
              </a:buClr>
              <a:buSzPts val="2860"/>
              <a:buFont typeface="Noto Sans Symbols"/>
              <a:buChar char="▪"/>
            </a:pPr>
            <a:r>
              <a:rPr lang="en-US" sz="264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коррекция</a:t>
            </a:r>
            <a:r>
              <a:rPr lang="en-US" sz="264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4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девиантного</a:t>
            </a:r>
            <a:r>
              <a:rPr lang="en-US" sz="264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4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поведения</a:t>
            </a:r>
            <a:r>
              <a:rPr lang="en-US" sz="264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4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подростков</a:t>
            </a:r>
            <a:r>
              <a:rPr lang="en-US" sz="264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2640" b="1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4320" indent="-217932" algn="r">
              <a:lnSpc>
                <a:spcPct val="80000"/>
              </a:lnSpc>
              <a:spcBef>
                <a:spcPts val="888"/>
              </a:spcBef>
              <a:buClr>
                <a:srgbClr val="C3260C"/>
              </a:buClr>
              <a:buSzPts val="2860"/>
              <a:buFont typeface="Noto Sans Symbols"/>
              <a:buChar char="▪"/>
            </a:pPr>
            <a:r>
              <a:rPr lang="en-US" sz="2640" b="1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Задачи</a:t>
            </a:r>
            <a:r>
              <a:rPr lang="en-US" sz="264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:</a:t>
            </a:r>
            <a:endParaRPr sz="2640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4320" indent="-217932">
              <a:lnSpc>
                <a:spcPct val="80000"/>
              </a:lnSpc>
              <a:spcBef>
                <a:spcPts val="888"/>
              </a:spcBef>
              <a:buClr>
                <a:srgbClr val="C3260C"/>
              </a:buClr>
              <a:buSzPts val="2860"/>
              <a:buFont typeface="Noto Sans Symbols"/>
              <a:buChar char="▪"/>
            </a:pPr>
            <a:r>
              <a:rPr lang="en-US" sz="264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сформировать</a:t>
            </a:r>
            <a:r>
              <a:rPr lang="en-US" sz="264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4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личностно</a:t>
            </a:r>
            <a:r>
              <a:rPr lang="en-US" sz="264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4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конструктивные</a:t>
            </a:r>
            <a:r>
              <a:rPr lang="en-US" sz="264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4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модели</a:t>
            </a:r>
            <a:r>
              <a:rPr lang="en-US" sz="264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4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поведения</a:t>
            </a:r>
            <a:r>
              <a:rPr lang="en-US" sz="264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в </a:t>
            </a:r>
            <a:r>
              <a:rPr lang="en-US" sz="264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жизненных</a:t>
            </a:r>
            <a:r>
              <a:rPr lang="en-US" sz="264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4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ситуациях</a:t>
            </a:r>
            <a:r>
              <a:rPr lang="en-US" sz="264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dirty="0"/>
          </a:p>
          <a:p>
            <a:pPr marL="274320" indent="-217932">
              <a:lnSpc>
                <a:spcPct val="80000"/>
              </a:lnSpc>
              <a:spcBef>
                <a:spcPts val="888"/>
              </a:spcBef>
              <a:buClr>
                <a:srgbClr val="C3260C"/>
              </a:buClr>
              <a:buSzPts val="2860"/>
              <a:buFont typeface="Noto Sans Symbols"/>
              <a:buChar char="▪"/>
            </a:pPr>
            <a:r>
              <a:rPr lang="en-US" sz="264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ознакомить</a:t>
            </a:r>
            <a:r>
              <a:rPr lang="en-US" sz="264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4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подростка</a:t>
            </a:r>
            <a:r>
              <a:rPr lang="en-US" sz="264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с </a:t>
            </a:r>
            <a:r>
              <a:rPr lang="en-US" sz="264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зонами</a:t>
            </a:r>
            <a:r>
              <a:rPr lang="en-US" sz="264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4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риска</a:t>
            </a:r>
            <a:r>
              <a:rPr lang="en-US" sz="264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64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характерными</a:t>
            </a:r>
            <a:r>
              <a:rPr lang="en-US" sz="264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4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для</a:t>
            </a:r>
            <a:r>
              <a:rPr lang="en-US" sz="264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4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их</a:t>
            </a:r>
            <a:r>
              <a:rPr lang="en-US" sz="264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4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возраста</a:t>
            </a:r>
            <a:endParaRPr sz="2640" b="1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4320" indent="-217932" algn="r">
              <a:lnSpc>
                <a:spcPct val="80000"/>
              </a:lnSpc>
              <a:spcBef>
                <a:spcPts val="888"/>
              </a:spcBef>
              <a:buClr>
                <a:srgbClr val="C3260C"/>
              </a:buClr>
              <a:buSzPts val="2860"/>
              <a:buFont typeface="Noto Sans Symbols"/>
              <a:buChar char="▪"/>
            </a:pPr>
            <a:r>
              <a:rPr lang="en-US" sz="2640" b="1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Основные</a:t>
            </a:r>
            <a:r>
              <a:rPr lang="en-US" sz="264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40" b="1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методы</a:t>
            </a:r>
            <a:r>
              <a:rPr lang="en-US" sz="264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: </a:t>
            </a:r>
            <a:endParaRPr sz="2640" b="1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4320" indent="-217932">
              <a:lnSpc>
                <a:spcPct val="80000"/>
              </a:lnSpc>
              <a:spcBef>
                <a:spcPts val="888"/>
              </a:spcBef>
              <a:buClr>
                <a:srgbClr val="C3260C"/>
              </a:buClr>
              <a:buSzPts val="2860"/>
              <a:buFont typeface="Noto Sans Symbols"/>
              <a:buChar char="▪"/>
            </a:pPr>
            <a:r>
              <a:rPr lang="en-US" sz="264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беседа</a:t>
            </a:r>
            <a:r>
              <a:rPr lang="en-US" sz="264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64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мини-лекция</a:t>
            </a:r>
            <a:r>
              <a:rPr lang="en-US" sz="264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64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игры</a:t>
            </a:r>
            <a:r>
              <a:rPr lang="en-US" sz="264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64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моделирование</a:t>
            </a:r>
            <a:r>
              <a:rPr lang="en-US" sz="264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4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ситуации</a:t>
            </a:r>
            <a:r>
              <a:rPr lang="en-US" sz="264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64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брифинги</a:t>
            </a:r>
            <a:r>
              <a:rPr lang="en-US" sz="264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64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проеты</a:t>
            </a:r>
            <a:r>
              <a:rPr lang="en-US" sz="264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и </a:t>
            </a:r>
            <a:r>
              <a:rPr lang="en-US" sz="264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др</a:t>
            </a:r>
            <a:r>
              <a:rPr lang="en-US" sz="264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. </a:t>
            </a:r>
            <a:endParaRPr sz="2640" b="1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4320" indent="-217932" algn="r">
              <a:lnSpc>
                <a:spcPct val="80000"/>
              </a:lnSpc>
              <a:spcBef>
                <a:spcPts val="888"/>
              </a:spcBef>
              <a:buClr>
                <a:srgbClr val="C3260C"/>
              </a:buClr>
              <a:buSzPts val="2860"/>
              <a:buFont typeface="Noto Sans Symbols"/>
              <a:buChar char="▪"/>
            </a:pPr>
            <a:r>
              <a:rPr lang="en-US" sz="2640" b="1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Предполагаемые</a:t>
            </a:r>
            <a:r>
              <a:rPr lang="en-US" sz="264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40" b="1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результаты</a:t>
            </a:r>
            <a:r>
              <a:rPr lang="en-US" sz="264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 dirty="0"/>
          </a:p>
          <a:p>
            <a:pPr marL="274320" indent="-217932">
              <a:lnSpc>
                <a:spcPct val="80000"/>
              </a:lnSpc>
              <a:spcBef>
                <a:spcPts val="888"/>
              </a:spcBef>
              <a:buClr>
                <a:srgbClr val="C3260C"/>
              </a:buClr>
              <a:buSzPts val="2860"/>
              <a:buFont typeface="Noto Sans Symbols"/>
              <a:buChar char="▪"/>
            </a:pPr>
            <a:r>
              <a:rPr lang="en-US" sz="264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снижение</a:t>
            </a:r>
            <a:r>
              <a:rPr lang="en-US" sz="264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4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отклонений</a:t>
            </a:r>
            <a:r>
              <a:rPr lang="en-US" sz="264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в </a:t>
            </a:r>
            <a:r>
              <a:rPr lang="en-US" sz="264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поведении</a:t>
            </a:r>
            <a:r>
              <a:rPr lang="en-US" sz="264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;</a:t>
            </a:r>
            <a:endParaRPr dirty="0"/>
          </a:p>
          <a:p>
            <a:pPr marL="274320" indent="-217932">
              <a:lnSpc>
                <a:spcPct val="80000"/>
              </a:lnSpc>
              <a:spcBef>
                <a:spcPts val="888"/>
              </a:spcBef>
              <a:buClr>
                <a:srgbClr val="C3260C"/>
              </a:buClr>
              <a:buSzPts val="2860"/>
              <a:buFont typeface="Noto Sans Symbols"/>
              <a:buChar char="▪"/>
            </a:pPr>
            <a:r>
              <a:rPr lang="en-US" sz="264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усиление</a:t>
            </a:r>
            <a:r>
              <a:rPr lang="en-US" sz="264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4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личностных</a:t>
            </a:r>
            <a:r>
              <a:rPr lang="en-US" sz="264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4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ресурсов</a:t>
            </a:r>
            <a:r>
              <a:rPr lang="en-US" sz="264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64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препятствующих</a:t>
            </a:r>
            <a:r>
              <a:rPr lang="en-US" sz="264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4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социальной</a:t>
            </a:r>
            <a:r>
              <a:rPr lang="en-US" sz="264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40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дезадаптации</a:t>
            </a:r>
            <a:r>
              <a:rPr lang="en-US" sz="2640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;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889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84"/>
          <p:cNvSpPr txBox="1">
            <a:spLocks noGrp="1"/>
          </p:cNvSpPr>
          <p:nvPr>
            <p:ph type="title" idx="4294967295"/>
          </p:nvPr>
        </p:nvSpPr>
        <p:spPr>
          <a:xfrm>
            <a:off x="3364230" y="-94846"/>
            <a:ext cx="10870367" cy="256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b" anchorCtr="0">
            <a:noAutofit/>
          </a:bodyPr>
          <a:lstStyle/>
          <a:p>
            <a:pPr algn="r">
              <a:spcBef>
                <a:spcPts val="0"/>
              </a:spcBef>
              <a:buClr>
                <a:srgbClr val="C3260C"/>
              </a:buClr>
              <a:buSzPts val="3072"/>
            </a:pPr>
            <a:r>
              <a:rPr lang="en-US" sz="3600" b="1" i="1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Формированию</a:t>
            </a:r>
            <a:r>
              <a:rPr lang="en-US" sz="3600" b="1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lang="en-US" sz="3600" b="1" i="1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условий</a:t>
            </a:r>
            <a:r>
              <a:rPr lang="en-US" sz="3600" b="1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 b="1" i="1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для</a:t>
            </a:r>
            <a:r>
              <a:rPr lang="en-US" sz="3600" b="1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 b="1" i="1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социализации</a:t>
            </a:r>
            <a:r>
              <a:rPr lang="en-US" sz="3600" b="1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 b="1" i="1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подростков</a:t>
            </a:r>
            <a:r>
              <a:rPr lang="en-US" sz="3600" b="1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с </a:t>
            </a:r>
            <a:r>
              <a:rPr lang="en-US" sz="3600" b="1" i="1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девиантным</a:t>
            </a:r>
            <a:r>
              <a:rPr lang="en-US" sz="3600" b="1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 b="1" i="1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поведением</a:t>
            </a:r>
            <a:r>
              <a:rPr lang="en-US" sz="3600" b="1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 b="1" i="1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способствует</a:t>
            </a:r>
            <a:r>
              <a:rPr lang="en-US" sz="36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 b="1" i="1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организация</a:t>
            </a:r>
            <a:r>
              <a:rPr lang="en-US" sz="3600" b="1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и </a:t>
            </a:r>
            <a:r>
              <a:rPr lang="en-US" sz="3600" b="1" i="1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проведение</a:t>
            </a:r>
            <a:endParaRPr sz="4800" dirty="0"/>
          </a:p>
        </p:txBody>
      </p:sp>
      <p:sp>
        <p:nvSpPr>
          <p:cNvPr id="697" name="Google Shape;697;p84"/>
          <p:cNvSpPr txBox="1">
            <a:spLocks noGrp="1"/>
          </p:cNvSpPr>
          <p:nvPr>
            <p:ph type="body" idx="4294967295"/>
          </p:nvPr>
        </p:nvSpPr>
        <p:spPr>
          <a:xfrm>
            <a:off x="427383" y="3553156"/>
            <a:ext cx="11280748" cy="497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/>
          <a:p>
            <a:pPr marL="274320" indent="-217932">
              <a:spcBef>
                <a:spcPts val="0"/>
              </a:spcBef>
              <a:buClr>
                <a:srgbClr val="C3260C"/>
              </a:buClr>
              <a:buSzPts val="2860"/>
              <a:buFont typeface="Georgia"/>
              <a:buChar char="*"/>
            </a:pPr>
            <a:r>
              <a:rPr lang="en-US" sz="2640" b="1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культурно-досуговой</a:t>
            </a:r>
            <a:r>
              <a:rPr lang="en-US" sz="264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40" b="1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деятельности</a:t>
            </a:r>
            <a:r>
              <a:rPr lang="en-US" sz="264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(</a:t>
            </a:r>
            <a:r>
              <a:rPr lang="en-US" sz="2640" b="1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массовые</a:t>
            </a:r>
            <a:r>
              <a:rPr lang="en-US" sz="264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40" b="1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представления</a:t>
            </a:r>
            <a:r>
              <a:rPr lang="en-US" sz="264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640" b="1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вечера</a:t>
            </a:r>
            <a:r>
              <a:rPr lang="en-US" sz="264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40" b="1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отдыха</a:t>
            </a:r>
            <a:r>
              <a:rPr lang="en-US" sz="264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640" b="1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шоу-представления</a:t>
            </a:r>
            <a:r>
              <a:rPr lang="en-US" sz="264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640" b="1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литературные</a:t>
            </a:r>
            <a:r>
              <a:rPr lang="en-US" sz="264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40" b="1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вечера</a:t>
            </a:r>
            <a:r>
              <a:rPr lang="en-US" sz="264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640" b="1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творческие</a:t>
            </a:r>
            <a:r>
              <a:rPr lang="en-US" sz="264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40" b="1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встречи</a:t>
            </a:r>
            <a:r>
              <a:rPr lang="en-US" sz="264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с </a:t>
            </a:r>
            <a:r>
              <a:rPr lang="en-US" sz="2640" b="1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известными</a:t>
            </a:r>
            <a:r>
              <a:rPr lang="en-US" sz="264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40" b="1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людьми</a:t>
            </a:r>
            <a:r>
              <a:rPr lang="en-US" sz="264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,  </a:t>
            </a:r>
            <a:r>
              <a:rPr lang="en-US" sz="2640" b="1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игровая</a:t>
            </a:r>
            <a:r>
              <a:rPr lang="en-US" sz="264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640" b="1" dirty="0" err="1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деятельность</a:t>
            </a:r>
            <a:endParaRPr dirty="0"/>
          </a:p>
        </p:txBody>
      </p:sp>
      <p:sp>
        <p:nvSpPr>
          <p:cNvPr id="698" name="Google Shape;698;p84"/>
          <p:cNvSpPr txBox="1"/>
          <p:nvPr/>
        </p:nvSpPr>
        <p:spPr>
          <a:xfrm>
            <a:off x="3253740" y="3855720"/>
            <a:ext cx="220980" cy="44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ctr" anchorCtr="0">
            <a:noAutofit/>
          </a:bodyPr>
          <a:lstStyle/>
          <a:p>
            <a:endParaRPr sz="216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35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85"/>
          <p:cNvSpPr txBox="1">
            <a:spLocks noGrp="1"/>
          </p:cNvSpPr>
          <p:nvPr>
            <p:ph type="body" idx="4294967295"/>
          </p:nvPr>
        </p:nvSpPr>
        <p:spPr>
          <a:xfrm>
            <a:off x="467139" y="744853"/>
            <a:ext cx="13447644" cy="7037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C3260C"/>
              </a:buClr>
              <a:buSzPts val="2860"/>
              <a:buNone/>
            </a:pPr>
            <a:r>
              <a:rPr lang="en-US" sz="264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r>
              <a:rPr lang="en-US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Позитивное</a:t>
            </a:r>
            <a:r>
              <a:rPr lang="en-US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подкрепление</a:t>
            </a:r>
            <a:r>
              <a:rPr lang="en-US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главный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изменения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поведения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4000" dirty="0"/>
          </a:p>
          <a:p>
            <a:pPr marL="0" indent="0" algn="r">
              <a:spcBef>
                <a:spcPts val="888"/>
              </a:spcBef>
              <a:buClr>
                <a:srgbClr val="C3260C"/>
              </a:buClr>
              <a:buSzPts val="2860"/>
              <a:buNone/>
            </a:pPr>
            <a:r>
              <a:rPr lang="en-US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Условия</a:t>
            </a:r>
            <a:r>
              <a:rPr lang="en-US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успеха</a:t>
            </a:r>
            <a:r>
              <a:rPr lang="en-US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4000" dirty="0">
              <a:solidFill>
                <a:schemeClr val="accent1"/>
              </a:solidFill>
            </a:endParaRPr>
          </a:p>
          <a:p>
            <a:pPr marL="0" indent="-217932">
              <a:spcBef>
                <a:spcPts val="888"/>
              </a:spcBef>
              <a:buClr>
                <a:srgbClr val="C3260C"/>
              </a:buClr>
              <a:buSzPts val="2860"/>
              <a:buFont typeface="Noto Sans Symbols"/>
              <a:buChar char="⮚"/>
            </a:pP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подкрепление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должно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быть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индивидуально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значимым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4000" dirty="0"/>
          </a:p>
          <a:p>
            <a:pPr marL="0" indent="-217932">
              <a:spcBef>
                <a:spcPts val="888"/>
              </a:spcBef>
              <a:buClr>
                <a:srgbClr val="C3260C"/>
              </a:buClr>
              <a:buSzPts val="2860"/>
              <a:buFont typeface="Noto Sans Symbols"/>
              <a:buChar char="⮚"/>
            </a:pP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подкрепление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должно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применяться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систематически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немедленно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вслед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желательным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поведением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4000" dirty="0"/>
          </a:p>
          <a:p>
            <a:pPr marL="0" indent="-217932">
              <a:spcBef>
                <a:spcPts val="888"/>
              </a:spcBef>
              <a:buClr>
                <a:srgbClr val="C3260C"/>
              </a:buClr>
              <a:buSzPts val="2860"/>
              <a:buFont typeface="Noto Sans Symbols"/>
              <a:buChar char="⮚"/>
            </a:pP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связь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между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желательным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поведением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используемым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этом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подкреплении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должна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быть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достаточно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четкой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4000" dirty="0"/>
          </a:p>
          <a:p>
            <a:pPr marL="274320" indent="0">
              <a:spcBef>
                <a:spcPts val="888"/>
              </a:spcBef>
              <a:buClr>
                <a:srgbClr val="C3260C"/>
              </a:buClr>
              <a:buSzPts val="2860"/>
              <a:buNone/>
            </a:pPr>
            <a:endParaRPr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753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28266" y="1249680"/>
            <a:ext cx="7860268" cy="17191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36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Виды девиантного поведения: преступность, употребление наркотиков, алкоголизм, суицид</a:t>
            </a:r>
            <a:endParaRPr lang="en-US" sz="3600" dirty="0"/>
          </a:p>
        </p:txBody>
      </p:sp>
      <p:sp>
        <p:nvSpPr>
          <p:cNvPr id="4" name="Shape 1"/>
          <p:cNvSpPr/>
          <p:nvPr/>
        </p:nvSpPr>
        <p:spPr>
          <a:xfrm>
            <a:off x="6128266" y="3450074"/>
            <a:ext cx="412552" cy="412552"/>
          </a:xfrm>
          <a:prstGeom prst="roundRect">
            <a:avLst>
              <a:gd name="adj" fmla="val 6669"/>
            </a:avLst>
          </a:prstGeom>
          <a:solidFill>
            <a:srgbClr val="E9ECF2"/>
          </a:solidFill>
          <a:ln/>
        </p:spPr>
      </p:sp>
      <p:sp>
        <p:nvSpPr>
          <p:cNvPr id="5" name="Text 2"/>
          <p:cNvSpPr/>
          <p:nvPr/>
        </p:nvSpPr>
        <p:spPr>
          <a:xfrm>
            <a:off x="6277808" y="3518773"/>
            <a:ext cx="113348" cy="2751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6724174" y="3450074"/>
            <a:ext cx="2292548" cy="286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Преступность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6724174" y="3846671"/>
            <a:ext cx="3242548" cy="880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Нарушение уголовного законодательства, включая кражу, грабеж, насилие.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10150078" y="3450074"/>
            <a:ext cx="412552" cy="412552"/>
          </a:xfrm>
          <a:prstGeom prst="roundRect">
            <a:avLst>
              <a:gd name="adj" fmla="val 6669"/>
            </a:avLst>
          </a:prstGeom>
          <a:solidFill>
            <a:srgbClr val="E9ECF2"/>
          </a:solidFill>
          <a:ln/>
        </p:spPr>
      </p:sp>
      <p:sp>
        <p:nvSpPr>
          <p:cNvPr id="9" name="Text 6"/>
          <p:cNvSpPr/>
          <p:nvPr/>
        </p:nvSpPr>
        <p:spPr>
          <a:xfrm>
            <a:off x="10280333" y="3518773"/>
            <a:ext cx="151924" cy="2751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150" dirty="0"/>
          </a:p>
        </p:txBody>
      </p:sp>
      <p:sp>
        <p:nvSpPr>
          <p:cNvPr id="10" name="Text 7"/>
          <p:cNvSpPr/>
          <p:nvPr/>
        </p:nvSpPr>
        <p:spPr>
          <a:xfrm>
            <a:off x="10745986" y="3450074"/>
            <a:ext cx="3080742" cy="286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Употребление наркотиков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10745986" y="3846671"/>
            <a:ext cx="3242548" cy="117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Злоупотребление психоактивными веществами, вызывающее зависимость и негативные последствия.</a:t>
            </a:r>
            <a:endParaRPr lang="en-US" sz="1400" dirty="0"/>
          </a:p>
        </p:txBody>
      </p:sp>
      <p:sp>
        <p:nvSpPr>
          <p:cNvPr id="12" name="Shape 9"/>
          <p:cNvSpPr/>
          <p:nvPr/>
        </p:nvSpPr>
        <p:spPr>
          <a:xfrm>
            <a:off x="6128266" y="5409724"/>
            <a:ext cx="412552" cy="412552"/>
          </a:xfrm>
          <a:prstGeom prst="roundRect">
            <a:avLst>
              <a:gd name="adj" fmla="val 6669"/>
            </a:avLst>
          </a:prstGeom>
          <a:solidFill>
            <a:srgbClr val="E9ECF2"/>
          </a:solidFill>
          <a:ln/>
        </p:spPr>
      </p:sp>
      <p:sp>
        <p:nvSpPr>
          <p:cNvPr id="13" name="Text 10"/>
          <p:cNvSpPr/>
          <p:nvPr/>
        </p:nvSpPr>
        <p:spPr>
          <a:xfrm>
            <a:off x="6260187" y="5478423"/>
            <a:ext cx="148590" cy="2751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150" dirty="0"/>
          </a:p>
        </p:txBody>
      </p:sp>
      <p:sp>
        <p:nvSpPr>
          <p:cNvPr id="14" name="Text 11"/>
          <p:cNvSpPr/>
          <p:nvPr/>
        </p:nvSpPr>
        <p:spPr>
          <a:xfrm>
            <a:off x="6724174" y="5409724"/>
            <a:ext cx="2292548" cy="286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Алкоголизм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6724174" y="5806321"/>
            <a:ext cx="3242548" cy="880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Зависимость от алкоголя, ведущая к деградации личности и разрушению здоровья.</a:t>
            </a:r>
            <a:endParaRPr lang="en-US" sz="1400" dirty="0"/>
          </a:p>
        </p:txBody>
      </p:sp>
      <p:sp>
        <p:nvSpPr>
          <p:cNvPr id="16" name="Shape 13"/>
          <p:cNvSpPr/>
          <p:nvPr/>
        </p:nvSpPr>
        <p:spPr>
          <a:xfrm>
            <a:off x="10150078" y="5409724"/>
            <a:ext cx="412552" cy="412552"/>
          </a:xfrm>
          <a:prstGeom prst="roundRect">
            <a:avLst>
              <a:gd name="adj" fmla="val 6669"/>
            </a:avLst>
          </a:prstGeom>
          <a:solidFill>
            <a:srgbClr val="E9ECF2"/>
          </a:solidFill>
          <a:ln/>
        </p:spPr>
      </p:sp>
      <p:sp>
        <p:nvSpPr>
          <p:cNvPr id="17" name="Text 14"/>
          <p:cNvSpPr/>
          <p:nvPr/>
        </p:nvSpPr>
        <p:spPr>
          <a:xfrm>
            <a:off x="10276642" y="5478423"/>
            <a:ext cx="159425" cy="2751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4</a:t>
            </a:r>
            <a:endParaRPr lang="en-US" sz="2150" dirty="0"/>
          </a:p>
        </p:txBody>
      </p:sp>
      <p:sp>
        <p:nvSpPr>
          <p:cNvPr id="18" name="Text 15"/>
          <p:cNvSpPr/>
          <p:nvPr/>
        </p:nvSpPr>
        <p:spPr>
          <a:xfrm>
            <a:off x="10745986" y="5409724"/>
            <a:ext cx="2292548" cy="286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Суицид</a:t>
            </a:r>
            <a:endParaRPr lang="en-US" sz="1800" dirty="0"/>
          </a:p>
        </p:txBody>
      </p:sp>
      <p:sp>
        <p:nvSpPr>
          <p:cNvPr id="19" name="Text 16"/>
          <p:cNvSpPr/>
          <p:nvPr/>
        </p:nvSpPr>
        <p:spPr>
          <a:xfrm>
            <a:off x="10745986" y="5806321"/>
            <a:ext cx="3242548" cy="117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Самоубийство, крайняя форма девиантного поведения, вызванная глубоким отчаянием и безысходностью.</a:t>
            </a:r>
            <a:endParaRPr lang="en-US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2821477" y="7772400"/>
            <a:ext cx="1699591" cy="357808"/>
          </a:xfrm>
          <a:prstGeom prst="rect">
            <a:avLst/>
          </a:prstGeom>
          <a:solidFill>
            <a:srgbClr val="FB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86"/>
          <p:cNvSpPr txBox="1">
            <a:spLocks noGrp="1"/>
          </p:cNvSpPr>
          <p:nvPr>
            <p:ph type="title" idx="4294967295"/>
          </p:nvPr>
        </p:nvSpPr>
        <p:spPr>
          <a:xfrm>
            <a:off x="1940119" y="99391"/>
            <a:ext cx="9326880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C3260C"/>
              </a:buClr>
              <a:buSzPts val="4480"/>
            </a:pPr>
            <a:r>
              <a:rPr lang="en-US" sz="4800" b="1" dirty="0" err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Рекомендации</a:t>
            </a:r>
            <a:r>
              <a:rPr lang="en-US" sz="6600" b="1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5400" dirty="0">
              <a:solidFill>
                <a:schemeClr val="accent1"/>
              </a:solidFill>
            </a:endParaRPr>
          </a:p>
        </p:txBody>
      </p:sp>
      <p:sp>
        <p:nvSpPr>
          <p:cNvPr id="709" name="Google Shape;709;p86"/>
          <p:cNvSpPr txBox="1">
            <a:spLocks noGrp="1"/>
          </p:cNvSpPr>
          <p:nvPr>
            <p:ph type="body" idx="4294967295"/>
          </p:nvPr>
        </p:nvSpPr>
        <p:spPr>
          <a:xfrm>
            <a:off x="467139" y="1280491"/>
            <a:ext cx="12960626" cy="645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C3260C"/>
              </a:buClr>
              <a:buSzPts val="2600"/>
              <a:buNone/>
            </a:pPr>
            <a:r>
              <a:rPr lang="en-US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родителей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учителей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при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работе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общении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ctr">
              <a:spcBef>
                <a:spcPts val="840"/>
              </a:spcBef>
              <a:buClr>
                <a:srgbClr val="C3260C"/>
              </a:buClr>
              <a:buSzPts val="2600"/>
              <a:buNone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с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детьми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девиантным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поведением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4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840"/>
              </a:spcBef>
              <a:buClr>
                <a:srgbClr val="C3260C"/>
              </a:buClr>
              <a:buSzPts val="2600"/>
              <a:buNone/>
            </a:pPr>
            <a:endParaRPr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-198120">
              <a:spcBef>
                <a:spcPts val="840"/>
              </a:spcBef>
              <a:buClr>
                <a:srgbClr val="C3260C"/>
              </a:buClr>
              <a:buSzPts val="2600"/>
              <a:buFont typeface="Georgia"/>
              <a:buChar char="*"/>
            </a:pP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Единые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требования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воспитании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b="1" u="sng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совместная</a:t>
            </a:r>
            <a:r>
              <a:rPr lang="en-US" b="1" u="sng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u="sng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</a:t>
            </a:r>
            <a:r>
              <a:rPr lang="en-US" b="1" u="sng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u="sng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психолога</a:t>
            </a:r>
            <a:r>
              <a:rPr lang="en-US" b="1" u="sng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b="1" u="sng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воспитателя</a:t>
            </a:r>
            <a:r>
              <a:rPr lang="en-US" b="1" u="sng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b="1" u="sng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учителя</a:t>
            </a:r>
            <a:r>
              <a:rPr lang="en-US" b="1" u="sng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b="1" u="sng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родителей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sz="4000" dirty="0"/>
          </a:p>
          <a:p>
            <a:pPr marL="0" indent="-198120">
              <a:spcBef>
                <a:spcPts val="840"/>
              </a:spcBef>
              <a:buClr>
                <a:srgbClr val="C3260C"/>
              </a:buClr>
              <a:buSzPts val="2600"/>
              <a:buFont typeface="Georgia"/>
              <a:buChar char="*"/>
            </a:pP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Последовательность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воспитательных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коррекционных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воздействий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4000" dirty="0"/>
          </a:p>
          <a:p>
            <a:pPr marL="0" indent="-198120">
              <a:spcBef>
                <a:spcPts val="840"/>
              </a:spcBef>
              <a:buClr>
                <a:srgbClr val="C3260C"/>
              </a:buClr>
              <a:buSzPts val="2600"/>
              <a:buFont typeface="Georgia"/>
              <a:buChar char="*"/>
            </a:pP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Адекватность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требований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4000" dirty="0"/>
          </a:p>
          <a:p>
            <a:pPr marL="0" indent="-198120">
              <a:spcBef>
                <a:spcPts val="840"/>
              </a:spcBef>
              <a:buClr>
                <a:srgbClr val="C3260C"/>
              </a:buClr>
              <a:buSzPts val="2600"/>
              <a:buFont typeface="Georgia"/>
              <a:buChar char="*"/>
            </a:pP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Эмоциональный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комфорт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семье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в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школе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4000" dirty="0"/>
          </a:p>
          <a:p>
            <a:pPr marL="0" indent="-198120">
              <a:spcBef>
                <a:spcPts val="840"/>
              </a:spcBef>
              <a:buClr>
                <a:srgbClr val="C3260C"/>
              </a:buClr>
              <a:buSzPts val="2600"/>
              <a:buFont typeface="Georgia"/>
              <a:buChar char="*"/>
            </a:pP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Демократический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стиль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воспитания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4000" dirty="0"/>
          </a:p>
          <a:p>
            <a:pPr marL="0" indent="-198120">
              <a:spcBef>
                <a:spcPts val="840"/>
              </a:spcBef>
              <a:buClr>
                <a:srgbClr val="C3260C"/>
              </a:buClr>
              <a:buSzPts val="2600"/>
              <a:buFont typeface="Georgia"/>
              <a:buChar char="*"/>
            </a:pP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содеянное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столько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наказывать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сколько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u="sng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вызывать</a:t>
            </a:r>
            <a:r>
              <a:rPr lang="en-US" b="1" u="sng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u="sng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чувство</a:t>
            </a:r>
            <a:r>
              <a:rPr lang="en-US" b="1" u="sng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u="sng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раскаяния</a:t>
            </a:r>
            <a:r>
              <a:rPr lang="en-US" b="1" u="sng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93312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87"/>
          <p:cNvSpPr txBox="1">
            <a:spLocks noGrp="1"/>
          </p:cNvSpPr>
          <p:nvPr>
            <p:ph type="body" idx="4294967295"/>
          </p:nvPr>
        </p:nvSpPr>
        <p:spPr>
          <a:xfrm>
            <a:off x="238540" y="874561"/>
            <a:ext cx="12771782" cy="721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/>
          <a:p>
            <a:pPr marL="274320" indent="-20953">
              <a:spcBef>
                <a:spcPts val="0"/>
              </a:spcBef>
              <a:buClr>
                <a:srgbClr val="C3260C"/>
              </a:buClr>
              <a:buSzPts val="2600"/>
              <a:buNone/>
            </a:pPr>
            <a:endParaRPr sz="2800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indent="-219073">
              <a:spcBef>
                <a:spcPts val="840"/>
              </a:spcBef>
              <a:buClr>
                <a:srgbClr val="C3260C"/>
              </a:buClr>
              <a:buSzPts val="2600"/>
              <a:buFont typeface="Georgia"/>
              <a:buChar char="*"/>
            </a:pPr>
            <a:r>
              <a:rPr lang="en-US" sz="2800" dirty="0">
                <a:solidFill>
                  <a:srgbClr val="FBFB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Отказ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физического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наказания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закрепляется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агрессивное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поведение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искать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новые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формы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влияния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600" dirty="0"/>
          </a:p>
          <a:p>
            <a:pPr marL="274320" indent="-219073">
              <a:spcBef>
                <a:spcPts val="840"/>
              </a:spcBef>
              <a:buClr>
                <a:srgbClr val="C3260C"/>
              </a:buClr>
              <a:buSzPts val="2600"/>
              <a:buFont typeface="Georgia"/>
              <a:buChar char="*"/>
            </a:pP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Поощрение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активности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загружать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интересной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полезной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деятельностью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 dirty="0"/>
          </a:p>
          <a:p>
            <a:pPr marL="274320" indent="-219073">
              <a:spcBef>
                <a:spcPts val="840"/>
              </a:spcBef>
              <a:buClr>
                <a:srgbClr val="C3260C"/>
              </a:buClr>
              <a:buSzPts val="2600"/>
              <a:buFont typeface="Georgia"/>
              <a:buChar char="*"/>
            </a:pP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Предоставление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необходимой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самостоятельности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600" dirty="0"/>
          </a:p>
          <a:p>
            <a:pPr marL="274320" indent="-219073">
              <a:spcBef>
                <a:spcPts val="840"/>
              </a:spcBef>
              <a:buClr>
                <a:srgbClr val="C3260C"/>
              </a:buClr>
              <a:buSzPts val="2600"/>
              <a:buFont typeface="Georgia"/>
              <a:buChar char="*"/>
            </a:pP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Избегание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приклеивания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ярлыков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 dirty="0"/>
          </a:p>
          <a:p>
            <a:pPr marL="274320" indent="-219073">
              <a:spcBef>
                <a:spcPts val="840"/>
              </a:spcBef>
              <a:buClr>
                <a:srgbClr val="C3260C"/>
              </a:buClr>
              <a:buSzPts val="2600"/>
              <a:buFont typeface="Georgia"/>
              <a:buChar char="*"/>
            </a:pP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сравнивать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достижениями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других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людей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u="sng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только</a:t>
            </a:r>
            <a:r>
              <a:rPr lang="en-US" sz="2800" b="1" u="sng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2800" b="1" u="sng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самим</a:t>
            </a:r>
            <a:r>
              <a:rPr lang="en-US" sz="2800" b="1" u="sng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u="sng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собой</a:t>
            </a:r>
            <a:r>
              <a:rPr lang="en-US" sz="2800" b="1" u="sng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 dirty="0"/>
          </a:p>
          <a:p>
            <a:pPr marL="274320" indent="-219073">
              <a:spcBef>
                <a:spcPts val="840"/>
              </a:spcBef>
              <a:buClr>
                <a:srgbClr val="C3260C"/>
              </a:buClr>
              <a:buSzPts val="2600"/>
              <a:buFont typeface="Georgia"/>
              <a:buChar char="*"/>
            </a:pP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Использование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похвалы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поощрения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.</a:t>
            </a:r>
            <a:endParaRPr sz="3600" dirty="0"/>
          </a:p>
          <a:p>
            <a:pPr marL="274320" indent="-219073">
              <a:spcBef>
                <a:spcPts val="840"/>
              </a:spcBef>
              <a:buClr>
                <a:srgbClr val="C3260C"/>
              </a:buClr>
              <a:buSzPts val="2600"/>
              <a:buFont typeface="Georgia"/>
              <a:buChar char="*"/>
            </a:pP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Признание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педагогами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родителями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собственных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ошибок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принесение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случае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необходимости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извинения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 dirty="0"/>
          </a:p>
          <a:p>
            <a:pPr marL="274320" indent="-219073">
              <a:spcBef>
                <a:spcPts val="840"/>
              </a:spcBef>
              <a:buClr>
                <a:srgbClr val="C3260C"/>
              </a:buClr>
              <a:buSzPts val="2600"/>
              <a:buFont typeface="Georgia"/>
              <a:buChar char="*"/>
            </a:pP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Применение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санкций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только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необходимых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случаях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 dirty="0"/>
          </a:p>
          <a:p>
            <a:pPr marL="274320" indent="-219073">
              <a:spcBef>
                <a:spcPts val="840"/>
              </a:spcBef>
              <a:buClr>
                <a:srgbClr val="C3260C"/>
              </a:buClr>
              <a:buSzPts val="2600"/>
              <a:buFont typeface="Georgia"/>
              <a:buChar char="*"/>
            </a:pPr>
            <a:r>
              <a:rPr lang="en-US" sz="2800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Оценивать</a:t>
            </a:r>
            <a:r>
              <a:rPr lang="en-US" sz="2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u="sng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2800" b="1" u="sng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u="sng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личность</a:t>
            </a:r>
            <a:r>
              <a:rPr lang="en-US" sz="2800" b="1" u="sng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а </a:t>
            </a:r>
            <a:r>
              <a:rPr lang="en-US" sz="2800" b="1" u="sng" dirty="0" err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поступок</a:t>
            </a:r>
            <a:r>
              <a:rPr lang="en-US" sz="2800" b="1" u="sng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 dirty="0"/>
          </a:p>
          <a:p>
            <a:pPr marL="274320" indent="-20956">
              <a:spcBef>
                <a:spcPts val="840"/>
              </a:spcBef>
              <a:buClr>
                <a:srgbClr val="C3260C"/>
              </a:buClr>
              <a:buSzPts val="2600"/>
              <a:buNone/>
            </a:pPr>
            <a:endParaRPr sz="2400" b="1" u="sng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62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368025" y="336885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ru-RU" sz="4450" dirty="0" smtClean="0">
                <a:solidFill>
                  <a:srgbClr val="0070C0"/>
                </a:solidFill>
              </a:rPr>
              <a:t>Литература</a:t>
            </a:r>
            <a:endParaRPr lang="en-US" sz="4450" dirty="0">
              <a:solidFill>
                <a:srgbClr val="0070C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535373" y="1011612"/>
            <a:ext cx="1086481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90000"/>
              </a:lnSpc>
              <a:buClr>
                <a:schemeClr val="dk1"/>
              </a:buClr>
              <a:buSzPts val="1400"/>
            </a:pPr>
            <a:r>
              <a:rPr lang="ru-RU" sz="24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Змановская</a:t>
            </a:r>
            <a:r>
              <a:rPr lang="ru-RU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Е. В.</a:t>
            </a:r>
            <a:endParaRPr lang="ru-RU" sz="3200" dirty="0"/>
          </a:p>
          <a:p>
            <a:pPr>
              <a:lnSpc>
                <a:spcPct val="90000"/>
              </a:lnSpc>
              <a:buClr>
                <a:schemeClr val="dk1"/>
              </a:buClr>
              <a:buSzPts val="1400"/>
            </a:pPr>
            <a:r>
              <a:rPr lang="ru-RU" sz="24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Девиантология</a:t>
            </a:r>
            <a:r>
              <a:rPr lang="ru-RU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(Психология отклоняющегося поведения):</a:t>
            </a:r>
            <a:endParaRPr lang="ru-RU" sz="3200" dirty="0"/>
          </a:p>
          <a:p>
            <a:pPr>
              <a:lnSpc>
                <a:spcPct val="90000"/>
              </a:lnSpc>
              <a:buClr>
                <a:schemeClr val="dk1"/>
              </a:buClr>
              <a:buSzPts val="1400"/>
            </a:pPr>
            <a:r>
              <a:rPr lang="ru-RU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Учеб. пособие для студ. </a:t>
            </a:r>
            <a:r>
              <a:rPr lang="ru-RU" sz="24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высш</a:t>
            </a:r>
            <a:r>
              <a:rPr lang="ru-RU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учеб. заведений. — М.: Издательский</a:t>
            </a:r>
            <a:endParaRPr lang="ru-RU" sz="3200" dirty="0"/>
          </a:p>
          <a:p>
            <a:pPr>
              <a:lnSpc>
                <a:spcPct val="90000"/>
              </a:lnSpc>
              <a:buClr>
                <a:schemeClr val="dk1"/>
              </a:buClr>
              <a:buSzPts val="1400"/>
            </a:pPr>
            <a:r>
              <a:rPr lang="ru-RU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центр ≪Академия≫, 2003. — 288 с.</a:t>
            </a:r>
            <a:endParaRPr lang="ru-RU" sz="3200" dirty="0"/>
          </a:p>
          <a:p>
            <a:pPr>
              <a:lnSpc>
                <a:spcPct val="90000"/>
              </a:lnSpc>
              <a:buClr>
                <a:schemeClr val="lt1"/>
              </a:buClr>
              <a:buSzPts val="1400"/>
            </a:pPr>
            <a:endParaRPr lang="ru-RU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1400"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Ковальчук  М. А. </a:t>
            </a:r>
            <a:endParaRPr lang="ru-RU" sz="3200" dirty="0"/>
          </a:p>
          <a:p>
            <a:pPr>
              <a:lnSpc>
                <a:spcPct val="90000"/>
              </a:lnSpc>
              <a:buClr>
                <a:schemeClr val="dk1"/>
              </a:buClr>
              <a:buSzPts val="1400"/>
            </a:pPr>
            <a:r>
              <a:rPr lang="ru-RU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Девиантное</a:t>
            </a: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поведение. Профилактика, коррекция, реабилитация / М.А. Ковальчук, И.Ю. Тарханова. - М.: </a:t>
            </a:r>
            <a:r>
              <a:rPr lang="ru-RU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Владос</a:t>
            </a: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-Пресс, КДУ, 2013. - 286 c.</a:t>
            </a:r>
            <a:endParaRPr lang="ru-RU" sz="3200" dirty="0"/>
          </a:p>
          <a:p>
            <a:pPr>
              <a:lnSpc>
                <a:spcPct val="90000"/>
              </a:lnSpc>
              <a:buClr>
                <a:schemeClr val="lt1"/>
              </a:buClr>
              <a:buSzPts val="1400"/>
            </a:pPr>
            <a:endParaRPr lang="ru-RU" sz="2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1400"/>
            </a:pPr>
            <a:r>
              <a:rPr lang="ru-RU" sz="24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Клейберг</a:t>
            </a:r>
            <a:r>
              <a:rPr lang="ru-RU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Ю.А</a:t>
            </a:r>
            <a:r>
              <a:rPr lang="ru-RU" sz="2400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lang="ru-RU" sz="3200" dirty="0"/>
          </a:p>
          <a:p>
            <a:pPr>
              <a:lnSpc>
                <a:spcPct val="90000"/>
              </a:lnSpc>
              <a:buClr>
                <a:schemeClr val="dk1"/>
              </a:buClr>
              <a:buSzPts val="1400"/>
            </a:pPr>
            <a:r>
              <a:rPr lang="ru-RU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Психология </a:t>
            </a:r>
            <a:r>
              <a:rPr lang="ru-RU" sz="24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девиантного</a:t>
            </a:r>
            <a:r>
              <a:rPr lang="ru-RU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поведения: Учебное пособие для вузов. — М.: ТЦ Сфера, при участии «</a:t>
            </a:r>
            <a:r>
              <a:rPr lang="ru-RU" sz="24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Юрайт</a:t>
            </a:r>
            <a:r>
              <a:rPr lang="ru-RU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-М» 2001.-160 с.</a:t>
            </a:r>
            <a:endParaRPr lang="ru-RU" sz="3200" dirty="0"/>
          </a:p>
          <a:p>
            <a:pPr>
              <a:lnSpc>
                <a:spcPct val="90000"/>
              </a:lnSpc>
              <a:buClr>
                <a:schemeClr val="lt1"/>
              </a:buClr>
              <a:buSzPts val="1400"/>
            </a:pPr>
            <a:endParaRPr lang="ru-RU" sz="2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ct val="90000"/>
              </a:lnSpc>
              <a:buClr>
                <a:schemeClr val="lt1"/>
              </a:buClr>
              <a:buSzPts val="1400"/>
            </a:pPr>
            <a:endParaRPr lang="ru-RU" sz="2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1400"/>
            </a:pPr>
            <a:r>
              <a:rPr lang="ru-RU" sz="24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Шнейдер Л. Б.</a:t>
            </a:r>
            <a:endParaRPr lang="ru-RU" sz="3200" dirty="0"/>
          </a:p>
          <a:p>
            <a:pPr>
              <a:lnSpc>
                <a:spcPct val="90000"/>
              </a:lnSpc>
              <a:buClr>
                <a:schemeClr val="dk1"/>
              </a:buClr>
              <a:buSzPts val="1400"/>
            </a:pPr>
            <a:r>
              <a:rPr lang="ru-RU" sz="24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Девиантное</a:t>
            </a:r>
            <a:r>
              <a:rPr lang="ru-RU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поведение детей и подростков Серия: Психологические технологии Издательства: Академический проект, Гаудеамус, 2007 г. Твердый переплет, 336 стр. </a:t>
            </a:r>
            <a:endParaRPr lang="ru-RU" sz="3200" dirty="0"/>
          </a:p>
          <a:p>
            <a:pPr>
              <a:lnSpc>
                <a:spcPct val="90000"/>
              </a:lnSpc>
              <a:buClr>
                <a:schemeClr val="lt1"/>
              </a:buClr>
              <a:buSzPts val="1400"/>
            </a:pPr>
            <a:endParaRPr lang="ru-RU" sz="2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1400"/>
            </a:pPr>
            <a:r>
              <a:rPr lang="ru-RU" sz="24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Хомич А.В.</a:t>
            </a:r>
            <a:endParaRPr lang="ru-RU" sz="3200" dirty="0"/>
          </a:p>
          <a:p>
            <a:pPr>
              <a:lnSpc>
                <a:spcPct val="90000"/>
              </a:lnSpc>
              <a:buClr>
                <a:schemeClr val="dk1"/>
              </a:buClr>
              <a:buSzPts val="1400"/>
            </a:pPr>
            <a:r>
              <a:rPr lang="ru-RU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Психология </a:t>
            </a:r>
            <a:r>
              <a:rPr lang="ru-RU" sz="24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девиантного</a:t>
            </a:r>
            <a:r>
              <a:rPr lang="ru-RU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поведения: учеб. пособие. – Ростов н/Д: ЮРГИ, 2008. – 234с</a:t>
            </a:r>
            <a:r>
              <a:rPr lang="ru-RU" sz="2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766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1270" y="504826"/>
            <a:ext cx="7358642" cy="1582392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66"/>
          <p:cNvSpPr txBox="1"/>
          <p:nvPr/>
        </p:nvSpPr>
        <p:spPr>
          <a:xfrm>
            <a:off x="3629026" y="3118487"/>
            <a:ext cx="6000750" cy="805814"/>
          </a:xfrm>
          <a:prstGeom prst="rect">
            <a:avLst/>
          </a:prstGeom>
          <a:solidFill>
            <a:schemeClr val="bg1"/>
          </a:solidFill>
          <a:ln w="399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9710" tIns="54840" rIns="109710" bIns="5484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r>
              <a:rPr lang="en-US" sz="3200" b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B0604020202020204" charset="0"/>
                <a:ea typeface="Roboto" panose="020B0604020202020204" charset="0"/>
                <a:cs typeface="Arial Black"/>
                <a:sym typeface="Arial Black"/>
              </a:rPr>
              <a:t>ДЕВИАНТНОЕ ПОВЕДЕНИЕ</a:t>
            </a:r>
            <a:endParaRPr sz="3200" b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14" name="Google Shape;514;p66"/>
          <p:cNvSpPr txBox="1"/>
          <p:nvPr/>
        </p:nvSpPr>
        <p:spPr>
          <a:xfrm>
            <a:off x="2085974" y="4714874"/>
            <a:ext cx="2743200" cy="647700"/>
          </a:xfrm>
          <a:prstGeom prst="rect">
            <a:avLst/>
          </a:prstGeom>
          <a:noFill/>
          <a:ln w="399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9710" tIns="54840" rIns="109710" bIns="5484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n-US" sz="168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B0604020202020204" charset="0"/>
                <a:ea typeface="Roboto" panose="020B0604020202020204" charset="0"/>
                <a:cs typeface="Arial Black"/>
                <a:sym typeface="Arial Black"/>
              </a:rPr>
              <a:t>АНТИСОЦИАЛЬНОЕ</a:t>
            </a:r>
            <a:endParaRPr sz="216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15" name="Google Shape;515;p66"/>
          <p:cNvSpPr txBox="1"/>
          <p:nvPr/>
        </p:nvSpPr>
        <p:spPr>
          <a:xfrm>
            <a:off x="5172075" y="4714874"/>
            <a:ext cx="2571750" cy="6477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56160" rIns="108000" bIns="5616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n-US" sz="168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B0604020202020204" charset="0"/>
                <a:ea typeface="Roboto" panose="020B0604020202020204" charset="0"/>
                <a:cs typeface="Arial Black"/>
                <a:sym typeface="Arial Black"/>
              </a:rPr>
              <a:t>АСОЦИАЛЬНОЕ</a:t>
            </a:r>
            <a:endParaRPr sz="216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16" name="Google Shape;516;p66"/>
          <p:cNvSpPr txBox="1"/>
          <p:nvPr/>
        </p:nvSpPr>
        <p:spPr>
          <a:xfrm>
            <a:off x="8001001" y="4714874"/>
            <a:ext cx="3257550" cy="647700"/>
          </a:xfrm>
          <a:prstGeom prst="rect">
            <a:avLst/>
          </a:prstGeom>
          <a:noFill/>
          <a:ln w="399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56160" rIns="108000" bIns="5616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n-US" sz="168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B0604020202020204" charset="0"/>
                <a:ea typeface="Roboto" panose="020B0604020202020204" charset="0"/>
                <a:cs typeface="Arial Black"/>
                <a:sym typeface="Arial Black"/>
              </a:rPr>
              <a:t>АУТОДЕСТРУКТИВНОЕ</a:t>
            </a:r>
            <a:endParaRPr sz="216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17" name="Google Shape;517;p66"/>
          <p:cNvSpPr txBox="1"/>
          <p:nvPr/>
        </p:nvSpPr>
        <p:spPr>
          <a:xfrm>
            <a:off x="2085974" y="5400674"/>
            <a:ext cx="2743200" cy="1371600"/>
          </a:xfrm>
          <a:prstGeom prst="rect">
            <a:avLst/>
          </a:prstGeom>
          <a:solidFill>
            <a:srgbClr val="BFBFBF"/>
          </a:solidFill>
          <a:ln w="115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4840" dir="5400000">
              <a:srgbClr val="6D010D">
                <a:alpha val="37647"/>
              </a:srgbClr>
            </a:outerShdw>
          </a:effectLst>
        </p:spPr>
        <p:txBody>
          <a:bodyPr spcFirstLastPara="1" wrap="square" lIns="108000" tIns="56160" rIns="108000" bIns="5616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-US" sz="192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противоречащее правовым нормам</a:t>
            </a:r>
            <a:endParaRPr sz="2160"/>
          </a:p>
        </p:txBody>
      </p:sp>
      <p:sp>
        <p:nvSpPr>
          <p:cNvPr id="518" name="Google Shape;518;p66"/>
          <p:cNvSpPr txBox="1"/>
          <p:nvPr/>
        </p:nvSpPr>
        <p:spPr>
          <a:xfrm>
            <a:off x="5172075" y="5400674"/>
            <a:ext cx="2571750" cy="13716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E6BFC1"/>
              </a:gs>
            </a:gsLst>
            <a:lin ang="5400000" scaled="0"/>
          </a:gradFill>
          <a:ln w="115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4840" dir="5400000">
              <a:srgbClr val="6D010D">
                <a:alpha val="37647"/>
              </a:srgbClr>
            </a:outerShdw>
          </a:effectLst>
        </p:spPr>
        <p:txBody>
          <a:bodyPr spcFirstLastPara="1" wrap="square" lIns="108000" tIns="56160" rIns="108000" bIns="5616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-US" sz="192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уклоняющееся</a:t>
            </a:r>
            <a: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выполнения</a:t>
            </a:r>
            <a: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морально-нравственных</a:t>
            </a:r>
            <a: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норм</a:t>
            </a:r>
            <a:endParaRPr sz="2160" dirty="0"/>
          </a:p>
        </p:txBody>
      </p:sp>
      <p:sp>
        <p:nvSpPr>
          <p:cNvPr id="519" name="Google Shape;519;p66"/>
          <p:cNvSpPr txBox="1"/>
          <p:nvPr/>
        </p:nvSpPr>
        <p:spPr>
          <a:xfrm>
            <a:off x="8001001" y="5400674"/>
            <a:ext cx="3257550" cy="1371600"/>
          </a:xfrm>
          <a:prstGeom prst="rect">
            <a:avLst/>
          </a:prstGeom>
          <a:solidFill>
            <a:srgbClr val="BFBFBF"/>
          </a:solidFill>
          <a:ln w="115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4840" dir="5400000">
              <a:srgbClr val="6D010D">
                <a:alpha val="37647"/>
              </a:srgbClr>
            </a:outerShdw>
          </a:effectLst>
        </p:spPr>
        <p:txBody>
          <a:bodyPr spcFirstLastPara="1" wrap="square" lIns="108000" tIns="56160" rIns="108000" bIns="5616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-US" sz="192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отклоняющееся от медицинской и психологической нормы</a:t>
            </a:r>
            <a:endParaRPr sz="2160"/>
          </a:p>
        </p:txBody>
      </p:sp>
      <p:grpSp>
        <p:nvGrpSpPr>
          <p:cNvPr id="521" name="Google Shape;521;p66"/>
          <p:cNvGrpSpPr/>
          <p:nvPr/>
        </p:nvGrpSpPr>
        <p:grpSpPr>
          <a:xfrm>
            <a:off x="3206118" y="4200773"/>
            <a:ext cx="1122042" cy="563879"/>
            <a:chOff x="1137" y="2185"/>
            <a:chExt cx="589" cy="296"/>
          </a:xfrm>
        </p:grpSpPr>
        <p:pic>
          <p:nvPicPr>
            <p:cNvPr id="522" name="Google Shape;522;p6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37" y="2185"/>
              <a:ext cx="199" cy="2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3" name="Google Shape;523;p66"/>
            <p:cNvSpPr txBox="1"/>
            <p:nvPr/>
          </p:nvSpPr>
          <p:spPr>
            <a:xfrm>
              <a:off x="1659" y="2201"/>
              <a:ext cx="67" cy="1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710" tIns="54840" rIns="109710" bIns="54840" anchor="ctr" anchorCtr="0">
              <a:noAutofit/>
            </a:bodyPr>
            <a:lstStyle/>
            <a:p>
              <a:endParaRPr sz="216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4" name="Google Shape;524;p66"/>
          <p:cNvGrpSpPr/>
          <p:nvPr/>
        </p:nvGrpSpPr>
        <p:grpSpPr>
          <a:xfrm>
            <a:off x="6217920" y="4162425"/>
            <a:ext cx="388620" cy="563879"/>
            <a:chOff x="2304" y="2185"/>
            <a:chExt cx="204" cy="296"/>
          </a:xfrm>
        </p:grpSpPr>
        <p:pic>
          <p:nvPicPr>
            <p:cNvPr id="525" name="Google Shape;525;p6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304" y="2185"/>
              <a:ext cx="204" cy="2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6" name="Google Shape;526;p66"/>
            <p:cNvSpPr txBox="1"/>
            <p:nvPr/>
          </p:nvSpPr>
          <p:spPr>
            <a:xfrm>
              <a:off x="2374" y="2205"/>
              <a:ext cx="67" cy="1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710" tIns="54840" rIns="109710" bIns="54840" anchor="ctr" anchorCtr="0">
              <a:noAutofit/>
            </a:bodyPr>
            <a:lstStyle/>
            <a:p>
              <a:endParaRPr sz="216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7" name="Google Shape;527;p66"/>
          <p:cNvGrpSpPr/>
          <p:nvPr/>
        </p:nvGrpSpPr>
        <p:grpSpPr>
          <a:xfrm>
            <a:off x="9440229" y="4150995"/>
            <a:ext cx="379094" cy="563879"/>
            <a:chOff x="3610" y="2185"/>
            <a:chExt cx="199" cy="296"/>
          </a:xfrm>
        </p:grpSpPr>
        <p:pic>
          <p:nvPicPr>
            <p:cNvPr id="528" name="Google Shape;528;p6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610" y="2185"/>
              <a:ext cx="199" cy="2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9" name="Google Shape;529;p66"/>
            <p:cNvSpPr txBox="1"/>
            <p:nvPr/>
          </p:nvSpPr>
          <p:spPr>
            <a:xfrm>
              <a:off x="3679" y="2205"/>
              <a:ext cx="67" cy="1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710" tIns="54840" rIns="109710" bIns="54840" anchor="ctr" anchorCtr="0">
              <a:noAutofit/>
            </a:bodyPr>
            <a:lstStyle/>
            <a:p>
              <a:endParaRPr sz="216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54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68279"/>
            <a:ext cx="130428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Социальные, психологические и биологические факторы, влияющие на девиантное поведение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161592"/>
            <a:ext cx="31430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Социальные факторы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742736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Неблагоприятные условия жизни, нищета, безработица, социальная изоляция, отсутствие доступа к образованию.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4161592"/>
            <a:ext cx="389798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Психологические факторы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742736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Низкая самооценка, тревожность, депрессия, агрессивность, неуверенность в себе, отсутствие жизненных целей.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4161592"/>
            <a:ext cx="355675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Биологические факторы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742736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Генетическая предрасположенность, нарушения в работе мозга, гормональные изменения, травмы головного мозга.</a:t>
            </a:r>
            <a:endParaRPr lang="en-US" sz="175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821477" y="7772400"/>
            <a:ext cx="1699591" cy="357808"/>
          </a:xfrm>
          <a:prstGeom prst="rect">
            <a:avLst/>
          </a:prstGeom>
          <a:solidFill>
            <a:srgbClr val="FB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9610" y="670917"/>
            <a:ext cx="7764780" cy="1847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Влияние семьи и социального окружения на формирование девиантного поведения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973693" y="2813447"/>
            <a:ext cx="22860" cy="4745117"/>
          </a:xfrm>
          <a:prstGeom prst="roundRect">
            <a:avLst>
              <a:gd name="adj" fmla="val 129287"/>
            </a:avLst>
          </a:prstGeom>
          <a:solidFill>
            <a:srgbClr val="CFD2D8"/>
          </a:solidFill>
          <a:ln/>
        </p:spPr>
      </p:sp>
      <p:sp>
        <p:nvSpPr>
          <p:cNvPr id="5" name="Shape 2"/>
          <p:cNvSpPr/>
          <p:nvPr/>
        </p:nvSpPr>
        <p:spPr>
          <a:xfrm>
            <a:off x="1183898" y="3245168"/>
            <a:ext cx="689610" cy="22860"/>
          </a:xfrm>
          <a:prstGeom prst="roundRect">
            <a:avLst>
              <a:gd name="adj" fmla="val 129287"/>
            </a:avLst>
          </a:prstGeom>
          <a:solidFill>
            <a:srgbClr val="CFD2D8"/>
          </a:solidFill>
          <a:ln/>
        </p:spPr>
      </p:sp>
      <p:sp>
        <p:nvSpPr>
          <p:cNvPr id="6" name="Shape 3"/>
          <p:cNvSpPr/>
          <p:nvPr/>
        </p:nvSpPr>
        <p:spPr>
          <a:xfrm>
            <a:off x="763488" y="3035022"/>
            <a:ext cx="443270" cy="443270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</p:sp>
      <p:sp>
        <p:nvSpPr>
          <p:cNvPr id="7" name="Text 4"/>
          <p:cNvSpPr/>
          <p:nvPr/>
        </p:nvSpPr>
        <p:spPr>
          <a:xfrm>
            <a:off x="924223" y="3108841"/>
            <a:ext cx="121801" cy="295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300" dirty="0"/>
          </a:p>
        </p:txBody>
      </p:sp>
      <p:sp>
        <p:nvSpPr>
          <p:cNvPr id="8" name="Text 5"/>
          <p:cNvSpPr/>
          <p:nvPr/>
        </p:nvSpPr>
        <p:spPr>
          <a:xfrm>
            <a:off x="2068711" y="3010376"/>
            <a:ext cx="5118140" cy="307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Неблагоприятные семейные отношения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2068711" y="3436382"/>
            <a:ext cx="6385679" cy="6305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Конфликты, насилие, пренебрежение, отсутствие родительской заботы и внимания.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1183898" y="4892516"/>
            <a:ext cx="689610" cy="22860"/>
          </a:xfrm>
          <a:prstGeom prst="roundRect">
            <a:avLst>
              <a:gd name="adj" fmla="val 129287"/>
            </a:avLst>
          </a:prstGeom>
          <a:solidFill>
            <a:srgbClr val="CFD2D8"/>
          </a:solidFill>
          <a:ln/>
        </p:spPr>
      </p:sp>
      <p:sp>
        <p:nvSpPr>
          <p:cNvPr id="11" name="Shape 8"/>
          <p:cNvSpPr/>
          <p:nvPr/>
        </p:nvSpPr>
        <p:spPr>
          <a:xfrm>
            <a:off x="763488" y="4682371"/>
            <a:ext cx="443270" cy="443270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</p:sp>
      <p:sp>
        <p:nvSpPr>
          <p:cNvPr id="12" name="Text 9"/>
          <p:cNvSpPr/>
          <p:nvPr/>
        </p:nvSpPr>
        <p:spPr>
          <a:xfrm>
            <a:off x="903506" y="4756190"/>
            <a:ext cx="163235" cy="295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300" dirty="0"/>
          </a:p>
        </p:txBody>
      </p:sp>
      <p:sp>
        <p:nvSpPr>
          <p:cNvPr id="13" name="Text 10"/>
          <p:cNvSpPr/>
          <p:nvPr/>
        </p:nvSpPr>
        <p:spPr>
          <a:xfrm>
            <a:off x="2068711" y="4657725"/>
            <a:ext cx="2773918" cy="307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Влияние сверстников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2068711" y="5083731"/>
            <a:ext cx="6385679" cy="6305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Склонность к подражанию, формирование отрицательных установок, стремление к принадлежности к группе.</a:t>
            </a:r>
            <a:endParaRPr lang="en-US" sz="1550" dirty="0"/>
          </a:p>
        </p:txBody>
      </p:sp>
      <p:sp>
        <p:nvSpPr>
          <p:cNvPr id="15" name="Shape 12"/>
          <p:cNvSpPr/>
          <p:nvPr/>
        </p:nvSpPr>
        <p:spPr>
          <a:xfrm>
            <a:off x="1183898" y="6539865"/>
            <a:ext cx="689610" cy="22860"/>
          </a:xfrm>
          <a:prstGeom prst="roundRect">
            <a:avLst>
              <a:gd name="adj" fmla="val 129287"/>
            </a:avLst>
          </a:prstGeom>
          <a:solidFill>
            <a:srgbClr val="CFD2D8"/>
          </a:solidFill>
          <a:ln/>
        </p:spPr>
      </p:sp>
      <p:sp>
        <p:nvSpPr>
          <p:cNvPr id="16" name="Shape 13"/>
          <p:cNvSpPr/>
          <p:nvPr/>
        </p:nvSpPr>
        <p:spPr>
          <a:xfrm>
            <a:off x="763488" y="6329720"/>
            <a:ext cx="443270" cy="443270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</p:sp>
      <p:sp>
        <p:nvSpPr>
          <p:cNvPr id="17" name="Text 14"/>
          <p:cNvSpPr/>
          <p:nvPr/>
        </p:nvSpPr>
        <p:spPr>
          <a:xfrm>
            <a:off x="905292" y="6403538"/>
            <a:ext cx="159544" cy="295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300" dirty="0"/>
          </a:p>
        </p:txBody>
      </p:sp>
      <p:sp>
        <p:nvSpPr>
          <p:cNvPr id="18" name="Text 15"/>
          <p:cNvSpPr/>
          <p:nvPr/>
        </p:nvSpPr>
        <p:spPr>
          <a:xfrm>
            <a:off x="2068711" y="6305074"/>
            <a:ext cx="2823091" cy="307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Социальная изоляция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2068711" y="6731079"/>
            <a:ext cx="6385679" cy="6305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Отсутствие друзей и социальной поддержки, чувство одиночества и ненужности, трудности в общении.</a:t>
            </a:r>
            <a:endParaRPr lang="en-US" sz="15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52697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Гендерные особенности девиантного поведения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284696"/>
            <a:ext cx="7556421" cy="3417808"/>
          </a:xfrm>
          <a:prstGeom prst="roundRect">
            <a:avLst>
              <a:gd name="adj" fmla="val 995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801410" y="3292316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1028224" y="3436025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Гендер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802624" y="3436025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Виды девиантного поведения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801410" y="3942636"/>
            <a:ext cx="75411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1028224" y="4086344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Мужчины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4802624" y="4086344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Преступность, алкоголизм, наркомания, агрессия, суицид.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801410" y="4955858"/>
            <a:ext cx="7541181" cy="173902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1028224" y="5099566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Женщины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4802624" y="5099566"/>
            <a:ext cx="331315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Анорексия, булимия, самоповреждение, зависимость от отношений, депрессия.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1044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0925" y="3351371"/>
            <a:ext cx="13168551" cy="13051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1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Роль образования и воспитания в профилактике девиантного поведения</a:t>
            </a:r>
            <a:endParaRPr lang="en-US" sz="41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25" y="4969788"/>
            <a:ext cx="522089" cy="52208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0925" y="5700712"/>
            <a:ext cx="2610445" cy="326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Просвещение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730925" y="6152317"/>
            <a:ext cx="4180642" cy="1336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Формирование у детей и подростков правильных ценностей, нравственных принципов и знаний о вреде девиантного поведения.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820" y="4969788"/>
            <a:ext cx="522089" cy="52208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24820" y="5700712"/>
            <a:ext cx="3128843" cy="326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Социальная адаптация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5224820" y="6152317"/>
            <a:ext cx="4180642" cy="1336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Развитие навыков коммуникации, самоконтроля, стрессоустойчивости, адаптация к обществу, поддержка и интеграция в коллектив.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8715" y="4969788"/>
            <a:ext cx="522089" cy="52208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8715" y="5700712"/>
            <a:ext cx="3723799" cy="326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Создание безопасной среды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9718715" y="6152317"/>
            <a:ext cx="4180642" cy="1336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Создание условий для развития личности, формирование позитивного микроклимата, поддержка и забота о детях и подростках.</a:t>
            </a:r>
            <a:endParaRPr lang="en-US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821477" y="7772400"/>
            <a:ext cx="1699591" cy="357808"/>
          </a:xfrm>
          <a:prstGeom prst="rect">
            <a:avLst/>
          </a:prstGeom>
          <a:solidFill>
            <a:srgbClr val="FB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2816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9847" y="3113246"/>
            <a:ext cx="13270706" cy="12139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Методы диагностики и коррекции девиантного поведения</a:t>
            </a:r>
            <a:endParaRPr lang="en-US" sz="38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47" y="4618553"/>
            <a:ext cx="4423529" cy="77700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74038" y="5686901"/>
            <a:ext cx="3948946" cy="303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Психологическое тестирование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874038" y="6106716"/>
            <a:ext cx="4035147" cy="12434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Определение личностных особенностей, склонностей, проблем, выявление факторов, способствующих девиантному поведению.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3376" y="4618553"/>
            <a:ext cx="4423529" cy="77700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97567" y="5686901"/>
            <a:ext cx="2428161" cy="303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Психотерапия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5297567" y="6106716"/>
            <a:ext cx="4035147" cy="12434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Изменение деструктивных моделей поведения, развитие навыков самоконтроля, повышение самооценки, формирование позитивных установок.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6905" y="4618553"/>
            <a:ext cx="4423529" cy="77700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21096" y="5686901"/>
            <a:ext cx="3358396" cy="303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Социальная реабилитация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9721096" y="6106716"/>
            <a:ext cx="4035147" cy="12434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Помощь в трудоустройстве, возвращении к нормальной жизни, адаптации к социальным условиям, интеграция в общество.</a:t>
            </a:r>
            <a:endParaRPr lang="en-US" sz="15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821477" y="7772400"/>
            <a:ext cx="1699591" cy="357808"/>
          </a:xfrm>
          <a:prstGeom prst="rect">
            <a:avLst/>
          </a:prstGeom>
          <a:solidFill>
            <a:srgbClr val="FB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4015" y="695444"/>
            <a:ext cx="7755969" cy="24788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9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Законодательство и государственная политика в области борьбы с девиантным поведением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694015" y="3471743"/>
            <a:ext cx="3778925" cy="2404229"/>
          </a:xfrm>
          <a:prstGeom prst="roundRect">
            <a:avLst>
              <a:gd name="adj" fmla="val 1237"/>
            </a:avLst>
          </a:prstGeom>
          <a:solidFill>
            <a:srgbClr val="E9ECF2"/>
          </a:solidFill>
          <a:ln/>
        </p:spPr>
      </p:sp>
      <p:sp>
        <p:nvSpPr>
          <p:cNvPr id="5" name="Text 2"/>
          <p:cNvSpPr/>
          <p:nvPr/>
        </p:nvSpPr>
        <p:spPr>
          <a:xfrm>
            <a:off x="892254" y="3669982"/>
            <a:ext cx="3382447" cy="6196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Уголовное законодательство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892254" y="4408527"/>
            <a:ext cx="3382447" cy="1269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Предусматривает наказание за совершение преступлений, связанных с девиантным поведением.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4671179" y="3471743"/>
            <a:ext cx="3778925" cy="2404229"/>
          </a:xfrm>
          <a:prstGeom prst="roundRect">
            <a:avLst>
              <a:gd name="adj" fmla="val 1237"/>
            </a:avLst>
          </a:prstGeom>
          <a:solidFill>
            <a:srgbClr val="E9ECF2"/>
          </a:solidFill>
          <a:ln/>
        </p:spPr>
      </p:sp>
      <p:sp>
        <p:nvSpPr>
          <p:cNvPr id="8" name="Text 5"/>
          <p:cNvSpPr/>
          <p:nvPr/>
        </p:nvSpPr>
        <p:spPr>
          <a:xfrm>
            <a:off x="4869418" y="3669982"/>
            <a:ext cx="3149798" cy="309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Социальные программы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4869418" y="4098727"/>
            <a:ext cx="3382447" cy="1269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Направлены на профилактику девиантного поведения, поддержку семей, реабилитацию и ресоциализацию.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694015" y="6074212"/>
            <a:ext cx="7755969" cy="1459825"/>
          </a:xfrm>
          <a:prstGeom prst="roundRect">
            <a:avLst>
              <a:gd name="adj" fmla="val 2038"/>
            </a:avLst>
          </a:prstGeom>
          <a:solidFill>
            <a:srgbClr val="E9ECF2"/>
          </a:solidFill>
          <a:ln/>
        </p:spPr>
      </p:sp>
      <p:sp>
        <p:nvSpPr>
          <p:cNvPr id="11" name="Text 8"/>
          <p:cNvSpPr/>
          <p:nvPr/>
        </p:nvSpPr>
        <p:spPr>
          <a:xfrm>
            <a:off x="892254" y="6272451"/>
            <a:ext cx="2478881" cy="309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Просвещение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892254" y="6701195"/>
            <a:ext cx="7359491" cy="634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Пропаганда здорового образа жизни, информирование населения о последствиях девиантного поведения.</a:t>
            </a:r>
            <a:endParaRPr lang="en-US" sz="15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1190</Words>
  <Application>Microsoft Office PowerPoint</Application>
  <PresentationFormat>Произвольный</PresentationFormat>
  <Paragraphs>170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Arial</vt:lpstr>
      <vt:lpstr>Calibri Light</vt:lpstr>
      <vt:lpstr>Noto Sans Symbols</vt:lpstr>
      <vt:lpstr>Calibri</vt:lpstr>
      <vt:lpstr>Roboto Slab</vt:lpstr>
      <vt:lpstr>Roboto</vt:lpstr>
      <vt:lpstr>Times New Roman</vt:lpstr>
      <vt:lpstr>Tahoma</vt:lpstr>
      <vt:lpstr>Georgia</vt:lpstr>
      <vt:lpstr>Arial Black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Диагностический этап </vt:lpstr>
      <vt:lpstr>Презентация PowerPoint</vt:lpstr>
      <vt:lpstr>Программа «Здоровая нация»</vt:lpstr>
      <vt:lpstr>Формированию  условий для социализации подростков с девиантным поведением способствует организация и проведение</vt:lpstr>
      <vt:lpstr>Презентация PowerPoint</vt:lpstr>
      <vt:lpstr>Рекомендации 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Учитель школы 7 ключей</cp:lastModifiedBy>
  <cp:revision>11</cp:revision>
  <dcterms:created xsi:type="dcterms:W3CDTF">2024-11-11T13:51:08Z</dcterms:created>
  <dcterms:modified xsi:type="dcterms:W3CDTF">2026-03-18T07:59:59Z</dcterms:modified>
</cp:coreProperties>
</file>