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57" r:id="rId5"/>
    <p:sldId id="263" r:id="rId6"/>
    <p:sldId id="262" r:id="rId7"/>
    <p:sldId id="264" r:id="rId8"/>
    <p:sldId id="258" r:id="rId9"/>
    <p:sldId id="261" r:id="rId10"/>
    <p:sldId id="265" r:id="rId11"/>
    <p:sldId id="266" r:id="rId12"/>
    <p:sldId id="269" r:id="rId13"/>
    <p:sldId id="267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40005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t>профессия «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Сварщик ручной дуговой сварки, плавящимся покрытым электродом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t>»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488" y="5715016"/>
            <a:ext cx="600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Выполнил: преподаватель </a:t>
            </a:r>
            <a:r>
              <a:rPr lang="ru-RU" dirty="0" smtClean="0"/>
              <a:t> ФКП </a:t>
            </a:r>
            <a:r>
              <a:rPr lang="ru-RU" dirty="0" smtClean="0"/>
              <a:t>ОУ – 264 </a:t>
            </a:r>
            <a:r>
              <a:rPr lang="ru-RU" dirty="0" smtClean="0"/>
              <a:t> Ступак </a:t>
            </a:r>
            <a:r>
              <a:rPr lang="ru-RU" dirty="0" smtClean="0"/>
              <a:t>В.В.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Где можно освоить профессию сварщика ручной дуговой сварки плавящимся покрытым электродом 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/>
              <a:t>В России существует множество учебных заведений где можно получить профессию сварщика ручной дуговой сварки плавящимся покрытым электродом: колледжи, техникумы и училища, рассмотрим несколько примеров:</a:t>
            </a:r>
          </a:p>
          <a:p>
            <a:pPr>
              <a:buFont typeface="Arial" pitchFamily="34" charset="0"/>
              <a:buChar char="•"/>
            </a:pPr>
            <a:r>
              <a:rPr lang="ru-RU" sz="2900" b="1" dirty="0" smtClean="0"/>
              <a:t>Учебно-производственный центр «Проект-5»</a:t>
            </a:r>
            <a:r>
              <a:rPr lang="ru-RU" sz="2900" dirty="0" smtClean="0"/>
              <a:t> (Новосибирская область). Предлагает </a:t>
            </a:r>
            <a:r>
              <a:rPr lang="ru-RU" sz="2900" dirty="0" err="1" smtClean="0"/>
              <a:t>очно-заочное</a:t>
            </a:r>
            <a:r>
              <a:rPr lang="ru-RU" sz="2900" dirty="0" smtClean="0"/>
              <a:t> обучение с использованием дистанционных технологий. </a:t>
            </a:r>
          </a:p>
          <a:p>
            <a:pPr>
              <a:buFont typeface="Arial" pitchFamily="34" charset="0"/>
              <a:buChar char="•"/>
            </a:pPr>
            <a:r>
              <a:rPr lang="ru-RU" sz="2900" b="1" dirty="0" smtClean="0"/>
              <a:t>ЧОУ ДПО «АДАП»</a:t>
            </a:r>
            <a:r>
              <a:rPr lang="ru-RU" sz="2900" dirty="0" smtClean="0"/>
              <a:t> (Воронежская область). Предлагает очное обучение. Требуемое образование — среднее общее.</a:t>
            </a:r>
          </a:p>
          <a:p>
            <a:pPr>
              <a:buFont typeface="Arial" pitchFamily="34" charset="0"/>
              <a:buChar char="•"/>
            </a:pPr>
            <a:r>
              <a:rPr lang="ru-RU" sz="2900" b="1" dirty="0" smtClean="0"/>
              <a:t>АНО ДПО «Учебный Центр профессиональной квалификации „</a:t>
            </a:r>
            <a:r>
              <a:rPr lang="ru-RU" sz="2900" b="1" dirty="0" err="1" smtClean="0"/>
              <a:t>Высотник-Проф</a:t>
            </a:r>
            <a:r>
              <a:rPr lang="ru-RU" sz="2900" b="1" dirty="0" smtClean="0"/>
              <a:t>“»</a:t>
            </a:r>
            <a:r>
              <a:rPr lang="ru-RU" sz="2900" dirty="0" smtClean="0"/>
              <a:t> (Челябинская область). Предлагает очное обучение </a:t>
            </a:r>
            <a:br>
              <a:rPr lang="ru-RU" sz="2900" dirty="0" smtClean="0"/>
            </a:br>
            <a:r>
              <a:rPr lang="ru-RU" sz="2900" dirty="0" smtClean="0"/>
              <a:t>с использованием дистанционных технологий. Требуемое </a:t>
            </a:r>
            <a:br>
              <a:rPr lang="ru-RU" sz="2900" dirty="0" smtClean="0"/>
            </a:br>
            <a:r>
              <a:rPr lang="ru-RU" sz="2900" dirty="0" smtClean="0"/>
              <a:t>образование — среднее общее или среднее профессиональное.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 smtClean="0"/>
              <a:t>Стоит отметить, что в настоящее время есть возможность обучения с помощью курсов профессиональной переподготовки в учебных центрах </a:t>
            </a:r>
            <a:br>
              <a:rPr lang="ru-RU" sz="2900" dirty="0" smtClean="0"/>
            </a:br>
            <a:r>
              <a:rPr lang="ru-RU" sz="2900" dirty="0" smtClean="0"/>
              <a:t>при предприятиях. Для осуществления обучения в вышеуказанных центрах организован процесс обучения будущих специалистов, для подготовки специалистов  данным предприятия выданы лицензии, а также допуск </a:t>
            </a:r>
            <a:br>
              <a:rPr lang="ru-RU" sz="2900" dirty="0" smtClean="0"/>
            </a:br>
            <a:r>
              <a:rPr lang="ru-RU" sz="2900" dirty="0" smtClean="0"/>
              <a:t>к аттестации.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Область применения профессии сварщика ручной дуговой сварки плавящимся покрытым электродом 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Строительство и монтаж:</a:t>
            </a:r>
            <a:r>
              <a:rPr lang="ru-RU" sz="1800" dirty="0" smtClean="0"/>
              <a:t> Сварщики ручной дуговой сварки плавящимся покрытым электродом широко применяются в строительстве, включая возведение зданий, мостов, трубопроводов, судов, нефтяных и газовых сооружений, а также других инфраструктурных проектов.</a:t>
            </a:r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Машиностроение и металлообработка:</a:t>
            </a:r>
            <a:r>
              <a:rPr lang="ru-RU" sz="1800" dirty="0" smtClean="0"/>
              <a:t> На производственных предприятиях, занимающихся машиностроением и металлообработкой, сварщики ручной дуговой сварки плавящимся покрытым электродом выполняют сварочные работы на металлических деталях и компонентах </a:t>
            </a:r>
            <a:br>
              <a:rPr lang="ru-RU" sz="1800" dirty="0" smtClean="0"/>
            </a:br>
            <a:r>
              <a:rPr lang="ru-RU" sz="1800" dirty="0" smtClean="0"/>
              <a:t>для различных машин, оборудования и промышленных установок.</a:t>
            </a:r>
          </a:p>
          <a:p>
            <a:endParaRPr lang="ru-RU" dirty="0" smtClean="0"/>
          </a:p>
        </p:txBody>
      </p:sp>
      <p:pic>
        <p:nvPicPr>
          <p:cNvPr id="4" name="Рисунок 3" descr="стройка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86256"/>
            <a:ext cx="2915729" cy="2071702"/>
          </a:xfrm>
          <a:prstGeom prst="rect">
            <a:avLst/>
          </a:prstGeom>
        </p:spPr>
      </p:pic>
      <p:pic>
        <p:nvPicPr>
          <p:cNvPr id="5" name="Рисунок 4" descr="сварщик и машина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4286256"/>
            <a:ext cx="3000396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628654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Автомобильная и авиационная промышленность:</a:t>
            </a:r>
            <a:r>
              <a:rPr lang="ru-RU" sz="1800" dirty="0" smtClean="0"/>
              <a:t> Сварщики ручной дуговой сварки плавящимся покрытым электродом могут работать </a:t>
            </a:r>
            <a:br>
              <a:rPr lang="ru-RU" sz="1800" dirty="0" smtClean="0"/>
            </a:br>
            <a:r>
              <a:rPr lang="ru-RU" sz="1800" dirty="0" smtClean="0"/>
              <a:t>в автомобильной и авиационной промышленности, где осуществляется сборка и ремонт кузовов, рам, двигателей и других металлических компонентов.</a:t>
            </a:r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Энергетика:</a:t>
            </a:r>
            <a:r>
              <a:rPr lang="ru-RU" sz="1800" dirty="0" smtClean="0"/>
              <a:t> В энергетической отрасли сварщики ручной дуговой сварки плавящимся покрытым электродом занимаются сваркой трубопроводов, бункеров, резервуаров и других металлических конструкций, используемых в электростанциях, нефтегазовой промышленности и других энергетических объектах.</a:t>
            </a:r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Ремонт и обслуживание:</a:t>
            </a:r>
            <a:r>
              <a:rPr lang="ru-RU" sz="1800" dirty="0" smtClean="0"/>
              <a:t> Сварщики ручной дуговой сварки плавящимся покрытым электродом также могут работать в компаниях, специализирующихся на ремонте и обслуживании оборудования и металлических конструкций различных отраслей, включая судостроение, железнодорожный транспорт, горнодобывающую промышленность </a:t>
            </a:r>
            <a:br>
              <a:rPr lang="ru-RU" sz="1800" dirty="0" smtClean="0"/>
            </a:br>
            <a:r>
              <a:rPr lang="ru-RU" sz="1800" dirty="0" smtClean="0"/>
              <a:t>и другие.</a:t>
            </a:r>
          </a:p>
          <a:p>
            <a:endParaRPr lang="ru-RU" dirty="0"/>
          </a:p>
        </p:txBody>
      </p:sp>
      <p:pic>
        <p:nvPicPr>
          <p:cNvPr id="4" name="Рисунок 3" descr="ремонт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4714884"/>
            <a:ext cx="2609851" cy="1954869"/>
          </a:xfrm>
          <a:prstGeom prst="rect">
            <a:avLst/>
          </a:prstGeom>
        </p:spPr>
      </p:pic>
      <p:pic>
        <p:nvPicPr>
          <p:cNvPr id="5" name="Рисунок 4" descr="ремонт 2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4714884"/>
            <a:ext cx="2762253" cy="1962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sz="2900" b="1" dirty="0" smtClean="0">
                <a:solidFill>
                  <a:schemeClr val="tx1"/>
                </a:solidFill>
                <a:latin typeface="+mn-lt"/>
              </a:rPr>
              <a:t>Доход сварщиков ручной дуговой сварки плавящимся покрытым электродом</a:t>
            </a: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7200" dirty="0" smtClean="0"/>
              <a:t>Зарплата сварщиков ручной дуговой сварки плавящимся покрытым электродом в России может различаться в зависимости от разряда, а также региона, специализации </a:t>
            </a:r>
            <a:br>
              <a:rPr lang="ru-RU" sz="7200" dirty="0" smtClean="0"/>
            </a:br>
            <a:r>
              <a:rPr lang="ru-RU" sz="7200" dirty="0" smtClean="0"/>
              <a:t>и компании-работодателя. Приведенные ниже диапазоны являются приблизительными:</a:t>
            </a:r>
          </a:p>
          <a:p>
            <a:pPr>
              <a:buFont typeface="Arial" pitchFamily="34" charset="0"/>
              <a:buChar char="•"/>
            </a:pPr>
            <a:r>
              <a:rPr lang="ru-RU" sz="7200" i="1" dirty="0" smtClean="0"/>
              <a:t>2-й разряд</a:t>
            </a:r>
            <a:r>
              <a:rPr lang="ru-RU" sz="7200" dirty="0" smtClean="0"/>
              <a:t> (начинающий сварщик): Начальный уровень оплаты может колебаться </a:t>
            </a:r>
            <a:br>
              <a:rPr lang="ru-RU" sz="7200" dirty="0" smtClean="0"/>
            </a:br>
            <a:r>
              <a:rPr lang="ru-RU" sz="7200" dirty="0" smtClean="0"/>
              <a:t>от 30 000 до 50 000 рублей в месяц.</a:t>
            </a:r>
          </a:p>
          <a:p>
            <a:pPr>
              <a:buFont typeface="Arial" pitchFamily="34" charset="0"/>
              <a:buChar char="•"/>
            </a:pPr>
            <a:r>
              <a:rPr lang="ru-RU" sz="7200" i="1" dirty="0" smtClean="0"/>
              <a:t>3-й разряд</a:t>
            </a:r>
            <a:r>
              <a:rPr lang="ru-RU" sz="7200" dirty="0" smtClean="0"/>
              <a:t> (опытный сварщик): Опытные сварщики могут зарабатывать от 40 000 </a:t>
            </a:r>
            <a:br>
              <a:rPr lang="ru-RU" sz="7200" dirty="0" smtClean="0"/>
            </a:br>
            <a:r>
              <a:rPr lang="ru-RU" sz="7200" dirty="0" smtClean="0"/>
              <a:t>до 70 000 рублей в месяц.</a:t>
            </a:r>
          </a:p>
          <a:p>
            <a:pPr>
              <a:buFont typeface="Arial" pitchFamily="34" charset="0"/>
              <a:buChar char="•"/>
            </a:pPr>
            <a:r>
              <a:rPr lang="ru-RU" sz="7200" i="1" dirty="0" smtClean="0"/>
              <a:t>4-й разряд</a:t>
            </a:r>
            <a:r>
              <a:rPr lang="ru-RU" sz="7200" dirty="0" smtClean="0"/>
              <a:t> (старший сварщик): Старшие сварщики с более значительным опытом могут ожидать заработок от 50 000 до 90 000 рублей в месяц.</a:t>
            </a:r>
          </a:p>
          <a:p>
            <a:pPr>
              <a:buFont typeface="Arial" pitchFamily="34" charset="0"/>
              <a:buChar char="•"/>
            </a:pPr>
            <a:r>
              <a:rPr lang="ru-RU" sz="7200" i="1" dirty="0" smtClean="0"/>
              <a:t>5-й разряд</a:t>
            </a:r>
            <a:r>
              <a:rPr lang="ru-RU" sz="7200" dirty="0" smtClean="0"/>
              <a:t> (мастер сварочных работ): Мастера могут получать от 60 000 до 100 000 рублей в месяц.</a:t>
            </a:r>
          </a:p>
          <a:p>
            <a:pPr>
              <a:buFont typeface="Arial" pitchFamily="34" charset="0"/>
              <a:buChar char="•"/>
            </a:pPr>
            <a:r>
              <a:rPr lang="ru-RU" sz="7200" i="1" dirty="0" smtClean="0"/>
              <a:t>6-й разряд</a:t>
            </a:r>
            <a:r>
              <a:rPr lang="ru-RU" sz="7200" dirty="0" smtClean="0"/>
              <a:t> (ведущий специалист): Ведущие специалисты с многолетним опытом зарабатывают от 80 000 и выше, в зависимости от должностных обязанностей </a:t>
            </a:r>
            <a:br>
              <a:rPr lang="ru-RU" sz="7200" dirty="0" smtClean="0"/>
            </a:br>
            <a:r>
              <a:rPr lang="ru-RU" sz="7200" dirty="0" smtClean="0"/>
              <a:t>и сложности.</a:t>
            </a:r>
          </a:p>
          <a:p>
            <a:pPr algn="just">
              <a:buNone/>
            </a:pPr>
            <a:r>
              <a:rPr lang="ru-RU" sz="7200" dirty="0" smtClean="0"/>
              <a:t>Приведенная статистика заработных плат представлена исключительно для ориентировки.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endParaRPr lang="ru-RU" sz="1800" b="1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1800" dirty="0" smtClean="0"/>
              <a:t>Профессия сварщика ручной дуговой сварки плавящимся покрытым электродом это не просто ремесло, а ценный вклад в создание прочных и долговечных соединений, на которых держится современный мир. Квалификационные сварщики ценятся во всех отраслях промышленности. Выбирая данную профессию, Вы выбираете стабильность, востребованность и возможность нести огромную пользу для развития инфраструктуры. В будущем, новые технологии будут направлены на повышение эффективности, безопасности и качества сварочных работ, одновременно открывая новые возможности для профессионального роста сварщиков.</a:t>
            </a:r>
          </a:p>
          <a:p>
            <a:endParaRPr lang="ru-RU" sz="1800" dirty="0" smtClean="0"/>
          </a:p>
          <a:p>
            <a:pPr algn="ctr">
              <a:buNone/>
            </a:pPr>
            <a:r>
              <a:rPr lang="ru-RU" sz="1800" b="1" dirty="0" smtClean="0"/>
              <a:t>Выбрав профессию сварщика, Вы выбираете строительство будущего!</a:t>
            </a:r>
          </a:p>
          <a:p>
            <a:endParaRPr lang="ru-RU" sz="1100" dirty="0"/>
          </a:p>
        </p:txBody>
      </p:sp>
      <p:pic>
        <p:nvPicPr>
          <p:cNvPr id="1026" name="Picture 2" descr="C:\Users\Vyacheslav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929066"/>
            <a:ext cx="2786082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</a:rPr>
              <a:t>Список использованных источников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2928958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/>
              <a:t>Интернет источники</a:t>
            </a:r>
            <a:r>
              <a:rPr lang="ru-RU" sz="2000" dirty="0" smtClean="0"/>
              <a:t>:</a:t>
            </a:r>
          </a:p>
          <a:p>
            <a:pPr>
              <a:buNone/>
            </a:pPr>
            <a:r>
              <a:rPr lang="ru-RU" sz="1400" dirty="0" smtClean="0"/>
              <a:t>  1. </a:t>
            </a:r>
            <a:r>
              <a:rPr lang="en-US" sz="1400" dirty="0" smtClean="0"/>
              <a:t>https</a:t>
            </a:r>
            <a:r>
              <a:rPr lang="en-US" sz="1400" dirty="0" smtClean="0"/>
              <a:t>://dzen.ru/a/X4P7bEKmlnP3cArc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928802"/>
            <a:ext cx="61436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2. </a:t>
            </a:r>
            <a:r>
              <a:rPr lang="en-US" sz="1400" dirty="0" smtClean="0"/>
              <a:t>https</a:t>
            </a:r>
            <a:r>
              <a:rPr lang="en-US" sz="1400" dirty="0" smtClean="0"/>
              <a:t>://ipk-ipp.ru/profession/ehlektrosvarshchik/?etext=2202.bIt-v01TWD4UWzE1tjwhYt8bPfgVZ8dgxCwV7GXngvo3fEO8dJ65eqBZX-BZDJFTaWxsaXV2dXl6enloaG9pZg.83fa76cce6c7359808b28009cdbacee40879f818&amp;yclid=10816901962090676223&amp;ybaip=1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857496"/>
            <a:ext cx="6143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3. </a:t>
            </a:r>
            <a:r>
              <a:rPr lang="en-US" sz="1400" dirty="0" smtClean="0"/>
              <a:t>https</a:t>
            </a:r>
            <a:r>
              <a:rPr lang="en-US" sz="1400" dirty="0" smtClean="0"/>
              <a:t>://sovet-ingenera.com/santeh/svarka/elektrosvarka-dlya-nachinayushhix.html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3357562"/>
            <a:ext cx="59366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4. </a:t>
            </a:r>
            <a:r>
              <a:rPr lang="en-US" sz="1400" dirty="0" smtClean="0"/>
              <a:t>https</a:t>
            </a:r>
            <a:r>
              <a:rPr lang="en-US" sz="1400" dirty="0" smtClean="0"/>
              <a:t>://dzen.ru/a/XeYPeAbMRgCtfH_3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3643314"/>
            <a:ext cx="61436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5. </a:t>
            </a:r>
            <a:r>
              <a:rPr lang="en-US" sz="1400" dirty="0" smtClean="0"/>
              <a:t>https</a:t>
            </a:r>
            <a:r>
              <a:rPr lang="en-US" sz="1400" dirty="0" smtClean="0"/>
              <a:t>://postupi.online/professiya/svarschik-ruchnoj-dugovoj-svarki-plavyaschimsya-pokrytym-elektrodom/</a:t>
            </a:r>
            <a:endParaRPr lang="ru-RU" sz="14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14348" y="4286256"/>
            <a:ext cx="7643866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Дополнительные источники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Овчинников В.В. Выполнение сварочных работ ручной электродуговой сваркой : учебник для суд. учреждений сред. проф. образования / В.В. Овчинников.. М.: Издательский центр «Академия», 2022.- с.304.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 Виноградов В.С. Оборудование и технология дуговой автоматической и механизированной сварки. –М.: Высшая школа: Изд. центр «Академия», 2023.-319с.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3. Овчинников В.В. Основы теории сварки и резки металлов : учебник. / В.В. Овчинников. – М.: КНОРУС, 2024. – 248с.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Спасибо за внимание!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+mn-lt"/>
              </a:rPr>
              <a:t>История возникновения профессии сварщика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Первые сварщики в мире: кем они были ?</a:t>
            </a: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643602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400"/>
              </a:spcBef>
              <a:buNone/>
            </a:pPr>
            <a:r>
              <a:rPr lang="ru-RU" sz="1650" dirty="0" smtClean="0"/>
              <a:t>Решающим годом не только для сварки, но и в целом для всего человечества стал </a:t>
            </a:r>
            <a:br>
              <a:rPr lang="ru-RU" sz="1650" dirty="0" smtClean="0"/>
            </a:br>
            <a:r>
              <a:rPr lang="ru-RU" sz="1650" dirty="0" smtClean="0"/>
              <a:t>19 век. События в мире науки и электротехники, как её разновидности, развивались </a:t>
            </a:r>
            <a:br>
              <a:rPr lang="ru-RU" sz="1650" dirty="0" smtClean="0"/>
            </a:br>
            <a:r>
              <a:rPr lang="ru-RU" sz="1650" dirty="0" smtClean="0"/>
              <a:t>с ошеломляющей скоростью!</a:t>
            </a:r>
          </a:p>
          <a:p>
            <a:pPr indent="450000" algn="ctr">
              <a:buNone/>
            </a:pPr>
            <a:r>
              <a:rPr lang="ru-RU" sz="1650" b="1" dirty="0" smtClean="0"/>
              <a:t>1800 год, Цизальпинская республика (Италия).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1650" dirty="0" smtClean="0"/>
              <a:t>В начале этой легендарной эпохи, в 1800 году, знаменитый итальянский учёный </a:t>
            </a:r>
            <a:r>
              <a:rPr lang="ru-RU" sz="1650" dirty="0" err="1" smtClean="0"/>
              <a:t>Алессандро</a:t>
            </a:r>
            <a:r>
              <a:rPr lang="ru-RU" sz="1650" dirty="0" smtClean="0"/>
              <a:t> Вольта впервые помещает пластины из цинка и меди в кислоту, </a:t>
            </a:r>
            <a:br>
              <a:rPr lang="ru-RU" sz="1650" dirty="0" smtClean="0"/>
            </a:br>
            <a:r>
              <a:rPr lang="ru-RU" sz="1650" dirty="0" smtClean="0"/>
              <a:t>чтобы получить непрерывный электрический ток. Результат опыта - первый в мире химический источник тока. Так называемый "Вольтов столб", который стал прародителем всех современных батарей. Спустя почти век, первые сварочные аппараты питались </a:t>
            </a:r>
            <a:br>
              <a:rPr lang="ru-RU" sz="1650" dirty="0" smtClean="0"/>
            </a:br>
            <a:r>
              <a:rPr lang="ru-RU" sz="1650" dirty="0" smtClean="0"/>
              <a:t>от аккумуляторных батарей, прародителем которых стал А. Вольта.</a:t>
            </a:r>
          </a:p>
          <a:p>
            <a:pPr>
              <a:buNone/>
            </a:pPr>
            <a:endParaRPr lang="ru-RU" sz="1400" dirty="0" smtClean="0"/>
          </a:p>
        </p:txBody>
      </p:sp>
      <p:pic>
        <p:nvPicPr>
          <p:cNvPr id="4" name="Рисунок 3" descr="слайд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3643314"/>
            <a:ext cx="5715040" cy="3011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436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500" b="1" dirty="0" smtClean="0"/>
              <a:t>1802 год, Российская Империя.</a:t>
            </a:r>
          </a:p>
          <a:p>
            <a:pPr marL="0" indent="450000">
              <a:spcBef>
                <a:spcPts val="0"/>
              </a:spcBef>
              <a:buNone/>
            </a:pPr>
            <a:r>
              <a:rPr lang="ru-RU" sz="1650" dirty="0" smtClean="0"/>
              <a:t>В 1802 году русский электротехник-самоучка Василий Владимирович Петров, вдохновлённый открытием Вольта, открывает миру явление электрической дуги </a:t>
            </a:r>
            <a:r>
              <a:rPr lang="ru-RU" sz="1650" i="1" dirty="0" smtClean="0"/>
              <a:t>(на базе усовершенствованного "Вольтова столба")</a:t>
            </a:r>
            <a:r>
              <a:rPr lang="ru-RU" sz="1650" dirty="0" smtClean="0"/>
              <a:t>. Той самой дуги, которой успешно плавят металл сварщики и по сей день. В то же время Петров делает ещё одно грандиозное открытие - явление различного сопротивления тех или иных металлов к электрическому току.</a:t>
            </a:r>
          </a:p>
          <a:p>
            <a:pPr>
              <a:buNone/>
            </a:pPr>
            <a:endParaRPr lang="ru-RU" sz="1500" dirty="0" smtClean="0"/>
          </a:p>
          <a:p>
            <a:pPr>
              <a:buNone/>
            </a:pPr>
            <a:endParaRPr lang="ru-RU" sz="1500" dirty="0" smtClean="0"/>
          </a:p>
          <a:p>
            <a:pPr>
              <a:buNone/>
            </a:pPr>
            <a:endParaRPr lang="ru-RU" sz="1500" dirty="0" smtClean="0"/>
          </a:p>
          <a:p>
            <a:pPr>
              <a:buNone/>
            </a:pPr>
            <a:endParaRPr lang="ru-RU" sz="1500" dirty="0" smtClean="0"/>
          </a:p>
          <a:p>
            <a:pPr>
              <a:buNone/>
            </a:pPr>
            <a:endParaRPr lang="ru-RU" sz="1500" dirty="0" smtClean="0"/>
          </a:p>
          <a:p>
            <a:pPr algn="ctr">
              <a:buNone/>
            </a:pPr>
            <a:endParaRPr lang="ru-RU" sz="1600" b="1" dirty="0" smtClean="0"/>
          </a:p>
          <a:p>
            <a:pPr algn="ctr">
              <a:buNone/>
            </a:pPr>
            <a:endParaRPr lang="ru-RU" sz="1600" b="1" dirty="0" smtClean="0"/>
          </a:p>
          <a:p>
            <a:pPr algn="ctr">
              <a:buNone/>
            </a:pPr>
            <a:endParaRPr lang="ru-RU" sz="1600" b="1" dirty="0" smtClean="0"/>
          </a:p>
          <a:p>
            <a:pPr algn="ctr">
              <a:buNone/>
            </a:pPr>
            <a:endParaRPr lang="ru-RU" sz="1600" b="1" dirty="0" smtClean="0"/>
          </a:p>
          <a:p>
            <a:pPr algn="ctr">
              <a:buNone/>
            </a:pPr>
            <a:endParaRPr lang="ru-RU" sz="1600" b="1" dirty="0" smtClean="0"/>
          </a:p>
          <a:p>
            <a:pPr algn="ctr">
              <a:buNone/>
            </a:pPr>
            <a:r>
              <a:rPr lang="ru-RU" sz="2500" b="1" dirty="0" smtClean="0"/>
              <a:t>1888 год, Российская Империя.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1650" dirty="0" smtClean="0"/>
              <a:t>В ноябре 1988 года, талантливый инженер-изобретатель Пермских пушечных заводов Николай Гаврилович Славянов, впервые в мире демонстрирует электродуговую сварку металлическим плавящимся электродом.</a:t>
            </a:r>
          </a:p>
          <a:p>
            <a:pPr>
              <a:buNone/>
            </a:pPr>
            <a:endParaRPr lang="ru-RU" sz="1500" dirty="0" smtClean="0"/>
          </a:p>
          <a:p>
            <a:pPr algn="ctr"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слайд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428868"/>
            <a:ext cx="3929090" cy="2305054"/>
          </a:xfrm>
          <a:prstGeom prst="rect">
            <a:avLst/>
          </a:prstGeom>
        </p:spPr>
      </p:pic>
      <p:pic>
        <p:nvPicPr>
          <p:cNvPr id="5" name="Рисунок 4" descr="слайд 3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428868"/>
            <a:ext cx="3990982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000132"/>
          </a:xfrm>
        </p:spPr>
        <p:txBody>
          <a:bodyPr>
            <a:normAutofit/>
          </a:bodyPr>
          <a:lstStyle/>
          <a:p>
            <a:pPr algn="just"/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 и основные моменты данной профессии.</a:t>
            </a:r>
            <a:b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Сварщик – это специалист. Который соединяет металлические детали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конструкции в единое целое, используя различные сварочные технологии.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Основные задачи сварщика: 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подготовка металлических поверхностей к сварке;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выбор оптимального метода и режима сварки;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прочных, герметичных и надежных сварочных швов;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контроль качества выполненных работ.</a:t>
            </a:r>
          </a:p>
          <a:p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357562"/>
            <a:ext cx="3214710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Основа сварочного дела 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0925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dirty="0" smtClean="0"/>
              <a:t>Ручная дуговая сварка является одним из самых распространенных </a:t>
            </a:r>
            <a:br>
              <a:rPr lang="ru-RU" sz="1800" dirty="0" smtClean="0"/>
            </a:br>
            <a:r>
              <a:rPr lang="ru-RU" sz="1800" dirty="0" smtClean="0"/>
              <a:t>и универсальных методов сварки.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Суть метода заключается в электрической дуге, возникающей между плавящимся покрытым электродом и свариваемой металлической заготовкой, нагревает и расплавляет кромки металла и стержень электрода.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После затвердевания образуется прочное неразъемное соединение (сварной шов).</a:t>
            </a:r>
          </a:p>
          <a:p>
            <a:pPr>
              <a:buFont typeface="Arial" pitchFamily="34" charset="0"/>
              <a:buChar char="•"/>
            </a:pPr>
            <a:endParaRPr lang="ru-RU" i="1" dirty="0"/>
          </a:p>
        </p:txBody>
      </p:sp>
      <p:pic>
        <p:nvPicPr>
          <p:cNvPr id="4" name="Рисунок 3" descr="images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3429000"/>
            <a:ext cx="4667263" cy="28003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428760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Принцип работы </a:t>
            </a:r>
            <a:br>
              <a:rPr lang="ru-RU" sz="2600" dirty="0" smtClean="0">
                <a:solidFill>
                  <a:schemeClr val="tx1"/>
                </a:solidFill>
                <a:latin typeface="+mn-lt"/>
              </a:rPr>
            </a:br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От искры до шва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00594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Зажигание Дуги: электрод кратковременно касается заготовки, создавая короткое замыкание и ионизацию газового промежутка.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Образование Дуги: между концом электрода и изделием загорается устойчивая электрическая дуга, температура которой достигает 5000-7000С.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Плавление: дуга расплавляет конец электрода и прилегающие участки свариваемого металла, образуя сварочную ванну.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Защита: покрытие электрода плавится, образуя защитный газовый пузырь </a:t>
            </a:r>
            <a:br>
              <a:rPr lang="ru-RU" sz="1800" dirty="0" smtClean="0"/>
            </a:br>
            <a:r>
              <a:rPr lang="ru-RU" sz="1800" dirty="0" smtClean="0"/>
              <a:t>и шлаковую корку над сварочной ванной, предотвращая контакт </a:t>
            </a:r>
            <a:br>
              <a:rPr lang="ru-RU" sz="1800" dirty="0" smtClean="0"/>
            </a:br>
            <a:r>
              <a:rPr lang="ru-RU" sz="1800" dirty="0" smtClean="0"/>
              <a:t>с атмосферным кислородом и азотом.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Формирование шва: по мере перемещения электрода сварочная ванна остывает и кристаллизируется, образуя металлический шов, покрытый шлаком.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Инструменты мастера</a:t>
            </a:r>
            <a:br>
              <a:rPr lang="ru-RU" sz="2600" dirty="0" smtClean="0">
                <a:solidFill>
                  <a:schemeClr val="tx1"/>
                </a:solidFill>
                <a:latin typeface="+mn-lt"/>
              </a:rPr>
            </a:br>
            <a:r>
              <a:rPr lang="ru-RU" sz="2600" dirty="0" smtClean="0">
                <a:solidFill>
                  <a:schemeClr val="tx1"/>
                </a:solidFill>
                <a:latin typeface="+mn-lt"/>
              </a:rPr>
              <a:t>что необходимо для качественной работы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35719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dirty="0" smtClean="0"/>
              <a:t>Сварочный аппарат (источник питания): преобразует сетевое напряжение </a:t>
            </a:r>
            <a:br>
              <a:rPr lang="ru-RU" sz="1800" dirty="0" smtClean="0"/>
            </a:br>
            <a:r>
              <a:rPr lang="ru-RU" sz="1800" dirty="0" smtClean="0"/>
              <a:t>в сварочный ток (трансформаторы, выпрямители, инверторы);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Сварочные кабели (для подключения аппарата к </a:t>
            </a:r>
            <a:r>
              <a:rPr lang="ru-RU" sz="1800" dirty="0" err="1" smtClean="0"/>
              <a:t>электродержателю</a:t>
            </a:r>
            <a:r>
              <a:rPr lang="ru-RU" sz="1800" dirty="0" smtClean="0"/>
              <a:t> </a:t>
            </a:r>
            <a:br>
              <a:rPr lang="ru-RU" sz="1800" dirty="0" smtClean="0"/>
            </a:br>
            <a:r>
              <a:rPr lang="ru-RU" sz="1800" dirty="0" smtClean="0"/>
              <a:t>и зажиму массы): приспособление для надежного закрепления электрода </a:t>
            </a:r>
            <a:br>
              <a:rPr lang="ru-RU" sz="1800" dirty="0" smtClean="0"/>
            </a:br>
            <a:r>
              <a:rPr lang="ru-RU" sz="1800" dirty="0" smtClean="0"/>
              <a:t>и подачи к нему тока;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err="1" smtClean="0"/>
              <a:t>Электродержатель</a:t>
            </a:r>
            <a:r>
              <a:rPr lang="ru-RU" sz="1800" dirty="0" smtClean="0"/>
              <a:t>: приспособление для надежного закрепления электрода </a:t>
            </a:r>
            <a:br>
              <a:rPr lang="ru-RU" sz="1800" dirty="0" smtClean="0"/>
            </a:br>
            <a:r>
              <a:rPr lang="ru-RU" sz="1800" dirty="0" smtClean="0"/>
              <a:t>и подачи к нему тока;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Зажим массы (клемма заземления): для создания электрической цепи, соединяет аппарат с изделием;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Щетка для удаления шлака и молоток: для чистки шва после сварки;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Средства индивидуальной защиты (СИЗ): сварочная маска, перчатки, спецодежда.</a:t>
            </a:r>
          </a:p>
        </p:txBody>
      </p:sp>
      <p:pic>
        <p:nvPicPr>
          <p:cNvPr id="4" name="Рисунок 3" descr="аппарат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929198"/>
            <a:ext cx="1571636" cy="1571636"/>
          </a:xfrm>
          <a:prstGeom prst="rect">
            <a:avLst/>
          </a:prstGeom>
        </p:spPr>
      </p:pic>
      <p:pic>
        <p:nvPicPr>
          <p:cNvPr id="5" name="Рисунок 4" descr="кабель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56" y="4929198"/>
            <a:ext cx="1714512" cy="1571636"/>
          </a:xfrm>
          <a:prstGeom prst="rect">
            <a:avLst/>
          </a:prstGeom>
        </p:spPr>
      </p:pic>
      <p:pic>
        <p:nvPicPr>
          <p:cNvPr id="6" name="Рисунок 5" descr="электродержательо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4929198"/>
            <a:ext cx="1571636" cy="1571636"/>
          </a:xfrm>
          <a:prstGeom prst="rect">
            <a:avLst/>
          </a:prstGeom>
        </p:spPr>
      </p:pic>
      <p:pic>
        <p:nvPicPr>
          <p:cNvPr id="7" name="Рисунок 6" descr="маска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929198"/>
            <a:ext cx="1889381" cy="1571636"/>
          </a:xfrm>
          <a:prstGeom prst="rect">
            <a:avLst/>
          </a:prstGeom>
        </p:spPr>
      </p:pic>
      <p:pic>
        <p:nvPicPr>
          <p:cNvPr id="8" name="Рисунок 7" descr="щетка (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380" y="4929198"/>
            <a:ext cx="1785949" cy="1605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+mn-lt"/>
              </a:rPr>
              <a:t>Ключевые навыки и качества сварщика</a:t>
            </a:r>
            <a:endParaRPr lang="ru-RU" sz="2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58204" cy="5715016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технические знания: понимание свойств металлов, электротехники, сварочных аппаратов и технологий, а также знание материаловедения, умение читать чертежи;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физическая выносливость: способность работать в различных позициях, зачастую в сложных условиях;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точность и внимательность: ювелирная аккуратность в работе </a:t>
            </a:r>
            <a:br>
              <a:rPr lang="ru-RU" sz="1800" dirty="0" smtClean="0"/>
            </a:br>
            <a:r>
              <a:rPr lang="ru-RU" sz="1800" dirty="0" smtClean="0"/>
              <a:t>с огнем и металлом;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отличная координация рук и глаз: данные требования необходимы </a:t>
            </a:r>
            <a:br>
              <a:rPr lang="ru-RU" sz="1800" dirty="0" smtClean="0"/>
            </a:br>
            <a:r>
              <a:rPr lang="ru-RU" sz="1800" dirty="0" smtClean="0"/>
              <a:t>для создания ровных и крепких швов: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строгое соблюдение техники безопасности: профессия сопряжена с рисками;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1800" dirty="0" smtClean="0"/>
              <a:t>пространственное мышление: умение работать в разных положениях </a:t>
            </a:r>
            <a:br>
              <a:rPr lang="ru-RU" sz="1800" dirty="0" smtClean="0"/>
            </a:br>
            <a:r>
              <a:rPr lang="ru-RU" sz="1800" dirty="0" smtClean="0"/>
              <a:t>при планировании создании шва.</a:t>
            </a:r>
          </a:p>
        </p:txBody>
      </p:sp>
      <p:pic>
        <p:nvPicPr>
          <p:cNvPr id="4" name="Рисунок 3" descr="с чертежами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4802196"/>
            <a:ext cx="3155745" cy="1870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sz="2900" b="1" dirty="0" smtClean="0">
                <a:solidFill>
                  <a:schemeClr val="tx1"/>
                </a:solidFill>
                <a:latin typeface="+mn-lt"/>
              </a:rPr>
              <a:t>Кому подойдет профессия сварщика ручной дуговой с</a:t>
            </a:r>
            <a:r>
              <a:rPr lang="ru-RU" sz="2900" dirty="0" smtClean="0">
                <a:solidFill>
                  <a:schemeClr val="tx1"/>
                </a:solidFill>
                <a:latin typeface="+mn-lt"/>
              </a:rPr>
              <a:t>в</a:t>
            </a:r>
            <a:r>
              <a:rPr lang="ru-RU" sz="2900" b="1" dirty="0" smtClean="0">
                <a:solidFill>
                  <a:schemeClr val="tx1"/>
                </a:solidFill>
                <a:latin typeface="+mn-lt"/>
              </a:rPr>
              <a:t>арки плавящимся покрытым электродом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4357719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7200" dirty="0" smtClean="0"/>
              <a:t>Профессия сварщика ручной дуговой сварки плавящимся покрытым электродом может подойти для тех, кто обладает определенными качествами, навыками и интересами. Вот несколько категорий людей, которым может подойти </a:t>
            </a:r>
            <a:br>
              <a:rPr lang="ru-RU" sz="7200" dirty="0" smtClean="0"/>
            </a:br>
            <a:r>
              <a:rPr lang="ru-RU" sz="7200" dirty="0" smtClean="0"/>
              <a:t>эта профессия: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Интересующиеся техникой:</a:t>
            </a:r>
            <a:r>
              <a:rPr lang="ru-RU" sz="7200" dirty="0" smtClean="0"/>
              <a:t> Люди, интересующиеся техникой, металлургией и технологией, могут находить удовлетворение в сварочных работах.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Те, кому нравится работать руками: </a:t>
            </a:r>
            <a:r>
              <a:rPr lang="ru-RU" sz="7200" dirty="0" smtClean="0"/>
              <a:t>Те, кто предпочитает ручную работу </a:t>
            </a:r>
            <a:br>
              <a:rPr lang="ru-RU" sz="7200" dirty="0" smtClean="0"/>
            </a:br>
            <a:r>
              <a:rPr lang="ru-RU" sz="7200" dirty="0" smtClean="0"/>
              <a:t>и имеет хорошие моторные навыки.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Те, кому нравится решать технические проблемы: </a:t>
            </a:r>
            <a:r>
              <a:rPr lang="ru-RU" sz="7200" dirty="0" smtClean="0"/>
              <a:t>Личности, способные анализировать и решать задачи конструкциях при помощи сварки.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Трудолюбивые и ответственные: </a:t>
            </a:r>
            <a:r>
              <a:rPr lang="ru-RU" sz="7200" dirty="0" smtClean="0"/>
              <a:t>Так как сварка требует тщательности </a:t>
            </a:r>
            <a:br>
              <a:rPr lang="ru-RU" sz="7200" dirty="0" smtClean="0"/>
            </a:br>
            <a:r>
              <a:rPr lang="ru-RU" sz="7200" dirty="0" smtClean="0"/>
              <a:t>и ответственности, трудолюбивые и дисциплинированные люди будут успешными в этой профессии.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Люди, готовые к обучению:</a:t>
            </a:r>
            <a:r>
              <a:rPr lang="ru-RU" sz="7200" dirty="0" smtClean="0"/>
              <a:t> Поскольку технологии сварки постоянно развиваются, сварщики должны быть готовы к обучению новым методам </a:t>
            </a:r>
            <a:br>
              <a:rPr lang="ru-RU" sz="7200" dirty="0" smtClean="0"/>
            </a:br>
            <a:r>
              <a:rPr lang="ru-RU" sz="7200" dirty="0" smtClean="0"/>
              <a:t>и техникам.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Физически выносливые:</a:t>
            </a:r>
            <a:r>
              <a:rPr lang="ru-RU" sz="7200" dirty="0" smtClean="0"/>
              <a:t> Работа сварщиком требует физической выносливости, поэтому те, кто в хорошей физической форме, могут успешно справляться с физическими нагрузками.</a:t>
            </a:r>
          </a:p>
          <a:p>
            <a:pPr algn="just">
              <a:buFont typeface="Arial" pitchFamily="34" charset="0"/>
              <a:buChar char="•"/>
            </a:pPr>
            <a:r>
              <a:rPr lang="ru-RU" sz="7200" i="1" dirty="0" smtClean="0"/>
              <a:t>Любящие работу с металлом: </a:t>
            </a:r>
            <a:r>
              <a:rPr lang="ru-RU" sz="7200" dirty="0" smtClean="0"/>
              <a:t>Те, кто испытывает интерес к работе </a:t>
            </a:r>
            <a:br>
              <a:rPr lang="ru-RU" sz="7200" dirty="0" smtClean="0"/>
            </a:br>
            <a:r>
              <a:rPr lang="ru-RU" sz="7200" dirty="0" smtClean="0"/>
              <a:t>с металлом, его свойствами и применением.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179</TotalTime>
  <Words>549</Words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профессия «Сварщик ручной дуговой сварки, плавящимся покрытым электродом»</vt:lpstr>
      <vt:lpstr>История возникновения профессии сварщика Первые сварщики в мире: кем они были ? </vt:lpstr>
      <vt:lpstr>Слайд 3</vt:lpstr>
      <vt:lpstr>Содержание и основные моменты данной профессии. </vt:lpstr>
      <vt:lpstr>Основа сварочного дела </vt:lpstr>
      <vt:lpstr>Принцип работы  От искры до шва</vt:lpstr>
      <vt:lpstr>Инструменты мастера что необходимо для качественной работы</vt:lpstr>
      <vt:lpstr>Ключевые навыки и качества сварщика</vt:lpstr>
      <vt:lpstr>Кому подойдет профессия сварщика ручной дуговой сварки плавящимся покрытым электродом </vt:lpstr>
      <vt:lpstr>Где можно освоить профессию сварщика ручной дуговой сварки плавящимся покрытым электродом </vt:lpstr>
      <vt:lpstr>Область применения профессии сварщика ручной дуговой сварки плавящимся покрытым электродом </vt:lpstr>
      <vt:lpstr>Слайд 12</vt:lpstr>
      <vt:lpstr>Доход сварщиков ручной дуговой сварки плавящимся покрытым электродом </vt:lpstr>
      <vt:lpstr>Слайд 14</vt:lpstr>
      <vt:lpstr>Список использованных источников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профессия сварщика ручной дуговой сварки плавящимся покрытым электродом</dc:title>
  <dc:creator>Angelina</dc:creator>
  <cp:lastModifiedBy>Vyacheslav</cp:lastModifiedBy>
  <cp:revision>57</cp:revision>
  <dcterms:created xsi:type="dcterms:W3CDTF">2025-11-29T16:28:35Z</dcterms:created>
  <dcterms:modified xsi:type="dcterms:W3CDTF">2025-12-09T16:48:12Z</dcterms:modified>
</cp:coreProperties>
</file>