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929A014-9604-4CB4-BB37-4D11B3A6026B}">
          <p14:sldIdLst>
            <p14:sldId id="257"/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B6391-7EC2-43B9-BA77-4D0109B1BD1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64041-1325-4876-81A8-BFCD9C3FCDF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10" y="1691005"/>
            <a:ext cx="6012815" cy="43707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50265"/>
            <a:ext cx="10515600" cy="8407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+mn-lt"/>
                <a:cs typeface="Arial" panose="020B0604020202020204" pitchFamily="34" charset="0"/>
              </a:rPr>
              <a:t>"Скульптурная резьба.</a:t>
            </a:r>
            <a:br>
              <a:rPr lang="ru-RU" sz="3600" b="1" dirty="0">
                <a:latin typeface="+mn-lt"/>
                <a:cs typeface="Arial" panose="020B0604020202020204" pitchFamily="34" charset="0"/>
              </a:rPr>
            </a:br>
            <a:r>
              <a:rPr lang="ru-RU" sz="3600" b="1" dirty="0">
                <a:latin typeface="+mn-lt"/>
                <a:cs typeface="Arial" panose="020B0604020202020204" pitchFamily="34" charset="0"/>
              </a:rPr>
              <a:t> Виды и особенности"</a:t>
            </a:r>
            <a:endParaRPr lang="ru-RU" sz="36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9798050" y="4951095"/>
            <a:ext cx="21977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ru-RU" altLang="en-US"/>
              <a:t>подготовил мастер проф.обучения : Киселёв А.В.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685925" y="255270"/>
            <a:ext cx="9399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ГКОУ « Большекрутовская школа-интернат»</a:t>
            </a:r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154295" y="6318885"/>
            <a:ext cx="2965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      2026</a:t>
            </a:r>
            <a:endParaRPr lang="ru-RU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62" y="3172001"/>
            <a:ext cx="3400123" cy="36859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87" y="3858785"/>
            <a:ext cx="2999213" cy="29992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333" y="0"/>
            <a:ext cx="12022667" cy="214100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Скульптурная резьба </a:t>
            </a:r>
            <a:r>
              <a:rPr lang="ru-RU" sz="3600" b="1" dirty="0">
                <a:latin typeface="+mn-lt"/>
              </a:rPr>
              <a:t>— один из самых сложных и трудоёмких видов резьбы по дереву. Для её выполнения требуется опыт, художественное чутьё и набор различных инструментов. </a:t>
            </a:r>
            <a:endParaRPr lang="ru-RU" sz="3600" b="1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84" y="2138424"/>
            <a:ext cx="3876916" cy="2907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908" y="2138446"/>
            <a:ext cx="3562350" cy="4762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76" y="2138424"/>
            <a:ext cx="2762043" cy="20671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8446"/>
            <a:ext cx="3027610" cy="2264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1050"/>
            <a:ext cx="3784600" cy="25269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532" y="1973792"/>
            <a:ext cx="11497733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Материалы</a:t>
            </a: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Для скульптурной резьбы используют мягкую древесину (липу, осину, ольху). Для архитектурно-декоративных деталей — несущих опор, столбов и других — требуются твёрдые породы. </a:t>
            </a:r>
            <a:br>
              <a:rPr lang="ru-RU" sz="3600" b="1" dirty="0">
                <a:latin typeface="+mn-lt"/>
              </a:rPr>
            </a:br>
            <a:br>
              <a:rPr lang="ru-RU" sz="3600" b="1" dirty="0">
                <a:latin typeface="+mn-lt"/>
              </a:rPr>
            </a:b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Дерево должно быть хорошо просушено, без гнили, так как в процессе резьбы это осложнит работу.</a:t>
            </a:r>
            <a:endParaRPr lang="ru-RU" sz="3600" b="1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Инструмент для скульптурной резьбы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5" y="3978075"/>
            <a:ext cx="2760133" cy="276013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4" y="1541843"/>
            <a:ext cx="2760133" cy="24020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737" y="4525942"/>
            <a:ext cx="1888154" cy="12603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36" y="1541843"/>
            <a:ext cx="5283937" cy="5283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0" y="1541843"/>
            <a:ext cx="3729657" cy="27972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0" y="4393130"/>
            <a:ext cx="3732879" cy="23450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67" y="161925"/>
            <a:ext cx="11658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+mn-lt"/>
              </a:rPr>
              <a:t>Для скульптурной резьбы по дереву используют различные инструменты: ножи, стамески, граверы и, в некоторых случаях, пилы</a:t>
            </a:r>
            <a:endParaRPr lang="ru-RU" sz="32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467" y="1783292"/>
            <a:ext cx="10456334" cy="427037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Ножи</a:t>
            </a: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/>
              <a:t>Для скульптурной резьбы по дереву применяют специализированные ножи. Например: </a:t>
            </a:r>
            <a:endParaRPr lang="ru-RU" b="1" dirty="0"/>
          </a:p>
          <a:p>
            <a:r>
              <a:rPr lang="ru-RU" b="1" dirty="0">
                <a:solidFill>
                  <a:srgbClr val="C00000"/>
                </a:solidFill>
              </a:rPr>
              <a:t>Богородский нож </a:t>
            </a:r>
            <a:r>
              <a:rPr lang="ru-RU" b="1" dirty="0"/>
              <a:t>— позволяет делать грубую резьбу (создание общей «угловатой» формы фигурки) и тонкие детали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67" y="4248151"/>
            <a:ext cx="3782200" cy="24479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Нож «Секира»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5" y="1304131"/>
            <a:ext cx="3225535" cy="3225535"/>
          </a:xfrm>
        </p:spPr>
      </p:pic>
      <p:sp>
        <p:nvSpPr>
          <p:cNvPr id="7" name="TextBox 6"/>
          <p:cNvSpPr txBox="1"/>
          <p:nvPr/>
        </p:nvSpPr>
        <p:spPr>
          <a:xfrm>
            <a:off x="8204200" y="657800"/>
            <a:ext cx="314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/>
              <a:t>Нож </a:t>
            </a:r>
            <a:r>
              <a:rPr lang="en-US" sz="3600" b="1" dirty="0"/>
              <a:t>C8</a:t>
            </a:r>
            <a:endParaRPr lang="ru-RU" sz="3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69" y="1862667"/>
            <a:ext cx="5097198" cy="33981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34" y="779992"/>
            <a:ext cx="11116733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Стамески</a:t>
            </a:r>
            <a:br>
              <a:rPr lang="ru-RU" sz="3600" b="1" dirty="0"/>
            </a:br>
            <a:r>
              <a:rPr lang="ru-RU" sz="3600" b="1" dirty="0"/>
              <a:t>Для скульптурной резьбы по дереву используют, например:</a:t>
            </a:r>
            <a:br>
              <a:rPr lang="ru-RU" sz="3600" b="1" dirty="0"/>
            </a:br>
            <a:br>
              <a:rPr lang="ru-RU" sz="3600" b="1" dirty="0"/>
            </a:br>
            <a:r>
              <a:rPr lang="ru-RU" sz="3600" b="1" dirty="0">
                <a:solidFill>
                  <a:srgbClr val="C00000"/>
                </a:solidFill>
              </a:rPr>
              <a:t>Скульптурную стамеску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3649132"/>
            <a:ext cx="3107267" cy="3107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8866" y="2105555"/>
            <a:ext cx="3979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Ударную стамеску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32" y="3217333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622" y="2632257"/>
            <a:ext cx="3094508" cy="17406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61" y="4136787"/>
            <a:ext cx="2721213" cy="27212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842" y="531350"/>
            <a:ext cx="11768666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Граверы</a:t>
            </a: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Для скульптурной резьбы по дереву могут использоваться электрические граверы с насадками для резьбы по дереву. </a:t>
            </a:r>
            <a:endParaRPr lang="ru-RU" sz="3600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65" y="2632257"/>
            <a:ext cx="4225743" cy="4225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49" y="2632257"/>
            <a:ext cx="2571032" cy="17097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24" y="3889674"/>
            <a:ext cx="2968326" cy="29683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258"/>
            <a:ext cx="2609322" cy="2655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7" y="4920870"/>
            <a:ext cx="2646136" cy="19970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3200" y="165311"/>
            <a:ext cx="119887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Скульптурная </a:t>
            </a:r>
            <a:r>
              <a:rPr lang="ru-RU" sz="3200" b="1" dirty="0"/>
              <a:t>(объёмная) </a:t>
            </a:r>
            <a:r>
              <a:rPr lang="ru-RU" sz="3200" b="1" dirty="0">
                <a:solidFill>
                  <a:srgbClr val="C00000"/>
                </a:solidFill>
              </a:rPr>
              <a:t>резьба </a:t>
            </a:r>
            <a:r>
              <a:rPr lang="ru-RU" sz="3200" b="1" dirty="0"/>
              <a:t>— это художественно обработанная со всех сторон объёмная фигура, полностью или в основном отделённая от фона. В отличие от одностороннего изображения объекта в плоскорельефной и рельефной резьбе, в объёмной резьбе объект просматривается со всех сторон. 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" y="3095850"/>
            <a:ext cx="6219318" cy="35968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69" y="3346483"/>
            <a:ext cx="5520138" cy="33462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733" y="61065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Применение</a:t>
            </a:r>
            <a:r>
              <a:rPr lang="ru-RU" sz="3600" b="1" dirty="0">
                <a:latin typeface="+mn-lt"/>
                <a:cs typeface="Arial" panose="020B0604020202020204" pitchFamily="34" charset="0"/>
              </a:rPr>
              <a:t>: скульптурная резьба используется для украшения интерьеров и мебели классических стилей, а также для создания современной станковой скульптуры из дерева.</a:t>
            </a:r>
            <a:endParaRPr lang="ru-RU" sz="36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71" y="2481388"/>
            <a:ext cx="2895929" cy="43407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2802467"/>
            <a:ext cx="2785532" cy="40197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210"/>
            <a:ext cx="3259667" cy="43407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10" y="2802467"/>
            <a:ext cx="3013625" cy="40197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667" y="115252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Виды</a:t>
            </a:r>
            <a:br>
              <a:rPr lang="ru-RU" sz="3200" b="1" dirty="0">
                <a:latin typeface="+mn-lt"/>
              </a:rPr>
            </a:br>
            <a:r>
              <a:rPr lang="ru-RU" sz="3200" b="1" dirty="0">
                <a:latin typeface="+mn-lt"/>
              </a:rPr>
              <a:t>Скульптурная резьба не имеет чётких подвидов, но выделяются направления, обусловленные культурными или историческими предпосылками. Например:</a:t>
            </a:r>
            <a:br>
              <a:rPr lang="ru-RU" sz="3200" b="1" dirty="0">
                <a:latin typeface="+mn-lt"/>
              </a:rPr>
            </a:br>
            <a:br>
              <a:rPr lang="ru-RU" sz="3200" b="1" dirty="0">
                <a:latin typeface="+mn-lt"/>
              </a:rPr>
            </a:br>
            <a:r>
              <a:rPr lang="ru-RU" sz="3200" b="1" dirty="0">
                <a:solidFill>
                  <a:srgbClr val="C00000"/>
                </a:solidFill>
                <a:latin typeface="+mn-lt"/>
              </a:rPr>
              <a:t>Богородская резьба </a:t>
            </a:r>
            <a:r>
              <a:rPr lang="ru-RU" sz="3200" b="1" dirty="0">
                <a:latin typeface="+mn-lt"/>
              </a:rPr>
              <a:t>— узорная проработка поверхности изделия, имитирующая шкурку зверя или оперение птиц.</a:t>
            </a:r>
            <a:endParaRPr lang="ru-RU" sz="3200" b="1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3707223"/>
            <a:ext cx="4715933" cy="31439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65" y="3714045"/>
            <a:ext cx="3143955" cy="31439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31" y="3707223"/>
            <a:ext cx="5594070" cy="31439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58" y="2876545"/>
            <a:ext cx="4537083" cy="30247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+mn-lt"/>
              </a:rPr>
              <a:t>Миниатюра</a:t>
            </a:r>
            <a:r>
              <a:rPr lang="ru-RU" b="1" dirty="0">
                <a:latin typeface="+mn-lt"/>
              </a:rPr>
              <a:t> — небольшие декоративные скульптуры, например нэцкэ и </a:t>
            </a:r>
            <a:r>
              <a:rPr lang="ru-RU" b="1" dirty="0" err="1">
                <a:latin typeface="+mn-lt"/>
              </a:rPr>
              <a:t>окимоно</a:t>
            </a:r>
            <a:r>
              <a:rPr lang="ru-RU" b="1" dirty="0">
                <a:latin typeface="+mn-lt"/>
              </a:rPr>
              <a:t>.</a:t>
            </a:r>
            <a:endParaRPr lang="ru-RU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733" y="2876544"/>
            <a:ext cx="4313197" cy="30247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" y="2880560"/>
            <a:ext cx="4760586" cy="30207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13" y="2260598"/>
            <a:ext cx="3814755" cy="45974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1" y="228600"/>
            <a:ext cx="11675532" cy="15970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+mn-lt"/>
              </a:rPr>
              <a:t>Лесная резьба </a:t>
            </a:r>
            <a:r>
              <a:rPr lang="ru-RU" b="1" dirty="0">
                <a:latin typeface="+mn-lt"/>
              </a:rPr>
              <a:t>— резьба на стоящих высохших деревьях, как правило, вырезаются лица и фигуры людей, сказочных персонажей.</a:t>
            </a:r>
            <a:endParaRPr lang="ru-RU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84" y="2260598"/>
            <a:ext cx="2588085" cy="4597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598"/>
            <a:ext cx="3485065" cy="46451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2260598"/>
            <a:ext cx="3448050" cy="4597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565583"/>
            <a:ext cx="3826933" cy="20737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867" y="93133"/>
            <a:ext cx="11065933" cy="1597555"/>
          </a:xfrm>
        </p:spPr>
        <p:txBody>
          <a:bodyPr/>
          <a:lstStyle/>
          <a:p>
            <a:r>
              <a:rPr lang="ru-RU" b="1" dirty="0"/>
              <a:t>Техника выполнения</a:t>
            </a:r>
            <a:br>
              <a:rPr lang="ru-RU" b="1" dirty="0"/>
            </a:br>
            <a:r>
              <a:rPr lang="ru-RU" b="1" dirty="0"/>
              <a:t>Некоторые этапы скульптурной резьбы: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" y="3343118"/>
            <a:ext cx="6968067" cy="3514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17" y="3333138"/>
            <a:ext cx="4699816" cy="3524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866" y="1430856"/>
            <a:ext cx="67140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1)Эскиз</a:t>
            </a:r>
            <a:endParaRPr lang="ru-RU" sz="2400" dirty="0"/>
          </a:p>
          <a:p>
            <a:r>
              <a:rPr lang="ru-RU" sz="2400" dirty="0"/>
              <a:t>2)Разметка заготовки с необходимым припуском на обработку.</a:t>
            </a:r>
            <a:endParaRPr lang="ru-RU" sz="2400" dirty="0"/>
          </a:p>
          <a:p>
            <a:r>
              <a:rPr lang="ru-RU" sz="2400" dirty="0"/>
              <a:t>3)Обруб основных форм.</a:t>
            </a:r>
            <a:endParaRPr lang="ru-RU" sz="2400" dirty="0"/>
          </a:p>
          <a:p>
            <a:r>
              <a:rPr lang="ru-RU" sz="2400" dirty="0"/>
              <a:t>4)Проработка рельефа и деталей скульптуры.</a:t>
            </a:r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Важно: скульптура должна максимально уложиться в масштабе заготовки, добавления, наращивания, подклейки дерева возможны только в исключительных случаях</a:t>
            </a:r>
            <a:endParaRPr lang="ru-RU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72" y="2392020"/>
            <a:ext cx="3689630" cy="4296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75" y="2392020"/>
            <a:ext cx="2816317" cy="42966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5" y="84667"/>
            <a:ext cx="2163367" cy="3273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71" y="84667"/>
            <a:ext cx="1969166" cy="32731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79" y="84668"/>
            <a:ext cx="2134564" cy="32731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05" y="84668"/>
            <a:ext cx="2094795" cy="32501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70" y="3592247"/>
            <a:ext cx="2163367" cy="32657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069"/>
            <a:ext cx="2461120" cy="32501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2396</Words>
  <Application>WPS Presentation</Application>
  <PresentationFormat>Широкоэкранный</PresentationFormat>
  <Paragraphs>49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"Скульптурная резьба.  Виды и особенности"</vt:lpstr>
      <vt:lpstr>PowerPoint 演示文稿</vt:lpstr>
      <vt:lpstr>Применение: скульптурная резьба используется для украшения интерьеров и мебели классических стилей, а также для создания современной станковой скульптуры из дерева.</vt:lpstr>
      <vt:lpstr>Виды Скульптурная резьба не имеет чётких подвидов, но выделяются направления, обусловленные культурными или историческими предпосылками. Например:  Богородская резьба — узорная проработка поверхности изделия, имитирующая шкурку зверя или оперение птиц.</vt:lpstr>
      <vt:lpstr>Миниатюра — небольшие декоративные скульптуры, например нэцкэ и окимоно.</vt:lpstr>
      <vt:lpstr>Лесная резьба — резьба на стоящих высохших деревьях, как правило, вырезаются лица и фигуры людей, сказочных персонажей.</vt:lpstr>
      <vt:lpstr>Техника выполнения Некоторые этапы скульптурной резьбы:</vt:lpstr>
      <vt:lpstr>Важно: скульптура должна максимально уложиться в масштабе заготовки, добавления, наращивания, подклейки дерева возможны только в исключительных случаях</vt:lpstr>
      <vt:lpstr>PowerPoint 演示文稿</vt:lpstr>
      <vt:lpstr>Скульптурная резьба — один из самых сложных и трудоёмких видов резьбы по дереву. Для её выполнения требуется опыт, художественное чутьё и набор различных инструментов. </vt:lpstr>
      <vt:lpstr>Материалы Для скульптурной резьбы используют мягкую древесину (липу, осину, ольху). Для архитектурно-декоративных деталей — несущих опор, столбов и других — требуются твёрдые породы.    Дерево должно быть хорошо просушено, без гнили, так как в процессе резьбы это осложнит работу.</vt:lpstr>
      <vt:lpstr>Инструмент для скульптурной резьбы</vt:lpstr>
      <vt:lpstr>Для скульптурной резьбы по дереву используют различные инструменты: ножи, стамески, граверы и, в некоторых случаях, пилы</vt:lpstr>
      <vt:lpstr>Нож «Секира»</vt:lpstr>
      <vt:lpstr>Стамески Для скульптурной резьбы по дереву используют, например:  Скульптурную стамеску </vt:lpstr>
      <vt:lpstr>Граверы Для скульптурной резьбы по дереву могут использоваться электрические граверы с насадками для резьбы по дереву.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Feriop Derek</dc:creator>
  <cp:lastModifiedBy>NO NAME</cp:lastModifiedBy>
  <cp:revision>26</cp:revision>
  <dcterms:created xsi:type="dcterms:W3CDTF">2025-12-15T19:45:00Z</dcterms:created>
  <dcterms:modified xsi:type="dcterms:W3CDTF">2026-06-10T11:30:58Z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1049-12.1.0.26880</vt:lpwstr>
  </property>
  <property fmtid="{D5CDD505-2E9C-101B-9397-08002B2CF9AE}" pid="3" name="ICV">
    <vt:lpwstr>1586CFE60E1F45559FF8430B9490E74E_12</vt:lpwstr>
  </property>
</Properties>
</file>