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88" r:id="rId8"/>
    <p:sldId id="286" r:id="rId9"/>
    <p:sldId id="277" r:id="rId10"/>
    <p:sldId id="279" r:id="rId11"/>
    <p:sldId id="287" r:id="rId12"/>
    <p:sldId id="284" r:id="rId13"/>
    <p:sldId id="263" r:id="rId14"/>
    <p:sldId id="267" r:id="rId15"/>
    <p:sldId id="271" r:id="rId16"/>
    <p:sldId id="278" r:id="rId17"/>
    <p:sldId id="280" r:id="rId18"/>
    <p:sldId id="276" r:id="rId19"/>
    <p:sldId id="264" r:id="rId20"/>
    <p:sldId id="281" r:id="rId21"/>
    <p:sldId id="265" r:id="rId22"/>
    <p:sldId id="275" r:id="rId23"/>
    <p:sldId id="266" r:id="rId24"/>
    <p:sldId id="289" r:id="rId25"/>
    <p:sldId id="268" r:id="rId26"/>
    <p:sldId id="272" r:id="rId27"/>
    <p:sldId id="269" r:id="rId28"/>
    <p:sldId id="270" r:id="rId29"/>
    <p:sldId id="26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8267-765A-4540-B8F7-3EBF5E292C1B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B870-1ADC-4812-849C-8D91348E2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8267-765A-4540-B8F7-3EBF5E292C1B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B870-1ADC-4812-849C-8D91348E2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8267-765A-4540-B8F7-3EBF5E292C1B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B870-1ADC-4812-849C-8D91348E2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8267-765A-4540-B8F7-3EBF5E292C1B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B870-1ADC-4812-849C-8D91348E2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8267-765A-4540-B8F7-3EBF5E292C1B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B870-1ADC-4812-849C-8D91348E2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8267-765A-4540-B8F7-3EBF5E292C1B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B870-1ADC-4812-849C-8D91348E2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8267-765A-4540-B8F7-3EBF5E292C1B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B870-1ADC-4812-849C-8D91348E2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8267-765A-4540-B8F7-3EBF5E292C1B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B870-1ADC-4812-849C-8D91348E2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8267-765A-4540-B8F7-3EBF5E292C1B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B870-1ADC-4812-849C-8D91348E2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8267-765A-4540-B8F7-3EBF5E292C1B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B870-1ADC-4812-849C-8D91348E2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8267-765A-4540-B8F7-3EBF5E292C1B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B870-1ADC-4812-849C-8D91348E2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A8267-765A-4540-B8F7-3EBF5E292C1B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B870-1ADC-4812-849C-8D91348E27B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 w="900" cmpd="sng">
            <a:solidFill>
              <a:schemeClr val="accent1">
                <a:satMod val="190000"/>
                <a:alpha val="55000"/>
              </a:schemeClr>
            </a:solidFill>
            <a:prstDash val="solid"/>
          </a:ln>
          <a:solidFill>
            <a:schemeClr val="accent1">
              <a:satMod val="200000"/>
              <a:tint val="3000"/>
            </a:schemeClr>
          </a:solidFill>
          <a:effectLst>
            <a:innerShdw blurRad="101600" dist="76200" dir="5400000">
              <a:schemeClr val="accent1">
                <a:satMod val="190000"/>
                <a:tint val="100000"/>
                <a:alpha val="74000"/>
              </a:schemeClr>
            </a:inn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 cap="none" spc="0">
          <a:ln w="17780" cmpd="sng">
            <a:solidFill>
              <a:schemeClr val="accent1">
                <a:tint val="3000"/>
              </a:schemeClr>
            </a:solidFill>
            <a:prstDash val="solid"/>
            <a:miter lim="800000"/>
          </a:ln>
          <a:gradFill>
            <a:gsLst>
              <a:gs pos="10000">
                <a:schemeClr val="accent1">
                  <a:tint val="63000"/>
                  <a:sat val="105000"/>
                </a:schemeClr>
              </a:gs>
              <a:gs pos="90000">
                <a:schemeClr val="accent1">
                  <a:shade val="50000"/>
                  <a:satMod val="100000"/>
                </a:schemeClr>
              </a:gs>
            </a:gsLst>
            <a:lin ang="5400000"/>
          </a:gradFill>
          <a:effectLst>
            <a:outerShdw blurRad="55000" dist="50800" dir="54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 cap="none" spc="0">
          <a:ln w="17780" cmpd="sng">
            <a:solidFill>
              <a:schemeClr val="accent1">
                <a:tint val="3000"/>
              </a:schemeClr>
            </a:solidFill>
            <a:prstDash val="solid"/>
            <a:miter lim="800000"/>
          </a:ln>
          <a:gradFill>
            <a:gsLst>
              <a:gs pos="10000">
                <a:schemeClr val="accent1">
                  <a:tint val="63000"/>
                  <a:sat val="105000"/>
                </a:schemeClr>
              </a:gs>
              <a:gs pos="90000">
                <a:schemeClr val="accent1">
                  <a:shade val="50000"/>
                  <a:satMod val="100000"/>
                </a:schemeClr>
              </a:gs>
            </a:gsLst>
            <a:lin ang="5400000"/>
          </a:gradFill>
          <a:effectLst>
            <a:outerShdw blurRad="55000" dist="50800" dir="54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 cap="none" spc="0">
          <a:ln w="17780" cmpd="sng">
            <a:solidFill>
              <a:schemeClr val="accent1">
                <a:tint val="3000"/>
              </a:schemeClr>
            </a:solidFill>
            <a:prstDash val="solid"/>
            <a:miter lim="800000"/>
          </a:ln>
          <a:gradFill>
            <a:gsLst>
              <a:gs pos="10000">
                <a:schemeClr val="accent1">
                  <a:tint val="63000"/>
                  <a:sat val="105000"/>
                </a:schemeClr>
              </a:gs>
              <a:gs pos="90000">
                <a:schemeClr val="accent1">
                  <a:shade val="50000"/>
                  <a:satMod val="100000"/>
                </a:schemeClr>
              </a:gs>
            </a:gsLst>
            <a:lin ang="5400000"/>
          </a:gradFill>
          <a:effectLst>
            <a:outerShdw blurRad="55000" dist="50800" dir="54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 cap="none" spc="0">
          <a:ln w="17780" cmpd="sng">
            <a:solidFill>
              <a:schemeClr val="accent1">
                <a:tint val="3000"/>
              </a:schemeClr>
            </a:solidFill>
            <a:prstDash val="solid"/>
            <a:miter lim="800000"/>
          </a:ln>
          <a:gradFill>
            <a:gsLst>
              <a:gs pos="10000">
                <a:schemeClr val="accent1">
                  <a:tint val="63000"/>
                  <a:sat val="105000"/>
                </a:schemeClr>
              </a:gs>
              <a:gs pos="90000">
                <a:schemeClr val="accent1">
                  <a:shade val="50000"/>
                  <a:satMod val="100000"/>
                </a:schemeClr>
              </a:gs>
            </a:gsLst>
            <a:lin ang="5400000"/>
          </a:gradFill>
          <a:effectLst>
            <a:outerShdw blurRad="55000" dist="50800" dir="54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 cap="none" spc="0">
          <a:ln w="17780" cmpd="sng">
            <a:solidFill>
              <a:schemeClr val="accent1">
                <a:tint val="3000"/>
              </a:schemeClr>
            </a:solidFill>
            <a:prstDash val="solid"/>
            <a:miter lim="800000"/>
          </a:ln>
          <a:gradFill>
            <a:gsLst>
              <a:gs pos="10000">
                <a:schemeClr val="accent1">
                  <a:tint val="63000"/>
                  <a:sat val="105000"/>
                </a:schemeClr>
              </a:gs>
              <a:gs pos="90000">
                <a:schemeClr val="accent1">
                  <a:shade val="50000"/>
                  <a:satMod val="100000"/>
                </a:schemeClr>
              </a:gs>
            </a:gsLst>
            <a:lin ang="5400000"/>
          </a:gradFill>
          <a:effectLst>
            <a:outerShdw blurRad="55000" dist="50800" dir="54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2;&#1054;&#1048;%20&#1044;&#1040;&#1053;&#1053;&#1067;&#1045;\&#1053;&#1086;&#1074;&#1072;&#1103;%20&#1087;&#1072;&#1087;&#1082;&#1072;\&#1052;&#1072;&#1088;&#1080;&#1085;&#1072;%20&#1096;&#1084;&#1091;&#1083;&#1077;&#1074;&#1080;&#1095;&#1072;\&#1091;&#1088;&#1086;&#1082;%20&#1088;&#1086;&#1076;&#1085;&#1086;&#1081;%20&#1082;&#1088;&#1072;&#1081;\Sokolyata-Kray_rodnoy_navek_lyubimyy_.mp3" TargetMode="Externa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52;&#1054;&#1048;%20&#1044;&#1040;&#1053;&#1053;&#1067;&#1045;\&#1053;&#1086;&#1074;&#1072;&#1103;%20&#1087;&#1072;&#1087;&#1082;&#1072;\&#1052;&#1072;&#1088;&#1080;&#1085;&#1072;%20&#1096;&#1084;&#1091;&#1083;&#1077;&#1074;&#1080;&#1095;&#1072;\&#1091;&#1088;&#1086;&#1082;%20&#1088;&#1086;&#1076;&#1085;&#1086;&#1081;%20&#1082;&#1088;&#1072;&#1081;\VID-20161113-WA0035.avi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5" Type="http://schemas.openxmlformats.org/officeDocument/2006/relationships/image" Target="../media/image68.gif"/><Relationship Id="rId4" Type="http://schemas.openxmlformats.org/officeDocument/2006/relationships/image" Target="../media/image67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артинки по запросу равнин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474249" cy="4857760"/>
          </a:xfrm>
          <a:prstGeom prst="rect">
            <a:avLst/>
          </a:prstGeom>
          <a:noFill/>
        </p:spPr>
      </p:pic>
      <p:pic>
        <p:nvPicPr>
          <p:cNvPr id="15366" name="Picture 6" descr="Картинки по запросу природа россии берез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1975" y="1285860"/>
            <a:ext cx="8322025" cy="5572140"/>
          </a:xfrm>
          <a:prstGeom prst="rect">
            <a:avLst/>
          </a:prstGeom>
          <a:noFill/>
        </p:spPr>
      </p:pic>
      <p:pic>
        <p:nvPicPr>
          <p:cNvPr id="15" name="Picture 8" descr="Картинки по запросу природа Росси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20" y="1928802"/>
            <a:ext cx="8715680" cy="4929198"/>
          </a:xfrm>
          <a:prstGeom prst="rect">
            <a:avLst/>
          </a:prstGeom>
          <a:noFill/>
        </p:spPr>
      </p:pic>
      <p:pic>
        <p:nvPicPr>
          <p:cNvPr id="17" name="Picture 22" descr="Картинки по запросу природа Кавказ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836712"/>
            <a:ext cx="4357718" cy="6739940"/>
          </a:xfrm>
          <a:prstGeom prst="rect">
            <a:avLst/>
          </a:prstGeom>
          <a:noFill/>
        </p:spPr>
      </p:pic>
      <p:pic>
        <p:nvPicPr>
          <p:cNvPr id="18" name="Picture 10" descr="Картинки по запросу природа России"/>
          <p:cNvPicPr>
            <a:picLocks noChangeAspect="1" noChangeArrowheads="1"/>
          </p:cNvPicPr>
          <p:nvPr/>
        </p:nvPicPr>
        <p:blipFill>
          <a:blip r:embed="rId7" cstate="print"/>
          <a:srcRect t="8333" b="8333"/>
          <a:stretch>
            <a:fillRect/>
          </a:stretch>
        </p:blipFill>
        <p:spPr bwMode="auto">
          <a:xfrm>
            <a:off x="1187624" y="1772816"/>
            <a:ext cx="6729446" cy="4205933"/>
          </a:xfrm>
          <a:prstGeom prst="rect">
            <a:avLst/>
          </a:prstGeom>
          <a:noFill/>
        </p:spPr>
      </p:pic>
      <p:pic>
        <p:nvPicPr>
          <p:cNvPr id="19" name="Picture 4" descr="Картинки по запросу равнины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92696"/>
            <a:ext cx="9044016" cy="5652512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природа Росс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85918" y="0"/>
            <a:ext cx="7358082" cy="5169055"/>
          </a:xfrm>
          <a:prstGeom prst="rect">
            <a:avLst/>
          </a:prstGeom>
          <a:noFill/>
        </p:spPr>
      </p:pic>
      <p:pic>
        <p:nvPicPr>
          <p:cNvPr id="23" name="Picture 16" descr="Картинки по запросу природа России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620688"/>
            <a:ext cx="8343959" cy="5214974"/>
          </a:xfrm>
          <a:prstGeom prst="rect">
            <a:avLst/>
          </a:prstGeom>
          <a:noFill/>
        </p:spPr>
      </p:pic>
      <p:pic>
        <p:nvPicPr>
          <p:cNvPr id="24" name="Picture 20" descr="Картинки по запросу природа Кавказа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260648"/>
            <a:ext cx="9144065" cy="6000792"/>
          </a:xfrm>
          <a:prstGeom prst="rect">
            <a:avLst/>
          </a:prstGeom>
          <a:noFill/>
        </p:spPr>
      </p:pic>
      <p:pic>
        <p:nvPicPr>
          <p:cNvPr id="13" name="Picture 2" descr="volga000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70138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0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24587"/>
            <a:ext cx="6949211" cy="501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Sokolyata-Kray_rodnoy_navek_lyubimyy_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4" cstate="print"/>
          <a:stretch>
            <a:fillRect/>
          </a:stretch>
        </p:blipFill>
        <p:spPr>
          <a:xfrm>
            <a:off x="0" y="573325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7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5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5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000"/>
                            </p:stCondLst>
                            <p:childTnLst>
                              <p:par>
                                <p:cTn id="5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6000"/>
                            </p:stCondLst>
                            <p:childTnLst>
                              <p:par>
                                <p:cTn id="60" presetID="7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1000"/>
                            </p:stCondLst>
                            <p:childTnLst>
                              <p:par>
                                <p:cTn id="70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4" presetClass="entr" presetSubtype="0" ac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8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500"/>
                            </p:stCondLst>
                            <p:childTnLst>
                              <p:par>
                                <p:cTn id="84" presetID="37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350" accel="100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7500"/>
                            </p:stCondLst>
                            <p:childTnLst>
                              <p:par>
                                <p:cTn id="97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9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2500"/>
                            </p:stCondLst>
                            <p:childTnLst>
                              <p:par>
                                <p:cTn id="10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08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5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7500"/>
                            </p:stCondLst>
                            <p:childTnLst>
                              <p:par>
                                <p:cTn id="1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11301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3aa08247d6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64704"/>
            <a:ext cx="5688632" cy="379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486916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Главная река Северной Осетии –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Терек.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Он берёт своё начало в Грузии (на высоте 3856 м над уровнем моря) от небольшого ледника горы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Зилгахох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и впадает в Каспийское море.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5573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Картинки по запросу природа Росс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345"/>
          </a:xfrm>
          <a:prstGeom prst="rect">
            <a:avLst/>
          </a:prstGeom>
          <a:noFill/>
          <a:effectLst>
            <a:softEdge rad="31750"/>
          </a:effectLst>
        </p:spPr>
      </p:pic>
    </p:spTree>
    <p:extLst>
      <p:ext uri="{BB962C8B-B14F-4D97-AF65-F5344CB8AC3E}">
        <p14:creationId xmlns="" xmlns:p14="http://schemas.microsoft.com/office/powerpoint/2010/main" val="403542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Дарьяльское ущелье. Ермоловский  камень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381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278" y="4210319"/>
            <a:ext cx="4572000" cy="9168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Ермоловский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камень»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свидетель истории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2" y="1316843"/>
            <a:ext cx="2530059" cy="38103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74678" y="5517232"/>
            <a:ext cx="3516989" cy="555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Цейский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водопад. </a:t>
            </a:r>
            <a:endParaRPr lang="ru-RU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860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4032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Описание реки </a:t>
            </a:r>
            <a:r>
              <a:rPr lang="ru-RU" sz="3200" dirty="0" smtClean="0">
                <a:solidFill>
                  <a:srgbClr val="FFFF00"/>
                </a:solidFill>
              </a:rPr>
              <a:t>(Рабочая тетрадь стр. 68)</a:t>
            </a:r>
            <a:endParaRPr lang="ru-RU" sz="3200" dirty="0">
              <a:solidFill>
                <a:srgbClr val="FFFF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380170961"/>
              </p:ext>
            </p:extLst>
          </p:nvPr>
        </p:nvGraphicFramePr>
        <p:xfrm>
          <a:off x="179512" y="671879"/>
          <a:ext cx="8784976" cy="6719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2648"/>
                <a:gridCol w="2952328"/>
              </a:tblGrid>
              <a:tr h="44048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FFFF00"/>
                          </a:solidFill>
                        </a:rPr>
                        <a:t>План описания</a:t>
                      </a:r>
                      <a:endParaRPr lang="ru-RU" sz="24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FFFF00"/>
                          </a:solidFill>
                        </a:rPr>
                        <a:t>Основные сведения</a:t>
                      </a:r>
                      <a:endParaRPr lang="ru-RU" sz="24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499216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2"/>
                          </a:solidFill>
                        </a:rPr>
                        <a:t>Название</a:t>
                      </a:r>
                      <a:endParaRPr lang="ru-RU" sz="2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</a:tr>
              <a:tr h="341601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2"/>
                          </a:solidFill>
                        </a:rPr>
                        <a:t>Где находится исток реки</a:t>
                      </a:r>
                      <a:endParaRPr lang="ru-RU" sz="2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</a:tr>
              <a:tr h="910336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2"/>
                          </a:solidFill>
                        </a:rPr>
                        <a:t>Какое течение: быстрое или медленное</a:t>
                      </a:r>
                      <a:endParaRPr lang="ru-RU" sz="2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</a:tr>
              <a:tr h="499216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2"/>
                          </a:solidFill>
                        </a:rPr>
                        <a:t>Притоки</a:t>
                      </a:r>
                      <a:endParaRPr lang="ru-RU" sz="2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</a:tr>
              <a:tr h="499216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2"/>
                          </a:solidFill>
                        </a:rPr>
                        <a:t>Куда впадает река</a:t>
                      </a:r>
                      <a:endParaRPr lang="ru-RU" sz="2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</a:tr>
              <a:tr h="910336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2"/>
                          </a:solidFill>
                        </a:rPr>
                        <a:t>Как река изменяется</a:t>
                      </a:r>
                      <a:r>
                        <a:rPr lang="ru-RU" sz="2800" baseline="0" dirty="0" smtClean="0">
                          <a:solidFill>
                            <a:schemeClr val="tx2"/>
                          </a:solidFill>
                        </a:rPr>
                        <a:t> в разные времена года</a:t>
                      </a:r>
                      <a:endParaRPr lang="ru-RU" sz="2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</a:tr>
              <a:tr h="499216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2"/>
                          </a:solidFill>
                        </a:rPr>
                        <a:t>Растения и животные</a:t>
                      </a:r>
                      <a:r>
                        <a:rPr lang="ru-RU" sz="2800" baseline="0" dirty="0" smtClean="0">
                          <a:solidFill>
                            <a:schemeClr val="tx2"/>
                          </a:solidFill>
                        </a:rPr>
                        <a:t> реки</a:t>
                      </a:r>
                      <a:endParaRPr lang="ru-RU" sz="2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99216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2"/>
                          </a:solidFill>
                        </a:rPr>
                        <a:t>Использование реки человеком</a:t>
                      </a:r>
                      <a:endParaRPr lang="ru-RU" sz="2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</a:tr>
              <a:tr h="499216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2"/>
                          </a:solidFill>
                        </a:rPr>
                        <a:t>Как люди влияют на реку</a:t>
                      </a:r>
                      <a:endParaRPr lang="ru-RU" sz="2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</a:tr>
              <a:tr h="745867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2"/>
                          </a:solidFill>
                        </a:rPr>
                        <a:t>Что люди делают для охраны реки</a:t>
                      </a:r>
                      <a:endParaRPr lang="ru-RU" sz="2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459432"/>
            <a:ext cx="9144000" cy="654032"/>
          </a:xfrm>
        </p:spPr>
        <p:txBody>
          <a:bodyPr>
            <a:normAutofit/>
          </a:bodyPr>
          <a:lstStyle/>
          <a:p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460772515"/>
              </p:ext>
            </p:extLst>
          </p:nvPr>
        </p:nvGraphicFramePr>
        <p:xfrm>
          <a:off x="-32494" y="332656"/>
          <a:ext cx="9144000" cy="603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0438"/>
                <a:gridCol w="5043562"/>
              </a:tblGrid>
              <a:tr h="409806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FFFF00"/>
                          </a:solidFill>
                        </a:rPr>
                        <a:t>План описания</a:t>
                      </a:r>
                      <a:endParaRPr lang="ru-RU" sz="3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FFFF00"/>
                          </a:solidFill>
                        </a:rPr>
                        <a:t>Основные сведения</a:t>
                      </a:r>
                      <a:endParaRPr lang="ru-RU" sz="3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409806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tx2"/>
                          </a:solidFill>
                        </a:rPr>
                        <a:t>Название</a:t>
                      </a:r>
                      <a:endParaRPr lang="ru-RU" sz="36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Терек</a:t>
                      </a:r>
                      <a:endParaRPr lang="ru-RU" sz="3600" b="1" dirty="0"/>
                    </a:p>
                  </a:txBody>
                  <a:tcPr/>
                </a:tc>
              </a:tr>
              <a:tr h="409806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tx2"/>
                          </a:solidFill>
                        </a:rPr>
                        <a:t>Где находится исток реки</a:t>
                      </a:r>
                      <a:endParaRPr lang="ru-RU" sz="36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На склоне</a:t>
                      </a:r>
                      <a:r>
                        <a:rPr lang="ru-RU" sz="3600" b="1" baseline="0" dirty="0" smtClean="0"/>
                        <a:t> горы </a:t>
                      </a:r>
                      <a:r>
                        <a:rPr lang="ru-RU" sz="3600" b="1" baseline="0" dirty="0" err="1" smtClean="0"/>
                        <a:t>Зилга-Хох</a:t>
                      </a:r>
                      <a:endParaRPr lang="ru-RU" sz="3600" b="1" dirty="0"/>
                    </a:p>
                  </a:txBody>
                  <a:tcPr/>
                </a:tc>
              </a:tr>
              <a:tr h="409806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tx2"/>
                          </a:solidFill>
                        </a:rPr>
                        <a:t>Какое течение: быстрое или медленное</a:t>
                      </a:r>
                      <a:endParaRPr lang="ru-RU" sz="36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Быстрое,</a:t>
                      </a:r>
                      <a:r>
                        <a:rPr lang="ru-RU" sz="3600" b="1" baseline="0" dirty="0" smtClean="0"/>
                        <a:t> бурное, пенистое</a:t>
                      </a:r>
                      <a:endParaRPr lang="ru-RU" sz="3600" b="1" dirty="0"/>
                    </a:p>
                  </a:txBody>
                  <a:tcPr/>
                </a:tc>
              </a:tr>
              <a:tr h="409806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tx2"/>
                          </a:solidFill>
                        </a:rPr>
                        <a:t>Притоки</a:t>
                      </a:r>
                      <a:endParaRPr lang="ru-RU" sz="36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Ардон, </a:t>
                      </a:r>
                      <a:r>
                        <a:rPr lang="ru-RU" sz="3600" b="1" dirty="0" err="1" smtClean="0"/>
                        <a:t>Гизельдон</a:t>
                      </a:r>
                      <a:r>
                        <a:rPr lang="ru-RU" sz="3600" b="1" dirty="0" smtClean="0"/>
                        <a:t>, </a:t>
                      </a:r>
                      <a:r>
                        <a:rPr lang="ru-RU" sz="3600" b="1" dirty="0" err="1" smtClean="0"/>
                        <a:t>Фиагдон</a:t>
                      </a:r>
                      <a:r>
                        <a:rPr lang="ru-RU" sz="3600" b="1" dirty="0" smtClean="0"/>
                        <a:t>, Урух, </a:t>
                      </a:r>
                      <a:r>
                        <a:rPr lang="ru-RU" sz="3600" b="1" dirty="0" err="1" smtClean="0"/>
                        <a:t>Дур-Дур</a:t>
                      </a:r>
                      <a:endParaRPr lang="ru-RU" sz="3600" b="1" dirty="0"/>
                    </a:p>
                  </a:txBody>
                  <a:tcPr/>
                </a:tc>
              </a:tr>
              <a:tr h="409806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tx2"/>
                          </a:solidFill>
                        </a:rPr>
                        <a:t>Куда впадает река</a:t>
                      </a:r>
                      <a:endParaRPr lang="ru-RU" sz="36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В Каспийское море</a:t>
                      </a:r>
                      <a:endParaRPr lang="ru-RU" sz="36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29579187"/>
              </p:ext>
            </p:extLst>
          </p:nvPr>
        </p:nvGraphicFramePr>
        <p:xfrm>
          <a:off x="0" y="404664"/>
          <a:ext cx="9144000" cy="5803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9832"/>
                <a:gridCol w="6084168"/>
              </a:tblGrid>
              <a:tr h="1172095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2"/>
                          </a:solidFill>
                        </a:rPr>
                        <a:t>Как река изменяется</a:t>
                      </a:r>
                      <a:r>
                        <a:rPr lang="ru-RU" sz="2400" b="1" baseline="0" dirty="0" smtClean="0">
                          <a:solidFill>
                            <a:schemeClr val="tx2"/>
                          </a:solidFill>
                        </a:rPr>
                        <a:t> в разные времена года</a:t>
                      </a:r>
                      <a:endParaRPr lang="ru-RU" sz="24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река бывает полноводная: весной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</a:rPr>
                        <a:t> так как тает снег, а летом  - идет дождь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87974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2"/>
                          </a:solidFill>
                        </a:rPr>
                        <a:t>Растения и животные</a:t>
                      </a:r>
                      <a:r>
                        <a:rPr lang="ru-RU" sz="2400" b="1" baseline="0" dirty="0" smtClean="0">
                          <a:solidFill>
                            <a:schemeClr val="tx2"/>
                          </a:solidFill>
                        </a:rPr>
                        <a:t> реки</a:t>
                      </a:r>
                      <a:endParaRPr lang="ru-RU" sz="2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тростник</a:t>
                      </a:r>
                      <a:r>
                        <a:rPr lang="ru-RU" sz="2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рогоз, осока, камыш, и др.  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лосось, форель, сазан, судак, сом,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  <a:tr h="787974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2"/>
                          </a:solidFill>
                        </a:rPr>
                        <a:t>Использование реки человеком</a:t>
                      </a:r>
                      <a:endParaRPr lang="ru-RU" sz="2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Для</a:t>
                      </a:r>
                      <a:r>
                        <a:rPr lang="ru-RU" sz="2400" b="1" baseline="0" dirty="0" smtClean="0"/>
                        <a:t> водоснабжения населенных пунктов, для орошения</a:t>
                      </a:r>
                      <a:endParaRPr lang="ru-RU" sz="2400" b="1" dirty="0"/>
                    </a:p>
                  </a:txBody>
                  <a:tcPr/>
                </a:tc>
              </a:tr>
              <a:tr h="1526657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2"/>
                          </a:solidFill>
                        </a:rPr>
                        <a:t>Как люди влияют на реку</a:t>
                      </a:r>
                      <a:endParaRPr lang="ru-RU" sz="2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Они следят за тем, чтобы в нее не попадали сточные воды с предприятий, удобрения и ядохимикаты с полей, бензин,</a:t>
                      </a:r>
                      <a:r>
                        <a:rPr lang="ru-RU" sz="2400" b="1" baseline="0" dirty="0" smtClean="0"/>
                        <a:t> машинное масло, различный мусор.</a:t>
                      </a:r>
                      <a:endParaRPr lang="ru-RU" sz="2400" b="1" dirty="0"/>
                    </a:p>
                  </a:txBody>
                  <a:tcPr/>
                </a:tc>
              </a:tr>
              <a:tr h="1413932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2"/>
                          </a:solidFill>
                        </a:rPr>
                        <a:t>Что люди делают для охраны реки</a:t>
                      </a:r>
                      <a:endParaRPr lang="ru-RU" sz="2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Делают очистительные сооружения на заводах  и фабриках, расчищают родники и ручьи</a:t>
                      </a:r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67007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0_55bd9_dfc33c66_X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4536504" cy="339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0"/>
            <a:ext cx="3937809" cy="558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Добыча песка, глины.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Картинки по запросу добыча базальт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37112"/>
            <a:ext cx="4196033" cy="242088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580112" y="1052736"/>
            <a:ext cx="29200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добыча доломита</a:t>
            </a:r>
            <a:endParaRPr lang="ru-RU" sz="2800" dirty="0"/>
          </a:p>
        </p:txBody>
      </p:sp>
      <p:pic>
        <p:nvPicPr>
          <p:cNvPr id="14340" name="Picture 4" descr="Картинки по запросу добыча доломит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700808"/>
            <a:ext cx="4499992" cy="372221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83568" y="3933056"/>
            <a:ext cx="2755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добыча базальта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409076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Картинки по запросу добыча грани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4920547" cy="295232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0"/>
            <a:ext cx="2603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добыча гранита</a:t>
            </a:r>
            <a:endParaRPr lang="ru-RU" sz="2800" dirty="0"/>
          </a:p>
        </p:txBody>
      </p:sp>
      <p:pic>
        <p:nvPicPr>
          <p:cNvPr id="13316" name="Picture 4" descr="Картинки по запросу добыча известня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7" y="4067227"/>
            <a:ext cx="5508104" cy="279077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220072" y="3429000"/>
            <a:ext cx="3104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добыча известняка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379308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02697_08e149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9"/>
            <a:ext cx="413621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ippofaes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40968"/>
            <a:ext cx="370522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59324" y="6420830"/>
            <a:ext cx="130664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Облепиха.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3619486"/>
            <a:ext cx="4572000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наших лесах много ягод и прочих плодов, богатых витаминами и другими целебными веществами. Повсеместно растут: яблоня, груша, кизил, алыча, лещина, малина, ежевика, барбарис, облепиха.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475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10" descr="Картинки по запросу растения кавказ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500042"/>
            <a:ext cx="7429552" cy="5561553"/>
          </a:xfrm>
          <a:prstGeom prst="rect">
            <a:avLst/>
          </a:prstGeom>
          <a:noFill/>
        </p:spPr>
      </p:pic>
      <p:pic>
        <p:nvPicPr>
          <p:cNvPr id="11" name="Picture 2" descr="tisyagodni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5860"/>
            <a:ext cx="742952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img_28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3787" y="0"/>
            <a:ext cx="6100213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05305705212405705704905205405305205705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5786446" cy="501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Картинки по запросу растения кавказ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3556" y="1071546"/>
            <a:ext cx="7090444" cy="5786454"/>
          </a:xfrm>
          <a:prstGeom prst="rect">
            <a:avLst/>
          </a:prstGeom>
          <a:noFill/>
        </p:spPr>
      </p:pic>
      <p:pic>
        <p:nvPicPr>
          <p:cNvPr id="15" name="Picture 8" descr="Картинки по запросу растения кавказ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28" y="0"/>
            <a:ext cx="4652951" cy="6858000"/>
          </a:xfrm>
          <a:prstGeom prst="rect">
            <a:avLst/>
          </a:prstGeom>
          <a:noFill/>
        </p:spPr>
      </p:pic>
      <p:pic>
        <p:nvPicPr>
          <p:cNvPr id="16" name="Picture 12" descr="Картинки по запросу растения кавказа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37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0" accel="10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4" presetClass="entr" presetSubtype="0" ac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400"/>
                            </p:stCondLst>
                            <p:childTnLst>
                              <p:par>
                                <p:cTn id="35" presetID="4" presetClass="exit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2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5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800"/>
                            </p:stCondLst>
                            <p:childTnLst>
                              <p:par>
                                <p:cTn id="44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800"/>
                            </p:stCondLst>
                            <p:childTnLst>
                              <p:par>
                                <p:cTn id="5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8800"/>
                            </p:stCondLst>
                            <p:childTnLst>
                              <p:par>
                                <p:cTn id="63" presetID="50" presetClass="exit" presetSubtype="0" accel="100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28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8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2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7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357166"/>
            <a:ext cx="7772400" cy="1470025"/>
          </a:xfrm>
        </p:spPr>
        <p:txBody>
          <a:bodyPr/>
          <a:lstStyle/>
          <a:p>
            <a:r>
              <a:rPr lang="ru-RU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Родной край-часть большой страны</a:t>
            </a:r>
            <a:endParaRPr lang="ru-RU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301208"/>
            <a:ext cx="3839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Учитель географии МБОУ СОШ № 28 </a:t>
            </a:r>
          </a:p>
          <a:p>
            <a:r>
              <a:rPr lang="ru-RU" dirty="0" smtClean="0"/>
              <a:t>Исакова Марина Валентиновна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9586_28_fu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96752"/>
            <a:ext cx="543391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6659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04761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7290" y="553290"/>
            <a:ext cx="5772176" cy="5157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larg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027167"/>
            <a:ext cx="5253059" cy="3830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20611d1189642981-1-2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15759" y="1357298"/>
            <a:ext cx="6328241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Vormela peregusna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214290"/>
            <a:ext cx="7310117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zubry_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28810" y="2857496"/>
            <a:ext cx="5360347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 descr="Картинки по запросу кавказа животны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1"/>
            <a:ext cx="7358082" cy="5012239"/>
          </a:xfrm>
          <a:prstGeom prst="rect">
            <a:avLst/>
          </a:prstGeom>
          <a:noFill/>
        </p:spPr>
      </p:pic>
      <p:sp>
        <p:nvSpPr>
          <p:cNvPr id="23561" name="AutoShape 9" descr="Картинки по запросу кавказа животные снежный бар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63" name="Picture 11" descr="Картинки по запросу кавказа животные снежный барс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1"/>
            <a:ext cx="920983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decel="100000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7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8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8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48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0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100000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00" accel="10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2" presetClass="exit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4600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4600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5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5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400"/>
                            </p:stCondLst>
                            <p:childTnLst>
                              <p:par>
                                <p:cTn id="45" presetID="50" presetClass="exit" presetSubtype="0" accel="10000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4700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700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47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6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700"/>
                            </p:stCondLst>
                            <p:childTnLst>
                              <p:par>
                                <p:cTn id="54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5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6" dur="5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7" dur="5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3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700"/>
                            </p:stCondLst>
                            <p:childTnLst>
                              <p:par>
                                <p:cTn id="63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3000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3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3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73585226_4390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4744"/>
            <a:ext cx="6725547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5694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>
                <a:solidFill>
                  <a:srgbClr val="FFFF00"/>
                </a:solidFill>
              </a:rPr>
              <a:t>Найди название животных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867193482"/>
              </p:ext>
            </p:extLst>
          </p:nvPr>
        </p:nvGraphicFramePr>
        <p:xfrm>
          <a:off x="1214414" y="1500174"/>
          <a:ext cx="6786612" cy="321471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84758"/>
                <a:gridCol w="484758"/>
                <a:gridCol w="484758"/>
                <a:gridCol w="484758"/>
                <a:gridCol w="484758"/>
                <a:gridCol w="484758"/>
                <a:gridCol w="484758"/>
                <a:gridCol w="484758"/>
                <a:gridCol w="484758"/>
                <a:gridCol w="484758"/>
                <a:gridCol w="484758"/>
                <a:gridCol w="484758"/>
                <a:gridCol w="484758"/>
                <a:gridCol w="484758"/>
              </a:tblGrid>
              <a:tr h="631332"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/>
                        <a:t>Ц</a:t>
                      </a:r>
                      <a:endParaRPr lang="ru-RU" sz="3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/>
                        <a:t>Б</a:t>
                      </a:r>
                      <a:endParaRPr lang="ru-RU" sz="3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/>
                        <a:t>Е</a:t>
                      </a:r>
                      <a:endParaRPr lang="ru-RU" sz="3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/>
                        <a:t>Л</a:t>
                      </a:r>
                      <a:endParaRPr lang="ru-RU" sz="3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/>
                        <a:t>К</a:t>
                      </a:r>
                      <a:endParaRPr lang="ru-RU" sz="3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/>
                        <a:t>А</a:t>
                      </a:r>
                      <a:endParaRPr lang="ru-RU" sz="3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/>
                        <a:t>Н</a:t>
                      </a:r>
                      <a:endParaRPr lang="ru-RU" sz="3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В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О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Л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К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Р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П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М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660358"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В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У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Б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/>
                        <a:t>У</a:t>
                      </a:r>
                      <a:endParaRPr lang="ru-RU" sz="3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/>
                        <a:t>Р</a:t>
                      </a:r>
                      <a:endParaRPr lang="ru-RU" sz="3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/>
                        <a:t>У</a:t>
                      </a:r>
                      <a:endParaRPr lang="ru-RU" sz="3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/>
                        <a:t>Н</a:t>
                      </a:r>
                      <a:endParaRPr lang="ru-RU" sz="3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/>
                        <a:t>Д</a:t>
                      </a:r>
                      <a:endParaRPr lang="ru-RU" sz="3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/>
                        <a:t>У</a:t>
                      </a:r>
                      <a:endParaRPr lang="ru-RU" sz="3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/>
                        <a:t>К</a:t>
                      </a:r>
                      <a:endParaRPr lang="ru-RU" sz="3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/>
                        <a:t>Е</a:t>
                      </a:r>
                      <a:endParaRPr lang="ru-RU" sz="3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/>
                        <a:t>Ж</a:t>
                      </a:r>
                      <a:endParaRPr lang="ru-RU" sz="3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/>
                        <a:t>В</a:t>
                      </a:r>
                      <a:endParaRPr lang="ru-RU" sz="3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/>
                        <a:t>А</a:t>
                      </a:r>
                      <a:endParaRPr lang="ru-RU" sz="3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631332"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А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З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А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Я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Ц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Ж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Э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Л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/>
                        <a:t>И</a:t>
                      </a:r>
                      <a:endParaRPr lang="ru-RU" sz="3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/>
                        <a:t>С</a:t>
                      </a:r>
                      <a:endParaRPr lang="ru-RU" sz="3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/>
                        <a:t>А</a:t>
                      </a:r>
                      <a:endParaRPr lang="ru-RU" sz="3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А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/>
                        <a:t>П</a:t>
                      </a:r>
                      <a:endParaRPr lang="ru-RU" sz="3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/>
                        <a:t>Р</a:t>
                      </a:r>
                      <a:endParaRPr lang="ru-RU" sz="3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660358"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С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О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Б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О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Л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Ь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Л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Д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М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Ы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/>
                        <a:t>Ш</a:t>
                      </a:r>
                      <a:endParaRPr lang="ru-RU" sz="3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Ь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Р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/>
                        <a:t>А</a:t>
                      </a:r>
                      <a:endParaRPr lang="ru-RU" sz="3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631332"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Л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М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Е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Д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/>
                        <a:t>В</a:t>
                      </a:r>
                      <a:endParaRPr lang="ru-RU" sz="3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/>
                        <a:t>Е</a:t>
                      </a:r>
                      <a:endParaRPr lang="ru-RU" sz="3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Д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Ь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Т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Л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О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С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/>
                        <a:t>Ь</a:t>
                      </a:r>
                      <a:endParaRPr lang="ru-RU" sz="3600" b="1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7625" marR="476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/>
                        <a:t>Л</a:t>
                      </a:r>
                      <a:endParaRPr lang="ru-RU" sz="3600" b="1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5286388"/>
            <a:ext cx="9144000" cy="13849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Ответы: белка, волк, бурундук, еж, заяц, лиса, соболь, мышь, медведь, лось, марал (сибирский олень с большими рогами)</a:t>
            </a:r>
            <a:endParaRPr lang="ru-RU" sz="2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VID-20161113-WA0035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286000" y="2509838"/>
            <a:ext cx="4572000" cy="270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38784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0"/>
            <a:ext cx="50246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vladikavkaz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7929618" cy="5651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571480"/>
            <a:ext cx="8086335" cy="5417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095" y="857232"/>
            <a:ext cx="8313905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714488"/>
            <a:ext cx="6963546" cy="5143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0298" y="1658582"/>
            <a:ext cx="6643702" cy="5199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D:\флешка\владикавказ новый\владикавказ\Копия 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28794" y="0"/>
            <a:ext cx="7215206" cy="5411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 descr="D:\флешка\владикавказ новый\владикавказ\6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7429520" cy="557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57224" y="357166"/>
            <a:ext cx="7929586" cy="5657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2" descr="D:\флешка\владикавказ новый\владикавказ\2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-17903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" presetClass="exit" presetSubtype="1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9" presetID="50" presetClass="exit" presetSubtype="0" accel="100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0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000"/>
                            </p:stCondLst>
                            <p:childTnLst>
                              <p:par>
                                <p:cTn id="28" presetID="37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4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8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8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320" accel="100000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000"/>
                            </p:stCondLst>
                            <p:childTnLst>
                              <p:par>
                                <p:cTn id="42" presetID="49" presetClass="exit" presetSubtype="0" accel="10000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47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7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7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4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6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6000"/>
                            </p:stCondLst>
                            <p:childTnLst>
                              <p:par>
                                <p:cTn id="5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500" accel="10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1000"/>
                            </p:stCondLst>
                            <p:childTnLst>
                              <p:par>
                                <p:cTn id="67" presetID="7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3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4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5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6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6000"/>
                            </p:stCondLst>
                            <p:childTnLst>
                              <p:par>
                                <p:cTn id="78" presetID="52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79" dur="48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0" dur="48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1" dur="4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7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1200"/>
                            </p:stCondLst>
                            <p:childTnLst>
                              <p:par>
                                <p:cTn id="8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00" accel="10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6200"/>
                            </p:stCondLst>
                            <p:childTnLst>
                              <p:par>
                                <p:cTn id="101" presetID="7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5142057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38784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76872"/>
            <a:ext cx="3168352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7431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Картинки по запросу  кавказ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>
            <a:scene3d>
              <a:camera prst="obliqueTopRight"/>
              <a:lightRig rig="threePt" dir="t"/>
            </a:scene3d>
          </a:bodyPr>
          <a:lstStyle/>
          <a:p>
            <a:r>
              <a:rPr lang="ru-RU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Рефлексия </a:t>
            </a:r>
          </a:p>
        </p:txBody>
      </p:sp>
      <p:pic>
        <p:nvPicPr>
          <p:cNvPr id="27652" name="Picture 4" descr="Музыка и танцы смайлик картинка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50119" y="0"/>
            <a:ext cx="1393881" cy="1142984"/>
          </a:xfrm>
          <a:prstGeom prst="rect">
            <a:avLst/>
          </a:prstGeom>
          <a:noFill/>
        </p:spPr>
      </p:pic>
      <p:pic>
        <p:nvPicPr>
          <p:cNvPr id="27654" name="Picture 6" descr="Музыка и танцы смайлик картинка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1"/>
            <a:ext cx="1285852" cy="1053469"/>
          </a:xfrm>
          <a:prstGeom prst="rect">
            <a:avLst/>
          </a:prstGeom>
          <a:noFill/>
        </p:spPr>
      </p:pic>
      <p:pic>
        <p:nvPicPr>
          <p:cNvPr id="27658" name="Picture 10" descr="Смайл на природе смайлик картинка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3429000"/>
            <a:ext cx="1238252" cy="928689"/>
          </a:xfrm>
          <a:prstGeom prst="rect">
            <a:avLst/>
          </a:prstGeom>
          <a:noFill/>
        </p:spPr>
      </p:pic>
      <p:pic>
        <p:nvPicPr>
          <p:cNvPr id="27660" name="Picture 12" descr="Смайл на природе смайлик картинка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1622" y="3893344"/>
            <a:ext cx="1500166" cy="91902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77795" y="661704"/>
            <a:ext cx="78169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Теперь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 многое знаешь о своём родном крае – Республике Северная Осетия – Алания.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надеюсь, что ты будешь любить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оберегать свой родной край, делать всё для его процветания.</a:t>
            </a:r>
            <a:endParaRPr lang="ru-RU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Домашнее задание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214554"/>
            <a:ext cx="8229600" cy="218599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Написать сочинение 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«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Родной край в истории моей семьи»</a:t>
            </a:r>
          </a:p>
        </p:txBody>
      </p:sp>
      <p:pic>
        <p:nvPicPr>
          <p:cNvPr id="26626" name="Picture 2" descr="Смайл и техника смайлик картин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4429132"/>
            <a:ext cx="2928958" cy="17866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874528">
            <a:off x="1552896" y="4198944"/>
            <a:ext cx="8229600" cy="1143000"/>
          </a:xfrm>
        </p:spPr>
        <p:txBody>
          <a:bodyPr>
            <a:scene3d>
              <a:camera prst="isometricRightUp"/>
              <a:lightRig rig="threePt" dir="t"/>
            </a:scene3d>
          </a:bodyPr>
          <a:lstStyle/>
          <a:p>
            <a:r>
              <a:rPr lang="ru-RU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Спасибо за внимание!</a:t>
            </a:r>
            <a:endParaRPr lang="ru-RU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Цели и задачи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071679"/>
            <a:ext cx="8229600" cy="407196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</a:rPr>
              <a:t>находить и показывать свой край на карте</a:t>
            </a:r>
          </a:p>
          <a:p>
            <a:r>
              <a:rPr lang="ru-RU" sz="3600" dirty="0" smtClean="0">
                <a:solidFill>
                  <a:schemeClr val="tx1"/>
                </a:solidFill>
              </a:rPr>
              <a:t>давать характеристику своего края</a:t>
            </a:r>
          </a:p>
          <a:p>
            <a:r>
              <a:rPr lang="ru-RU" sz="3600" dirty="0" smtClean="0">
                <a:solidFill>
                  <a:schemeClr val="tx1"/>
                </a:solidFill>
              </a:rPr>
              <a:t>различать и описывать изученные природные объекты своего края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14338" name="Picture 2" descr="Красивые смайлики смайлик картинка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54" y="4143380"/>
            <a:ext cx="1966922" cy="248938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Картинки по запросу карта России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0" y="500042"/>
            <a:ext cx="9144000" cy="6357958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714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Физическая карта России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857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Физическая карта Северной Осетии</a:t>
            </a:r>
            <a:endParaRPr lang="ru-RU" dirty="0"/>
          </a:p>
        </p:txBody>
      </p:sp>
      <p:pic>
        <p:nvPicPr>
          <p:cNvPr id="4" name="Содержимое 3" descr="IMG_20161106_165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863" t="18473" r="3591" b="7506"/>
          <a:stretch>
            <a:fillRect/>
          </a:stretch>
        </p:blipFill>
        <p:spPr>
          <a:xfrm>
            <a:off x="0" y="785794"/>
            <a:ext cx="9144000" cy="60722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3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Климатическая карта Северной Осетии</a:t>
            </a:r>
            <a:endParaRPr lang="ru-RU" dirty="0"/>
          </a:p>
        </p:txBody>
      </p:sp>
      <p:pic>
        <p:nvPicPr>
          <p:cNvPr id="6" name="Содержимое 5" descr="IMG_20161106_170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669" t="2648" r="4047" b="1069"/>
          <a:stretch>
            <a:fillRect/>
          </a:stretch>
        </p:blipFill>
        <p:spPr>
          <a:xfrm rot="5400000">
            <a:off x="1535894" y="-750102"/>
            <a:ext cx="6072207" cy="9144002"/>
          </a:xfrm>
        </p:spPr>
      </p:pic>
      <p:sp>
        <p:nvSpPr>
          <p:cNvPr id="11266" name="AutoShape 2" descr="https://apf.mail.ru/cgi-bin/readmsg?id=14784408460000000651;0;1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Владикавказ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0662"/>
            <a:ext cx="3312368" cy="279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Куртатинское ущелье. Аланский Успенский монастырь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92696"/>
            <a:ext cx="3289961" cy="217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Владикавказ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73016"/>
            <a:ext cx="443569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9819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131"/>
            <a:ext cx="4434394" cy="332086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9113" y="3861048"/>
            <a:ext cx="4000839" cy="595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МБОУ гимназия </a:t>
            </a: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№28</a:t>
            </a:r>
            <a:endParaRPr lang="ru-RU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996952"/>
            <a:ext cx="4800534" cy="3600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8586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8680"/>
            <a:ext cx="6576394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5301208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Северная и центральная части нашей республики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ru-RU" b="1" dirty="0" err="1">
                <a:latin typeface="Calibri" panose="020F0502020204030204" pitchFamily="34" charset="0"/>
                <a:ea typeface="Calibri" panose="020F0502020204030204" pitchFamily="34" charset="0"/>
              </a:rPr>
              <a:t>Притеречной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</a:rPr>
              <a:t> и </a:t>
            </a:r>
            <a:r>
              <a:rPr lang="ru-RU" b="1" dirty="0" err="1">
                <a:latin typeface="Calibri" panose="020F0502020204030204" pitchFamily="34" charset="0"/>
                <a:ea typeface="Calibri" panose="020F0502020204030204" pitchFamily="34" charset="0"/>
              </a:rPr>
              <a:t>Северо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</a:rPr>
              <a:t> – Осетинской наклонной.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4695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506</Words>
  <Application>Microsoft Office PowerPoint</Application>
  <PresentationFormat>Экран (4:3)</PresentationFormat>
  <Paragraphs>136</Paragraphs>
  <Slides>29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Родной край-часть большой страны</vt:lpstr>
      <vt:lpstr>Цели и задачи </vt:lpstr>
      <vt:lpstr>Физическая карта России</vt:lpstr>
      <vt:lpstr>Физическая карта Северной Осетии</vt:lpstr>
      <vt:lpstr>Климатическая карта Северной Осетии</vt:lpstr>
      <vt:lpstr>Слайд 7</vt:lpstr>
      <vt:lpstr>Слайд 8</vt:lpstr>
      <vt:lpstr>Слайд 9</vt:lpstr>
      <vt:lpstr>Слайд 10</vt:lpstr>
      <vt:lpstr>Слайд 11</vt:lpstr>
      <vt:lpstr>Слайд 12</vt:lpstr>
      <vt:lpstr>Описание реки (Рабочая тетрадь стр. 68)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Найди название животных</vt:lpstr>
      <vt:lpstr>Слайд 24</vt:lpstr>
      <vt:lpstr>Слайд 25</vt:lpstr>
      <vt:lpstr>Слайд 26</vt:lpstr>
      <vt:lpstr>Рефлексия </vt:lpstr>
      <vt:lpstr>Домашнее задание</vt:lpstr>
      <vt:lpstr>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Win7</cp:lastModifiedBy>
  <cp:revision>89</cp:revision>
  <dcterms:created xsi:type="dcterms:W3CDTF">2016-11-06T11:45:43Z</dcterms:created>
  <dcterms:modified xsi:type="dcterms:W3CDTF">2019-02-08T18:59:40Z</dcterms:modified>
</cp:coreProperties>
</file>