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9" r:id="rId8"/>
    <p:sldId id="262" r:id="rId9"/>
    <p:sldId id="263" r:id="rId10"/>
    <p:sldId id="264" r:id="rId11"/>
    <p:sldId id="265" r:id="rId12"/>
    <p:sldId id="266" r:id="rId13"/>
    <p:sldId id="267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A8CEEE"/>
    <a:srgbClr val="226CAA"/>
    <a:srgbClr val="00CC00"/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8FD5E71-8F66-4B2C-8EA9-F74A581290FD}" type="datetimeFigureOut">
              <a:rPr lang="ru-RU" smtClean="0"/>
              <a:pPr/>
              <a:t>29.04.2019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F20D2557-8F56-4936-9C80-9E18D07057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D5E71-8F66-4B2C-8EA9-F74A581290FD}" type="datetimeFigureOut">
              <a:rPr lang="ru-RU" smtClean="0"/>
              <a:pPr/>
              <a:t>29.04.2019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D2557-8F56-4936-9C80-9E18D07057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D5E71-8F66-4B2C-8EA9-F74A581290FD}" type="datetimeFigureOut">
              <a:rPr lang="ru-RU" smtClean="0"/>
              <a:pPr/>
              <a:t>29.04.2019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D2557-8F56-4936-9C80-9E18D07057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8FD5E71-8F66-4B2C-8EA9-F74A581290FD}" type="datetimeFigureOut">
              <a:rPr lang="ru-RU" smtClean="0"/>
              <a:pPr/>
              <a:t>29.04.2019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D2557-8F56-4936-9C80-9E18D07057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8FD5E71-8F66-4B2C-8EA9-F74A581290FD}" type="datetimeFigureOut">
              <a:rPr lang="ru-RU" smtClean="0"/>
              <a:pPr/>
              <a:t>29.04.2019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F20D2557-8F56-4936-9C80-9E18D070576D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8FD5E71-8F66-4B2C-8EA9-F74A581290FD}" type="datetimeFigureOut">
              <a:rPr lang="ru-RU" smtClean="0"/>
              <a:pPr/>
              <a:t>29.04.2019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F20D2557-8F56-4936-9C80-9E18D07057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8FD5E71-8F66-4B2C-8EA9-F74A581290FD}" type="datetimeFigureOut">
              <a:rPr lang="ru-RU" smtClean="0"/>
              <a:pPr/>
              <a:t>29.04.2019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F20D2557-8F56-4936-9C80-9E18D07057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D5E71-8F66-4B2C-8EA9-F74A581290FD}" type="datetimeFigureOut">
              <a:rPr lang="ru-RU" smtClean="0"/>
              <a:pPr/>
              <a:t>29.04.2019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D2557-8F56-4936-9C80-9E18D07057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8FD5E71-8F66-4B2C-8EA9-F74A581290FD}" type="datetimeFigureOut">
              <a:rPr lang="ru-RU" smtClean="0"/>
              <a:pPr/>
              <a:t>29.04.2019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F20D2557-8F56-4936-9C80-9E18D07057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8FD5E71-8F66-4B2C-8EA9-F74A581290FD}" type="datetimeFigureOut">
              <a:rPr lang="ru-RU" smtClean="0"/>
              <a:pPr/>
              <a:t>29.04.2019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F20D2557-8F56-4936-9C80-9E18D07057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8FD5E71-8F66-4B2C-8EA9-F74A581290FD}" type="datetimeFigureOut">
              <a:rPr lang="ru-RU" smtClean="0"/>
              <a:pPr/>
              <a:t>29.04.2019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F20D2557-8F56-4936-9C80-9E18D07057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8FD5E71-8F66-4B2C-8EA9-F74A581290FD}" type="datetimeFigureOut">
              <a:rPr lang="ru-RU" smtClean="0"/>
              <a:pPr/>
              <a:t>29.04.2019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F20D2557-8F56-4936-9C80-9E18D070576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push/>
  </p:transition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384495-svetik.jpg"/>
          <p:cNvPicPr>
            <a:picLocks noChangeAspect="1"/>
          </p:cNvPicPr>
          <p:nvPr/>
        </p:nvPicPr>
        <p:blipFill>
          <a:blip r:embed="rId2">
            <a:lum contrast="-40000"/>
          </a:blip>
          <a:srcRect l="5428" r="5429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Экологическое воспитание детей дошкольного возраста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МБДОУ - детский сад №93 г. Орёл</a:t>
            </a:r>
            <a:b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Автор: </a:t>
            </a:r>
            <a:r>
              <a:rPr lang="ru-RU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Гольцова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В.А.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2910" y="4357694"/>
            <a:ext cx="77153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Край родной, Орловское полесье,</a:t>
            </a:r>
            <a:b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 же наша гордость и краса!</a:t>
            </a:r>
            <a:b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Высоко взметнулись в поднебесье</a:t>
            </a:r>
            <a:b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Стройные могучие леса… 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85784" y="0"/>
            <a:ext cx="8229600" cy="1256156"/>
          </a:xfrm>
        </p:spPr>
        <p:txBody>
          <a:bodyPr>
            <a:normAutofit fontScale="90000"/>
          </a:bodyPr>
          <a:lstStyle/>
          <a:p>
            <a:r>
              <a:rPr lang="ru-RU" sz="4400" b="1" dirty="0" smtClean="0"/>
              <a:t>Дидактическое пособие: </a:t>
            </a:r>
            <a:r>
              <a:rPr lang="ru-RU" sz="4400" b="1" dirty="0" err="1" smtClean="0"/>
              <a:t>Экологиия</a:t>
            </a:r>
            <a:r>
              <a:rPr lang="ru-RU" b="1" dirty="0" smtClean="0"/>
              <a:t> </a:t>
            </a:r>
            <a:r>
              <a:rPr lang="ru-RU" b="1" dirty="0" err="1" smtClean="0"/>
              <a:t>лэпбук</a:t>
            </a:r>
            <a:endParaRPr lang="ru-RU" b="1" dirty="0"/>
          </a:p>
        </p:txBody>
      </p:sp>
      <p:pic>
        <p:nvPicPr>
          <p:cNvPr id="4" name="Рисунок 3" descr="0oT2v8vwb5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500174"/>
            <a:ext cx="4357718" cy="39647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s82GywCOd-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90" y="785794"/>
            <a:ext cx="3786196" cy="50482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57158" y="5500702"/>
            <a:ext cx="85011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Прежде чем давать знания, </a:t>
            </a:r>
            <a:br>
              <a:rPr lang="ru-RU" b="1" dirty="0" smtClean="0">
                <a:solidFill>
                  <a:srgbClr val="FFFF00"/>
                </a:solidFill>
              </a:rPr>
            </a:br>
            <a:r>
              <a:rPr lang="ru-RU" b="1" dirty="0" smtClean="0">
                <a:solidFill>
                  <a:srgbClr val="FFFF00"/>
                </a:solidFill>
              </a:rPr>
              <a:t>Надо научить думать, </a:t>
            </a:r>
            <a:br>
              <a:rPr lang="ru-RU" b="1" dirty="0" smtClean="0">
                <a:solidFill>
                  <a:srgbClr val="FFFF00"/>
                </a:solidFill>
              </a:rPr>
            </a:br>
            <a:r>
              <a:rPr lang="ru-RU" b="1" dirty="0" smtClean="0">
                <a:solidFill>
                  <a:srgbClr val="FFFF00"/>
                </a:solidFill>
              </a:rPr>
              <a:t>Воспринимать, </a:t>
            </a:r>
            <a:br>
              <a:rPr lang="ru-RU" b="1" dirty="0" smtClean="0">
                <a:solidFill>
                  <a:srgbClr val="FFFF00"/>
                </a:solidFill>
              </a:rPr>
            </a:br>
            <a:r>
              <a:rPr lang="ru-RU" b="1" dirty="0" smtClean="0">
                <a:solidFill>
                  <a:srgbClr val="FFFF00"/>
                </a:solidFill>
              </a:rPr>
              <a:t>Наблюдать!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sz="1200" dirty="0" smtClean="0">
                <a:solidFill>
                  <a:srgbClr val="FFFF00"/>
                </a:solidFill>
              </a:rPr>
              <a:t>(Сухомлинский)</a:t>
            </a:r>
            <a:endParaRPr lang="ru-RU" sz="1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928670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Дидактическое пособие по экологии: Красная книга Орловской области</a:t>
            </a:r>
            <a:endParaRPr lang="ru-RU" sz="3200" dirty="0"/>
          </a:p>
        </p:txBody>
      </p:sp>
      <p:pic>
        <p:nvPicPr>
          <p:cNvPr id="4" name="Рисунок 3" descr="GiC-W8Nml-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29190" y="1000108"/>
            <a:ext cx="3536163" cy="43577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b8XeWenLLL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1000108"/>
            <a:ext cx="3929072" cy="43577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2857488" y="5500702"/>
            <a:ext cx="47863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Берегите эти земли, эти воды,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Даже малую былиночку любя.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Берегите всех зверей внутри природы,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Убивайте лишь зверей внутри себя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Orlovskay_oblast_2.jpg"/>
          <p:cNvPicPr>
            <a:picLocks noChangeAspect="1"/>
          </p:cNvPicPr>
          <p:nvPr/>
        </p:nvPicPr>
        <p:blipFill>
          <a:blip r:embed="rId2">
            <a:lum contrast="-40000"/>
          </a:blip>
          <a:srcRect l="3906" r="23437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Результаты экологического образования.</a:t>
            </a:r>
            <a:endParaRPr lang="ru-RU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Я, как педагог: Стараюсь ответственно подходить к организации природной среды в группе, внедряю в практику новые технологии, знаю методику экологического воспитания, веду экспериментальную работу с детьми, разрабатываю интегрированные занятия, занимаюсь экологическим просвещением родителей.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Дошкольники: радуются встрече с природой по собственной инициативе наблюдают за живыми объектами видят разнообразие природного мира признают ценность жизни имеют представления о правилах поведения в природе сформировано начало экологической культуры .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Родители: участвуют в совместных акциях и приобщении детей к миру природы.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usersfotomvh83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714488"/>
            <a:ext cx="8229600" cy="4454568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Познать природу родного края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можно либо своими глазами,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либо с помощью книги.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(Ломоносов М.)</a:t>
            </a:r>
          </a:p>
          <a:p>
            <a:pPr algn="ctr">
              <a:buNone/>
            </a:pPr>
            <a:endParaRPr lang="ru-RU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endParaRPr lang="ru-RU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endParaRPr lang="ru-RU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Любите природу!</a:t>
            </a:r>
            <a:br>
              <a:rPr lang="ru-RU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download.jpg"/>
          <p:cNvPicPr>
            <a:picLocks noChangeAspect="1"/>
          </p:cNvPicPr>
          <p:nvPr/>
        </p:nvPicPr>
        <p:blipFill>
          <a:blip r:embed="rId2">
            <a:lum contrast="-30000"/>
          </a:blip>
          <a:srcRect l="20869" r="420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84742"/>
          </a:xfrm>
        </p:spPr>
        <p:txBody>
          <a:bodyPr>
            <a:noAutofit/>
          </a:bodyPr>
          <a:lstStyle/>
          <a:p>
            <a:r>
              <a:rPr lang="ru-RU" sz="4400" b="1" u="sng" dirty="0" smtClean="0">
                <a:solidFill>
                  <a:schemeClr val="tx2"/>
                </a:solidFill>
              </a:rPr>
              <a:t>Актуальность темы: </a:t>
            </a:r>
            <a:r>
              <a:rPr lang="ru-RU" sz="4400" dirty="0" smtClean="0">
                <a:solidFill>
                  <a:schemeClr val="tx2"/>
                </a:solidFill>
              </a:rPr>
              <a:t> </a:t>
            </a:r>
            <a:endParaRPr lang="ru-RU" sz="4400" dirty="0">
              <a:solidFill>
                <a:schemeClr val="tx2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00034" y="1071546"/>
            <a:ext cx="8229600" cy="4572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«Всё хорошее в людях – из детства! Как истоки добра пробудить? Прикоснуться к природе всем сердцем Удивиться, узнать, полюбить! Я хочу, чтоб земля расцветала, И росли, как цветы, малыши, Чтоб для них экология стала, Не наукой, а частью души! » </a:t>
            </a:r>
            <a:endParaRPr lang="ru-RU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Актуальность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введения экологического воспитания именно в таком возрасте (с 3 до 6 лет) заключается в том, что в этот период жизни, дети очень любознательные, добрые и отзывчивые. Так как у них еще не сформирована модель поведения и отношения к природе, и зная цели и задачи экологического воспитания, можно выработать у них правильное отношение ко всей природе.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1200.jpg"/>
          <p:cNvPicPr>
            <a:picLocks noChangeAspect="1"/>
          </p:cNvPicPr>
          <p:nvPr/>
        </p:nvPicPr>
        <p:blipFill>
          <a:blip r:embed="rId2">
            <a:lum contrast="-40000"/>
          </a:blip>
          <a:srcRect l="7228" r="867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169080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проекта</a:t>
            </a: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dirty="0" smtClean="0">
                <a:solidFill>
                  <a:srgbClr val="A8CEE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Формировать у детей экологические знания, бережное отношение к природе и всему окружающему. </a:t>
            </a:r>
          </a:p>
          <a:p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 проекта: </a:t>
            </a:r>
            <a:r>
              <a:rPr lang="ru-RU" dirty="0" smtClean="0">
                <a:solidFill>
                  <a:srgbClr val="A8CEE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Формировать у детей бережное, ответственное, эмоционально- доброжелательное отношение к миру природы, к живым существам, в процессе общения с ними. </a:t>
            </a:r>
          </a:p>
          <a:p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Формировать навыки наблюдения </a:t>
            </a:r>
            <a:r>
              <a:rPr lang="ru-RU" dirty="0" smtClean="0">
                <a:solidFill>
                  <a:srgbClr val="A8CEE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экспериментирования в процессе поисково-познавательной деятельности.</a:t>
            </a:r>
          </a:p>
          <a:p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Развивать у детей воображение</a:t>
            </a:r>
            <a:r>
              <a:rPr lang="ru-RU" dirty="0" smtClean="0">
                <a:solidFill>
                  <a:srgbClr val="A8CEE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речь, фантазию, мышление, умение анализировать, сравнивать и обобщать.</a:t>
            </a:r>
          </a:p>
          <a:p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Охранять и укреплять здоровье детей.</a:t>
            </a:r>
            <a:endParaRPr lang="ru-RU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f4bc76dea0f5bd0987d2eb618863a66.jpg"/>
          <p:cNvPicPr>
            <a:picLocks noChangeAspect="1"/>
          </p:cNvPicPr>
          <p:nvPr/>
        </p:nvPicPr>
        <p:blipFill>
          <a:blip r:embed="rId2">
            <a:lum contrast="-40000"/>
          </a:blip>
          <a:srcRect l="-4615" t="29231" r="6154" b="-3077"/>
          <a:stretch>
            <a:fillRect/>
          </a:stretch>
        </p:blipFill>
        <p:spPr>
          <a:xfrm>
            <a:off x="-500098" y="-1"/>
            <a:ext cx="9644098" cy="7179495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740452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Дошкольники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- начальное звено системы непрерывного образования, значит, содержание их образования должно быть связано с содержанием экологического образования. Элементарные экологические знания, полученные детьми в младшем возрасте, помогут им в дальнейшем осваивать предметы экологической направленности;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499666068596316943ab601.11749958.jpg"/>
          <p:cNvPicPr>
            <a:picLocks noChangeAspect="1"/>
          </p:cNvPicPr>
          <p:nvPr/>
        </p:nvPicPr>
        <p:blipFill>
          <a:blip r:embed="rId2">
            <a:lum contrast="-40000"/>
          </a:blip>
          <a:srcRect l="8333" r="833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6097642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Знания</a:t>
            </a: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- не сама цель, они лишь помогают сформировать у детей определенное отношение к природе, экологически грамотное и безопасное поведение, активную жизненную позицию;  </a:t>
            </a:r>
          </a:p>
          <a:p>
            <a:r>
              <a:rPr lang="ru-RU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детей дошкольного возраста очень развит познавательный интерес, в частности к природе. Именно в этом возрасте они воспринимают мир в целом, что способствует формированию экологического мировоззрения. Очень важно поддерживать этот познавательный интерес;</a:t>
            </a:r>
            <a:endParaRPr lang="ru-RU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85728"/>
            <a:ext cx="4071966" cy="6286544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 </a:t>
            </a:r>
            <a:r>
              <a:rPr lang="ru-RU" sz="1900" dirty="0" smtClean="0"/>
              <a:t>Содержание должно отличаться научностью. Несмотря на возраст, дети должны получать в доступной форме научные представления об окружающем мире, в частности, о природе. Формирование научного мировоззрения особенно важно в наше время, когда в обществе широко распространено мифологизированное сознание, не научный подход к объяснению природных явлений; • Содержание должно способствовать формированию у детей целостного восприятия окружающего мира, с одной стороны, и взаимосвязей частей этого целого - с другой;</a:t>
            </a:r>
            <a:endParaRPr lang="ru-RU" sz="1900" dirty="0"/>
          </a:p>
        </p:txBody>
      </p:sp>
      <p:pic>
        <p:nvPicPr>
          <p:cNvPr id="4" name="Рисунок 3" descr="wGogA_5jbk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7686" y="714356"/>
            <a:ext cx="4179105" cy="55721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6UO5GFMYPSQ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785794"/>
            <a:ext cx="3000378" cy="40005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fJHXstWKCd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43306" y="785794"/>
            <a:ext cx="5334005" cy="40005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714348" y="285728"/>
            <a:ext cx="7715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Развитие любознательности (маленькие </a:t>
            </a:r>
            <a:r>
              <a:rPr lang="ru-RU" b="1" dirty="0" err="1" smtClean="0"/>
              <a:t>эксперементаторы</a:t>
            </a:r>
            <a:r>
              <a:rPr lang="ru-RU" b="1" dirty="0" smtClean="0"/>
              <a:t>)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42910" y="5214950"/>
            <a:ext cx="36433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«Расскажи – и я забуду, </a:t>
            </a:r>
            <a:br>
              <a:rPr lang="ru-RU" sz="2000" b="1" dirty="0" smtClean="0"/>
            </a:br>
            <a:r>
              <a:rPr lang="ru-RU" sz="2000" b="1" dirty="0" smtClean="0"/>
              <a:t>Покажи – и я запомню,    </a:t>
            </a:r>
            <a:br>
              <a:rPr lang="ru-RU" sz="2000" b="1" dirty="0" smtClean="0"/>
            </a:br>
            <a:r>
              <a:rPr lang="ru-RU" sz="2000" b="1" dirty="0" smtClean="0"/>
              <a:t>Дай попробовать – я пойму» 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00496" y="5429264"/>
            <a:ext cx="50006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Только через действие ребёнок сможет познать многообразие окружающего мира и определить собственное место в нём!</a:t>
            </a:r>
            <a:endParaRPr lang="ru-RU" sz="1600" b="1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rirods-rossii-24.jpg"/>
          <p:cNvPicPr>
            <a:picLocks noChangeAspect="1"/>
          </p:cNvPicPr>
          <p:nvPr/>
        </p:nvPicPr>
        <p:blipFill>
          <a:blip r:embed="rId2">
            <a:lum contrast="-30000"/>
          </a:blip>
          <a:srcRect l="5600" r="560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169080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Экологическое образование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- часть общего образования, оно имеет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межпредметный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характер, способствует развитию мышления, речи, эрудиции, эмоциональной сферы, нравственному воспитанию, - то есть становлению личности в целом;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Нормы экологически грамотного безопасного поведения: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дети должны научится понимать и формировать самостоятельно на основе комплекса элементарных экологических знаний и осознания причинно - следственных связей в природе;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44629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Другая 4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A5C249"/>
      </a:accent1>
      <a:accent2>
        <a:srgbClr val="10CF9B"/>
      </a:accent2>
      <a:accent3>
        <a:srgbClr val="A5C24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109</TotalTime>
  <Words>392</Words>
  <Application>Microsoft Office PowerPoint</Application>
  <PresentationFormat>Экран (4:3)</PresentationFormat>
  <Paragraphs>36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Яркая</vt:lpstr>
      <vt:lpstr>Экологическое воспитание детей дошкольного возраста</vt:lpstr>
      <vt:lpstr>Актуальность темы:  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Дидактическое пособие: Экологиия лэпбук</vt:lpstr>
      <vt:lpstr>Дидактическое пособие по экологии: Красная книга Орловской области</vt:lpstr>
      <vt:lpstr>Результаты экологического образования.</vt:lpstr>
      <vt:lpstr>Слайд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Экологическое воспитание детей дошкольного возраста</dc:title>
  <dc:creator>Ivan</dc:creator>
  <cp:lastModifiedBy>Ivan</cp:lastModifiedBy>
  <cp:revision>16</cp:revision>
  <dcterms:created xsi:type="dcterms:W3CDTF">2019-04-29T12:03:15Z</dcterms:created>
  <dcterms:modified xsi:type="dcterms:W3CDTF">2019-04-29T18:56:14Z</dcterms:modified>
</cp:coreProperties>
</file>