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357" r:id="rId9"/>
    <p:sldId id="320" r:id="rId10"/>
    <p:sldId id="330" r:id="rId11"/>
    <p:sldId id="322" r:id="rId12"/>
    <p:sldId id="325" r:id="rId13"/>
    <p:sldId id="327" r:id="rId14"/>
    <p:sldId id="329" r:id="rId15"/>
    <p:sldId id="332" r:id="rId16"/>
    <p:sldId id="334" r:id="rId17"/>
    <p:sldId id="336" r:id="rId18"/>
    <p:sldId id="338" r:id="rId19"/>
    <p:sldId id="340" r:id="rId20"/>
    <p:sldId id="342" r:id="rId21"/>
    <p:sldId id="344" r:id="rId22"/>
    <p:sldId id="346" r:id="rId23"/>
    <p:sldId id="348" r:id="rId24"/>
    <p:sldId id="349" r:id="rId25"/>
    <p:sldId id="266" r:id="rId26"/>
    <p:sldId id="368" r:id="rId27"/>
    <p:sldId id="370" r:id="rId28"/>
    <p:sldId id="372" r:id="rId29"/>
    <p:sldId id="268" r:id="rId30"/>
    <p:sldId id="350" r:id="rId31"/>
    <p:sldId id="351" r:id="rId32"/>
    <p:sldId id="352" r:id="rId33"/>
    <p:sldId id="353" r:id="rId34"/>
    <p:sldId id="354" r:id="rId35"/>
    <p:sldId id="355" r:id="rId36"/>
    <p:sldId id="289" r:id="rId37"/>
    <p:sldId id="358" r:id="rId38"/>
    <p:sldId id="360" r:id="rId39"/>
    <p:sldId id="362" r:id="rId40"/>
    <p:sldId id="363" r:id="rId41"/>
    <p:sldId id="364" r:id="rId42"/>
    <p:sldId id="365" r:id="rId43"/>
    <p:sldId id="366" r:id="rId44"/>
  </p:sldIdLst>
  <p:sldSz cx="9144000" cy="6858000" type="screen4x3"/>
  <p:notesSz cx="6858000" cy="9144000"/>
  <p:custShowLst>
    <p:custShow name="Произвольный показ 2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9118" autoAdjust="0"/>
  </p:normalViewPr>
  <p:slideViewPr>
    <p:cSldViewPr>
      <p:cViewPr varScale="1">
        <p:scale>
          <a:sx n="74" d="100"/>
          <a:sy n="74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мне все равно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</c:v>
                </c:pt>
                <c:pt idx="1">
                  <c:v>17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055361135413825E-2"/>
          <c:y val="0.16682720909886264"/>
          <c:w val="0.56640480703801088"/>
          <c:h val="0.711331802274717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РОДИТЕЛИ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освежить дыхание</c:v>
                </c:pt>
                <c:pt idx="1">
                  <c:v>очистить полость рта</c:v>
                </c:pt>
                <c:pt idx="2">
                  <c:v>детям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43</c:v>
                </c:pt>
                <c:pt idx="1">
                  <c:v>47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818654612617884E-2"/>
          <c:y val="0.14537248926149923"/>
          <c:w val="0.64611572858948241"/>
          <c:h val="0.727704111160076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РОДИТЕЛИ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 </c:v>
                </c:pt>
                <c:pt idx="2">
                  <c:v>мне всё равно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45</c:v>
                </c:pt>
                <c:pt idx="1">
                  <c:v>45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РОДИТЕЛИ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75</c:v>
                </c:pt>
                <c:pt idx="1">
                  <c:v>13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РОДИТЕЛИ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положительное</c:v>
                </c:pt>
                <c:pt idx="1">
                  <c:v>отрицательное</c:v>
                </c:pt>
                <c:pt idx="2">
                  <c:v>незнаю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18</c:v>
                </c:pt>
                <c:pt idx="1">
                  <c:v>73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для детей и взрослых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Орбит</c:v>
                </c:pt>
                <c:pt idx="1">
                  <c:v>Дирол</c:v>
                </c:pt>
                <c:pt idx="2">
                  <c:v>Малабар</c:v>
                </c:pt>
                <c:pt idx="3">
                  <c:v>Хубба-Бубба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положительно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первый опрос</c:v>
                </c:pt>
                <c:pt idx="1">
                  <c:v>второй опрос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0.77000000000000235</c:v>
                </c:pt>
                <c:pt idx="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первый опрос</c:v>
                </c:pt>
                <c:pt idx="1">
                  <c:v>второй опрос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отрицательно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первый опрос</c:v>
                </c:pt>
                <c:pt idx="1">
                  <c:v>второй опрос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0.23</c:v>
                </c:pt>
                <c:pt idx="1">
                  <c:v>0.60000000000000064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0489184"/>
        <c:axId val="-70502240"/>
      </c:barChart>
      <c:catAx>
        <c:axId val="-7048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70502240"/>
        <c:crosses val="autoZero"/>
        <c:auto val="1"/>
        <c:lblAlgn val="ctr"/>
        <c:lblOffset val="100"/>
        <c:noMultiLvlLbl val="0"/>
      </c:catAx>
      <c:valAx>
        <c:axId val="-705022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70489184"/>
        <c:crosses val="autoZero"/>
        <c:crossBetween val="between"/>
      </c:valAx>
    </c:plotArea>
    <c:legend>
      <c:legendPos val="r"/>
      <c:legendEntry>
        <c:idx val="1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38062603285696E-2"/>
          <c:y val="0.16682720909886264"/>
          <c:w val="0.65035360163313116"/>
          <c:h val="0.711331802274717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часто</c:v>
                </c:pt>
                <c:pt idx="1">
                  <c:v>редко</c:v>
                </c:pt>
                <c:pt idx="2">
                  <c:v>не покупаю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44</c:v>
                </c:pt>
                <c:pt idx="1">
                  <c:v>33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сам</c:v>
                </c:pt>
                <c:pt idx="1">
                  <c:v>родители</c:v>
                </c:pt>
                <c:pt idx="2">
                  <c:v>и те и 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17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освежить дыхание</c:v>
                </c:pt>
                <c:pt idx="1">
                  <c:v>очистить полость рта</c:v>
                </c:pt>
                <c:pt idx="2">
                  <c:v>просто так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40</c:v>
                </c:pt>
                <c:pt idx="1">
                  <c:v>38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explosion val="25"/>
          <c:dPt>
            <c:idx val="1"/>
            <c:bubble3D val="0"/>
            <c:explosion val="13"/>
          </c:dPt>
          <c:dPt>
            <c:idx val="2"/>
            <c:bubble3D val="0"/>
            <c:explosion val="3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мне всё равно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18</c:v>
                </c:pt>
                <c:pt idx="1">
                  <c:v>69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16</c:v>
                </c:pt>
                <c:pt idx="1">
                  <c:v>64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положительное</c:v>
                </c:pt>
                <c:pt idx="1">
                  <c:v>отрицательное</c:v>
                </c:pt>
                <c:pt idx="2">
                  <c:v>незнаю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13</c:v>
                </c:pt>
                <c:pt idx="1">
                  <c:v>15</c:v>
                </c:pt>
                <c:pt idx="2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680300379119274E-2"/>
          <c:y val="0.20016054243219641"/>
          <c:w val="0.5967598668222025"/>
          <c:h val="0.711331802274717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РОДИТЕЛИ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равнодушен(на)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19</c:v>
                </c:pt>
                <c:pt idx="1">
                  <c:v>81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РОДИТЕЛИ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часто</c:v>
                </c:pt>
                <c:pt idx="1">
                  <c:v>редко</c:v>
                </c:pt>
                <c:pt idx="2">
                  <c:v>не покупаю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31</c:v>
                </c:pt>
                <c:pt idx="1">
                  <c:v>63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44BB3-FD31-414A-AB88-96B0A3E0BC29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233C8-0F37-4F38-BA7A-D9944DA085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3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33C8-0F37-4F38-BA7A-D9944DA0856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38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33C8-0F37-4F38-BA7A-D9944DA0856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7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130E-278C-4002-80A1-39989A75D0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EDD4-B543-45F1-8316-77B2552C2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130E-278C-4002-80A1-39989A75D0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EDD4-B543-45F1-8316-77B2552C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130E-278C-4002-80A1-39989A75D0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EDD4-B543-45F1-8316-77B2552C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130E-278C-4002-80A1-39989A75D0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EDD4-B543-45F1-8316-77B2552C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130E-278C-4002-80A1-39989A75D0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C15EDD4-B543-45F1-8316-77B2552C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130E-278C-4002-80A1-39989A75D0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EDD4-B543-45F1-8316-77B2552C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130E-278C-4002-80A1-39989A75D0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EDD4-B543-45F1-8316-77B2552C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130E-278C-4002-80A1-39989A75D0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EDD4-B543-45F1-8316-77B2552C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130E-278C-4002-80A1-39989A75D0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EDD4-B543-45F1-8316-77B2552C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130E-278C-4002-80A1-39989A75D0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EDD4-B543-45F1-8316-77B2552C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130E-278C-4002-80A1-39989A75D0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EDD4-B543-45F1-8316-77B2552C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B0130E-278C-4002-80A1-39989A75D0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15EDD4-B543-45F1-8316-77B2552C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15001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Качество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жевательной резинки в г. Мирный.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3429000"/>
            <a:ext cx="4500594" cy="17526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Выполнил:</a:t>
            </a:r>
            <a:endParaRPr lang="ru-RU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ученик 4 </a:t>
            </a:r>
            <a:r>
              <a:rPr lang="ru-RU" dirty="0">
                <a:solidFill>
                  <a:srgbClr val="7030A0"/>
                </a:solidFill>
              </a:rPr>
              <a:t>А класса МОУ СОШ № 7</a:t>
            </a:r>
          </a:p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Яковлев Сергей Дмитриевич</a:t>
            </a:r>
          </a:p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Научный </a:t>
            </a:r>
            <a:r>
              <a:rPr lang="ru-RU" dirty="0">
                <a:solidFill>
                  <a:srgbClr val="7030A0"/>
                </a:solidFill>
              </a:rPr>
              <a:t>руководитель:</a:t>
            </a:r>
          </a:p>
          <a:p>
            <a:pPr>
              <a:defRPr/>
            </a:pPr>
            <a:r>
              <a:rPr lang="ru-RU" dirty="0">
                <a:solidFill>
                  <a:srgbClr val="7030A0"/>
                </a:solidFill>
              </a:rPr>
              <a:t>Жарникова Людмила Александровна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Documents and Settings\TEMP.COMP209.001\Рабочий стол\Сережа\SDC10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4071966" cy="397907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</a:t>
            </a:r>
            <a:r>
              <a:rPr lang="ru-RU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Социальный опрос</a:t>
            </a:r>
            <a:endParaRPr lang="ru-RU" sz="4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200" dirty="0" smtClean="0"/>
              <a:t>Опрос проводился в виде анкетирования, в котором принимали участие 45 детей и 45 взрослых.</a:t>
            </a:r>
            <a:r>
              <a:rPr lang="en-US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>1.Как ты относишься к жвачке?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758950"/>
            <a:ext cx="8865953" cy="36933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Вывод: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Большая часть  детей к  жевательной резинке относится положительно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2.Как часто ты её покупаешь?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029313"/>
            <a:ext cx="8010591" cy="40011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Вывод: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Почти половина  детей жуют жвачку практически каждый день.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>3.Кто осуществляет покупку жвачки?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-24402" y="5572140"/>
            <a:ext cx="9168402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Вывод: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Основная масса детей осуществляют покупку жевательной резинки самостоятельно.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>4.С какой целью ты покупаешь жвачку?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00232" y="5572140"/>
            <a:ext cx="4572000" cy="101566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>
            <a:spAutoFit/>
          </a:bodyPr>
          <a:lstStyle/>
          <a:p>
            <a:r>
              <a:rPr lang="ru-RU" b="1" dirty="0" smtClean="0"/>
              <a:t>Вывод:</a:t>
            </a:r>
            <a:r>
              <a:rPr lang="ru-RU" dirty="0" smtClean="0"/>
              <a:t> 22% </a:t>
            </a:r>
            <a:r>
              <a:rPr lang="ru-RU" sz="2400" dirty="0" smtClean="0"/>
              <a:t>жуют</a:t>
            </a:r>
            <a:r>
              <a:rPr lang="ru-RU" dirty="0" smtClean="0"/>
              <a:t> жвачку просто так, при этом большинство детей всё-таки применяют её по назначению.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>5.Знаешь ли ты состав жвачки?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71670" y="5357826"/>
            <a:ext cx="4572000" cy="129266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>
            <a:spAutoFit/>
          </a:bodyPr>
          <a:lstStyle/>
          <a:p>
            <a:r>
              <a:rPr lang="ru-RU" b="1" dirty="0" smtClean="0"/>
              <a:t>Вывод:</a:t>
            </a:r>
            <a:r>
              <a:rPr lang="ru-RU" dirty="0" smtClean="0"/>
              <a:t> Из ответов на этот вопрос можно с </a:t>
            </a:r>
            <a:r>
              <a:rPr lang="ru-RU" sz="2400" dirty="0" smtClean="0"/>
              <a:t>уверенностью</a:t>
            </a:r>
            <a:r>
              <a:rPr lang="ru-RU" dirty="0" smtClean="0"/>
              <a:t> сказать, что детей не интересует,  из чего делают жвачку.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>6.Считаешь ли ты жвачку вредной для организма?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00034" y="5929330"/>
            <a:ext cx="7857536" cy="40011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Вывод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64% детей не признают жвачку вредной для организма.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>7.Какое влияние оказывает жвачка на твой организм?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28794" y="5500702"/>
            <a:ext cx="4572000" cy="101566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>
            <a:spAutoFit/>
          </a:bodyPr>
          <a:lstStyle/>
          <a:p>
            <a:r>
              <a:rPr lang="ru-RU" sz="2000" b="1" dirty="0" smtClean="0"/>
              <a:t>Вывод:</a:t>
            </a:r>
            <a:r>
              <a:rPr lang="ru-RU" sz="2000" dirty="0" smtClean="0"/>
              <a:t> основная  часть  детей, не знает, какое влияние жвачка оказывает на их организм.</a:t>
            </a:r>
            <a:endParaRPr lang="ru-RU" sz="20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ru-RU" dirty="0" smtClean="0"/>
              <a:t>1.Ваше отношение к жвачке?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6000768"/>
            <a:ext cx="8463792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Вывод: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Родители, в большинстве, отрицательно относятся к жвачке.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>2.Как часто Вы покупаете жвачку?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42910" y="6000768"/>
            <a:ext cx="7898509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Вывод: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родители покупают жвачку значительно реже, чем дети.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/>
          <a:lstStyle/>
          <a:p>
            <a:r>
              <a:rPr lang="ru-RU" dirty="0" smtClean="0"/>
              <a:t>              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   Многие родители думают, что продукты, производимые, для детей не причиняют подрастающему поколению никакого вреда и соответствуют лозунгу «лучшее детям». В список таких продуктов входит жевательная резинка. Люди жуют её не только после еды, но и просто так, только потому, что их привлекает необыкновенный вкус и яркий цвет. Такие свойства жевательной резинки прежде всего ориентированы на «юного» потребителя, впоследствии вызывающие привыкание и необратимые процессы в организме.</a:t>
            </a:r>
          </a:p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 flipH="1">
            <a:off x="2428860" y="0"/>
            <a:ext cx="6429420" cy="1541342"/>
          </a:xfrm>
          <a:prstGeom prst="cloudCallout">
            <a:avLst>
              <a:gd name="adj1" fmla="val 77553"/>
              <a:gd name="adj2" fmla="val 20861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Актуальность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3. С какой целью Вы покупаете жвачку?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85786" y="5786454"/>
            <a:ext cx="771530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Вывод: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При вышеуказанных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результатах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мы видим, что 10% родителей  всё же покупают жвачку детям.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>4. При покупке жвачки  Вы обращаете внимание на её состав?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14546" y="5239092"/>
            <a:ext cx="4000496" cy="147732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Вывод: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большую часть родителей интересует состав жвачки, но 10% анкетируемых остаются равнодушными к тому, из чего она произведена.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>5. Считаете ли жвачку вредной для организма?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100" y="5715016"/>
            <a:ext cx="6187688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Вывод: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Родители, также как и дети, признают жвачку вредной для организма.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>6. Какое влияние оказывает жвачка на Ваш организм?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803987"/>
            <a:ext cx="8686609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Вывод: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Основная часть родителей признают отрицательное влияние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жевательной резинки на организм.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Сравнение результатов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анкетирования детей и  родителей. </a:t>
            </a:r>
            <a:endParaRPr lang="ru-RU" sz="36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72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300" b="1" dirty="0" smtClean="0">
                <a:solidFill>
                  <a:srgbClr val="FF0000"/>
                </a:solidFill>
              </a:rPr>
              <a:t>        ДЕТИ                                                             ВОПРОСЫ                                                     РОДИТЕЛИ</a:t>
            </a:r>
            <a:r>
              <a:rPr lang="ru-RU" sz="4300" dirty="0" smtClean="0">
                <a:solidFill>
                  <a:srgbClr val="FF0000"/>
                </a:solidFill>
              </a:rPr>
              <a:t>                                                             </a:t>
            </a:r>
          </a:p>
          <a:p>
            <a:pPr>
              <a:buNone/>
            </a:pPr>
            <a:r>
              <a:rPr lang="ru-RU" sz="43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</a:t>
            </a:r>
            <a:r>
              <a:rPr lang="ru-RU" sz="4300" u="sng" dirty="0" smtClean="0">
                <a:solidFill>
                  <a:schemeClr val="accent6">
                    <a:lumMod val="50000"/>
                  </a:schemeClr>
                </a:solidFill>
              </a:rPr>
              <a:t>1.Отношение к жвачке</a:t>
            </a:r>
          </a:p>
          <a:p>
            <a:pPr>
              <a:buNone/>
            </a:pPr>
            <a:r>
              <a:rPr lang="ru-RU" sz="4300" dirty="0" smtClean="0">
                <a:solidFill>
                  <a:srgbClr val="0070C0"/>
                </a:solidFill>
              </a:rPr>
              <a:t>1.Положительное    </a:t>
            </a:r>
            <a:r>
              <a:rPr lang="ru-RU" sz="43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ru-RU" sz="4300" dirty="0" smtClean="0">
                <a:solidFill>
                  <a:srgbClr val="0070C0"/>
                </a:solidFill>
              </a:rPr>
              <a:t>1.Отрицательное</a:t>
            </a:r>
          </a:p>
          <a:p>
            <a:pPr>
              <a:buNone/>
            </a:pPr>
            <a:r>
              <a:rPr lang="ru-RU" sz="43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</a:t>
            </a:r>
            <a:r>
              <a:rPr lang="ru-RU" sz="4300" u="sng" dirty="0" smtClean="0">
                <a:solidFill>
                  <a:schemeClr val="accent6">
                    <a:lumMod val="50000"/>
                  </a:schemeClr>
                </a:solidFill>
              </a:rPr>
              <a:t>2.Периодичность приобретения ж</a:t>
            </a:r>
            <a:r>
              <a:rPr lang="ru-RU" sz="4300" dirty="0" smtClean="0">
                <a:solidFill>
                  <a:schemeClr val="accent6">
                    <a:lumMod val="50000"/>
                  </a:schemeClr>
                </a:solidFill>
              </a:rPr>
              <a:t>вачки  </a:t>
            </a:r>
          </a:p>
          <a:p>
            <a:pPr>
              <a:buNone/>
            </a:pPr>
            <a:r>
              <a:rPr lang="ru-RU" sz="4300" dirty="0" smtClean="0">
                <a:solidFill>
                  <a:srgbClr val="0070C0"/>
                </a:solidFill>
              </a:rPr>
              <a:t>2.Часто (2-3 раза в неделю</a:t>
            </a:r>
            <a:r>
              <a:rPr lang="ru-RU" sz="4300" dirty="0" smtClean="0">
                <a:solidFill>
                  <a:schemeClr val="accent3">
                    <a:lumMod val="75000"/>
                  </a:schemeClr>
                </a:solidFill>
              </a:rPr>
              <a:t>)                                                                                               </a:t>
            </a:r>
            <a:r>
              <a:rPr lang="ru-RU" sz="4300" dirty="0" smtClean="0">
                <a:solidFill>
                  <a:srgbClr val="0070C0"/>
                </a:solidFill>
              </a:rPr>
              <a:t>2.Редко(2-3 раза в месяц)</a:t>
            </a:r>
          </a:p>
          <a:p>
            <a:pPr>
              <a:buNone/>
            </a:pPr>
            <a:r>
              <a:rPr lang="ru-RU" sz="43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</a:t>
            </a:r>
            <a:r>
              <a:rPr lang="ru-RU" sz="4300" u="sng" dirty="0" smtClean="0">
                <a:solidFill>
                  <a:schemeClr val="accent6">
                    <a:lumMod val="50000"/>
                  </a:schemeClr>
                </a:solidFill>
              </a:rPr>
              <a:t>3. Цель приобретения жвачки</a:t>
            </a:r>
          </a:p>
          <a:p>
            <a:pPr>
              <a:buNone/>
            </a:pPr>
            <a:r>
              <a:rPr lang="ru-RU" sz="4300" dirty="0" smtClean="0">
                <a:solidFill>
                  <a:srgbClr val="0070C0"/>
                </a:solidFill>
              </a:rPr>
              <a:t>3.Освежить дыхание</a:t>
            </a:r>
            <a:r>
              <a:rPr lang="ru-RU" sz="43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                                  </a:t>
            </a:r>
            <a:r>
              <a:rPr lang="ru-RU" sz="4300" dirty="0" smtClean="0">
                <a:solidFill>
                  <a:srgbClr val="0070C0"/>
                </a:solidFill>
              </a:rPr>
              <a:t>3.Очистить полость рта</a:t>
            </a:r>
          </a:p>
          <a:p>
            <a:pPr>
              <a:buNone/>
            </a:pPr>
            <a:r>
              <a:rPr lang="ru-RU" sz="43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</a:t>
            </a:r>
            <a:r>
              <a:rPr lang="ru-RU" sz="4300" u="sng" dirty="0" smtClean="0">
                <a:solidFill>
                  <a:schemeClr val="accent6">
                    <a:lumMod val="50000"/>
                  </a:schemeClr>
                </a:solidFill>
              </a:rPr>
              <a:t>4. Знание состава жвачки</a:t>
            </a:r>
          </a:p>
          <a:p>
            <a:pPr>
              <a:buNone/>
            </a:pPr>
            <a:r>
              <a:rPr lang="ru-RU" sz="4300" dirty="0" smtClean="0">
                <a:solidFill>
                  <a:srgbClr val="0070C0"/>
                </a:solidFill>
              </a:rPr>
              <a:t> 4.не знают       </a:t>
            </a:r>
            <a:r>
              <a:rPr lang="ru-RU" sz="43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                                          </a:t>
            </a:r>
            <a:r>
              <a:rPr lang="ru-RU" sz="4300" dirty="0" smtClean="0">
                <a:solidFill>
                  <a:srgbClr val="0070C0"/>
                </a:solidFill>
              </a:rPr>
              <a:t>4.  50/50</a:t>
            </a:r>
          </a:p>
          <a:p>
            <a:pPr>
              <a:buNone/>
            </a:pPr>
            <a:r>
              <a:rPr lang="ru-RU" sz="43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</a:t>
            </a:r>
          </a:p>
          <a:p>
            <a:pPr>
              <a:buNone/>
            </a:pPr>
            <a:r>
              <a:rPr lang="ru-RU" sz="43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4300" dirty="0" smtClean="0">
                <a:solidFill>
                  <a:srgbClr val="0070C0"/>
                </a:solidFill>
              </a:rPr>
              <a:t>5.Не знают, вредной не считают</a:t>
            </a:r>
            <a:r>
              <a:rPr lang="ru-RU" sz="4300" dirty="0" smtClean="0">
                <a:solidFill>
                  <a:schemeClr val="accent3">
                    <a:lumMod val="75000"/>
                  </a:schemeClr>
                </a:solidFill>
              </a:rPr>
              <a:t>               </a:t>
            </a:r>
            <a:r>
              <a:rPr lang="ru-RU" sz="4300" u="sng" dirty="0" smtClean="0">
                <a:solidFill>
                  <a:schemeClr val="accent6">
                    <a:lumMod val="50000"/>
                  </a:schemeClr>
                </a:solidFill>
              </a:rPr>
              <a:t>5. Вред или польза от жвачки </a:t>
            </a:r>
            <a:r>
              <a:rPr lang="ru-RU" sz="4300" u="sng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ru-RU" sz="4300" dirty="0" smtClean="0">
                <a:solidFill>
                  <a:schemeClr val="accent3">
                    <a:lumMod val="75000"/>
                  </a:schemeClr>
                </a:solidFill>
              </a:rPr>
              <a:t>                      </a:t>
            </a:r>
            <a:r>
              <a:rPr lang="ru-RU" sz="4300" dirty="0" smtClean="0">
                <a:solidFill>
                  <a:srgbClr val="0070C0"/>
                </a:solidFill>
              </a:rPr>
              <a:t>5.   вред</a:t>
            </a:r>
            <a:r>
              <a:rPr lang="ru-RU" sz="4300" dirty="0" smtClean="0">
                <a:solidFill>
                  <a:schemeClr val="accent3">
                    <a:lumMod val="75000"/>
                  </a:schemeClr>
                </a:solidFill>
              </a:rPr>
              <a:t>              </a:t>
            </a:r>
            <a:r>
              <a:rPr lang="ru-RU" sz="4300" u="sng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</a:p>
          <a:p>
            <a:pPr>
              <a:buNone/>
            </a:pPr>
            <a:r>
              <a:rPr lang="ru-RU" sz="6400" b="1" dirty="0" smtClean="0"/>
              <a:t>Вывод: </a:t>
            </a:r>
          </a:p>
          <a:p>
            <a:r>
              <a:rPr lang="ru-RU" sz="6400" b="1" dirty="0" smtClean="0"/>
              <a:t>Дети положительно относятся к употреблению жевательной резинки, часто ее покупают с целью освежить рот.</a:t>
            </a:r>
            <a:endParaRPr lang="ru-RU" sz="6400" dirty="0" smtClean="0"/>
          </a:p>
          <a:p>
            <a:r>
              <a:rPr lang="ru-RU" sz="6400" b="1" dirty="0" smtClean="0"/>
              <a:t> Самое страшное, что дети не считают жвачку опасной для организма и не знают, какой вред она наносит организму.</a:t>
            </a:r>
            <a:endParaRPr lang="ru-RU" sz="6400" dirty="0" smtClean="0"/>
          </a:p>
          <a:p>
            <a:r>
              <a:rPr lang="ru-RU" sz="6400" b="1" dirty="0" smtClean="0"/>
              <a:t> Родители относятся к жвачке отрицательно, покупают ее редко с целью очистить рот. При покупке не все обращают внимание на состав жевательной резинки и знают, какой вред жевательная резинка наносит организму. </a:t>
            </a:r>
            <a:endParaRPr lang="ru-RU" sz="6400" dirty="0" smtClean="0"/>
          </a:p>
          <a:p>
            <a:endParaRPr lang="ru-RU" sz="64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2357430"/>
          <a:ext cx="7858180" cy="42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3"/>
                <a:gridCol w="2801298"/>
                <a:gridCol w="2437489"/>
              </a:tblGrid>
              <a:tr h="858586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</a:t>
                      </a:r>
                      <a:endParaRPr lang="ru-RU" dirty="0"/>
                    </a:p>
                  </a:txBody>
                  <a:tcPr/>
                </a:tc>
              </a:tr>
              <a:tr h="3427694">
                <a:tc>
                  <a:txBody>
                    <a:bodyPr/>
                    <a:lstStyle/>
                    <a:p>
                      <a:r>
                        <a:rPr lang="ru-RU" dirty="0" smtClean="0"/>
                        <a:t>США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ООО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«Дирол Кэдбери», ООО</a:t>
                      </a:r>
                      <a:r>
                        <a:rPr lang="ru-RU" baseline="0" dirty="0" smtClean="0"/>
                        <a:t> «Ригли»,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Рэмбо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Терминатор», «Дональд».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«К-Артель»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«Меньшевик»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«Прялка», «Колесо чудес», «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Супер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«Лимон», «Кукольные серии».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15 - </a:t>
                      </a:r>
                      <a:r>
                        <a:rPr lang="ru-RU" baseline="0" dirty="0" smtClean="0"/>
                        <a:t> 25</a:t>
                      </a:r>
                      <a:r>
                        <a:rPr lang="ru-RU" dirty="0" smtClean="0"/>
                        <a:t>рублей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15-25рублей</a:t>
                      </a:r>
                    </a:p>
                    <a:p>
                      <a:r>
                        <a:rPr lang="ru-RU" dirty="0" smtClean="0"/>
                        <a:t>2-5рублей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57224" y="285729"/>
            <a:ext cx="742955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/>
              <a:t>В октябре месяце были посещены продуктовые магазины в городе Мирном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357298"/>
            <a:ext cx="828680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Где узнали стоимость жевательных резинок и страны, которые их производят.</a:t>
            </a:r>
            <a:endParaRPr lang="ru-RU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Также я пообщался с продавцами города Мирного, где узнал.</a:t>
            </a:r>
            <a:endParaRPr lang="ru-RU" dirty="0"/>
          </a:p>
        </p:txBody>
      </p:sp>
      <p:pic>
        <p:nvPicPr>
          <p:cNvPr id="6146" name="Picture 2" descr="G:\DCIM\100SSCAM\SDC104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6929486" cy="471490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7646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ru-RU" sz="3200" dirty="0" smtClean="0"/>
              <a:t>Что чаще всего жевательную резинку покупают дети. Если покупают родители, то также, как и дети не смотрят на состав.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7171" name="Picture 3" descr="G:\DCIM\100SSCAM\SDC104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71745"/>
            <a:ext cx="7072361" cy="392909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Сертификат нам показали только в одном магазине. В остальных сказали, что они имеются, но их показывают исключительно  взрослым</a:t>
            </a:r>
            <a:endParaRPr lang="ru-RU" sz="2800" dirty="0"/>
          </a:p>
        </p:txBody>
      </p:sp>
      <p:pic>
        <p:nvPicPr>
          <p:cNvPr id="1026" name="Picture 2" descr="G:\DCIM\100SSCAM\SDC105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4564133">
            <a:off x="457200" y="2350256"/>
            <a:ext cx="4038600" cy="302585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1027" name="Picture 3" descr="G:\DCIM\100SSCAM\SDC105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6288771">
            <a:off x="4648200" y="2350256"/>
            <a:ext cx="4038600" cy="302585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>Химический состав жевательных резинок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428735"/>
          <a:ext cx="9001156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143"/>
                <a:gridCol w="7318013"/>
              </a:tblGrid>
              <a:tr h="833444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жевательной резинки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</a:t>
                      </a:r>
                      <a:endParaRPr lang="ru-RU" dirty="0"/>
                    </a:p>
                  </a:txBody>
                  <a:tcPr/>
                </a:tc>
              </a:tr>
              <a:tr h="1371617">
                <a:tc>
                  <a:txBody>
                    <a:bodyPr/>
                    <a:lstStyle/>
                    <a:p>
                      <a:r>
                        <a:rPr lang="ru-RU" dirty="0" smtClean="0"/>
                        <a:t>Орбит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Резиновая основа, Сорбит  Е420</a:t>
                      </a:r>
                      <a:r>
                        <a:rPr lang="ru-RU" baseline="0" dirty="0" smtClean="0"/>
                        <a:t> , </a:t>
                      </a:r>
                      <a:r>
                        <a:rPr lang="ru-RU" dirty="0" smtClean="0"/>
                        <a:t>Мальтит</a:t>
                      </a:r>
                      <a:r>
                        <a:rPr lang="ru-RU" baseline="0" dirty="0" smtClean="0"/>
                        <a:t>   Е956, </a:t>
                      </a:r>
                      <a:r>
                        <a:rPr lang="ru-RU" dirty="0" smtClean="0"/>
                        <a:t>Стабилизатор  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422 ,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Загуститель Е</a:t>
                      </a:r>
                      <a:r>
                        <a:rPr lang="ru-RU" baseline="0" dirty="0" smtClean="0"/>
                        <a:t>414,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277199">
                <a:tc>
                  <a:txBody>
                    <a:bodyPr/>
                    <a:lstStyle/>
                    <a:p>
                      <a:r>
                        <a:rPr lang="ru-RU" dirty="0" smtClean="0"/>
                        <a:t>Хубба Бубба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Стабилизатор</a:t>
                      </a:r>
                      <a:r>
                        <a:rPr lang="ru-RU" baseline="0" dirty="0" smtClean="0"/>
                        <a:t> Е422, антиоксидант Е320, красители Е129, Е132, Е131,</a:t>
                      </a:r>
                      <a:endParaRPr lang="ru-RU" dirty="0"/>
                    </a:p>
                  </a:txBody>
                  <a:tcPr/>
                </a:tc>
              </a:tr>
              <a:tr h="833444">
                <a:tc>
                  <a:txBody>
                    <a:bodyPr/>
                    <a:lstStyle/>
                    <a:p>
                      <a:r>
                        <a:rPr lang="ru-RU" dirty="0" smtClean="0"/>
                        <a:t>Дирол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Мальтит, сорбит, маннит, ксилит, аспартам, </a:t>
                      </a:r>
                      <a:r>
                        <a:rPr lang="ru-RU" dirty="0" err="1" smtClean="0"/>
                        <a:t>ацесульфам</a:t>
                      </a:r>
                      <a:r>
                        <a:rPr lang="ru-RU" dirty="0" smtClean="0"/>
                        <a:t>-</a:t>
                      </a:r>
                      <a:r>
                        <a:rPr lang="en-US" dirty="0" smtClean="0"/>
                        <a:t>x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сукралоза</a:t>
                      </a:r>
                      <a:r>
                        <a:rPr lang="ru-RU" dirty="0" smtClean="0"/>
                        <a:t>, ранг</a:t>
                      </a:r>
                      <a:r>
                        <a:rPr lang="ru-RU" baseline="0" dirty="0" smtClean="0"/>
                        <a:t> Е171,Е141, </a:t>
                      </a:r>
                      <a:r>
                        <a:rPr lang="ru-RU" baseline="0" dirty="0" err="1" smtClean="0"/>
                        <a:t>эмулсияофар</a:t>
                      </a:r>
                      <a:r>
                        <a:rPr lang="ru-RU" baseline="0" dirty="0" smtClean="0"/>
                        <a:t> Е322</a:t>
                      </a:r>
                      <a:r>
                        <a:rPr lang="ru-RU" dirty="0" smtClean="0"/>
                        <a:t> ,</a:t>
                      </a:r>
                      <a:r>
                        <a:rPr lang="ru-RU" dirty="0" err="1" smtClean="0"/>
                        <a:t>зиддиоксидант</a:t>
                      </a:r>
                      <a:r>
                        <a:rPr lang="ru-RU" dirty="0" smtClean="0"/>
                        <a:t> Е321, </a:t>
                      </a:r>
                      <a:r>
                        <a:rPr lang="ru-RU" dirty="0" err="1" smtClean="0"/>
                        <a:t>луобдианда</a:t>
                      </a:r>
                      <a:r>
                        <a:rPr lang="ru-RU" baseline="0" dirty="0" smtClean="0"/>
                        <a:t> Е903.</a:t>
                      </a:r>
                      <a:endParaRPr lang="ru-RU" dirty="0"/>
                    </a:p>
                  </a:txBody>
                  <a:tcPr/>
                </a:tc>
              </a:tr>
              <a:tr h="583410">
                <a:tc>
                  <a:txBody>
                    <a:bodyPr/>
                    <a:lstStyle/>
                    <a:p>
                      <a:r>
                        <a:rPr lang="ru-RU" dirty="0" smtClean="0"/>
                        <a:t>Малабар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антиоксидант Е320, декстроза кислоты Е296, Е330, </a:t>
                      </a:r>
                      <a:r>
                        <a:rPr lang="ru-RU" dirty="0" smtClean="0"/>
                        <a:t>Стабилизатор</a:t>
                      </a:r>
                      <a:r>
                        <a:rPr lang="ru-RU" baseline="0" dirty="0" smtClean="0"/>
                        <a:t> Е422, красители искусственные Е104, Е131.</a:t>
                      </a:r>
                      <a:endParaRPr lang="ru-RU" dirty="0"/>
                    </a:p>
                  </a:txBody>
                  <a:tcPr/>
                </a:tc>
              </a:tr>
              <a:tr h="583410">
                <a:tc>
                  <a:txBody>
                    <a:bodyPr/>
                    <a:lstStyle/>
                    <a:p>
                      <a:r>
                        <a:rPr lang="ru-RU" dirty="0" smtClean="0"/>
                        <a:t>Олипс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Сорбит, </a:t>
                      </a:r>
                      <a:r>
                        <a:rPr lang="ru-RU" dirty="0" err="1" smtClean="0"/>
                        <a:t>изомальт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мальтит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baseline="0" dirty="0" err="1" smtClean="0"/>
                        <a:t>сиробы</a:t>
                      </a:r>
                      <a:r>
                        <a:rPr lang="ru-RU" baseline="0" dirty="0" smtClean="0"/>
                        <a:t>, ксилит, аспартам, </a:t>
                      </a:r>
                      <a:r>
                        <a:rPr lang="ru-RU" baseline="0" dirty="0" err="1" smtClean="0"/>
                        <a:t>ацесульфам</a:t>
                      </a:r>
                      <a:r>
                        <a:rPr lang="ru-RU" baseline="0" dirty="0" smtClean="0"/>
                        <a:t>-</a:t>
                      </a:r>
                      <a:r>
                        <a:rPr lang="en-US" baseline="0" dirty="0" smtClean="0"/>
                        <a:t>X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baseline="0" dirty="0" err="1" smtClean="0"/>
                        <a:t>оксидант</a:t>
                      </a:r>
                      <a:r>
                        <a:rPr lang="ru-RU" baseline="0" dirty="0" smtClean="0"/>
                        <a:t> Е321.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219200"/>
          </a:xfrm>
        </p:spPr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785818"/>
          </a:xfrm>
          <a:solidFill>
            <a:srgbClr val="0070C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        Детские жевательные резинки безопасны для здоровья детей.</a:t>
            </a:r>
            <a:endParaRPr lang="ru-RU" sz="2000" dirty="0">
              <a:blipFill>
                <a:blip r:embed="rId2"/>
                <a:tile tx="0" ty="0" sx="100000" sy="100000" flip="none" algn="tl"/>
              </a:blip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E:\Сережа\SDC10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4187">
            <a:off x="484141" y="2140900"/>
            <a:ext cx="3074987" cy="3788570"/>
          </a:xfrm>
          <a:prstGeom prst="rect">
            <a:avLst/>
          </a:prstGeom>
          <a:noFill/>
        </p:spPr>
      </p:pic>
      <p:pic>
        <p:nvPicPr>
          <p:cNvPr id="1031" name="Picture 7" descr="E:\Сережа\SDC104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500562" y="2428868"/>
            <a:ext cx="3857652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/>
          <a:lstStyle/>
          <a:p>
            <a:r>
              <a:rPr lang="ru-RU" dirty="0" smtClean="0"/>
              <a:t>Наличие красителей в жвачке.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5696266"/>
            <a:ext cx="8888587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Вывод:  В жевательной резинке, предназначенной для взрослых, наличие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красителей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отсутствует, а в детской жевательной резинке красители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преобладают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над другими пищевыми добавками.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Опыт с водой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провел химический анализ. Взял две жевательные резинки фирмы «</a:t>
            </a:r>
            <a:r>
              <a:rPr lang="ru-RU" dirty="0" err="1" smtClean="0"/>
              <a:t>Малабар</a:t>
            </a:r>
            <a:r>
              <a:rPr lang="ru-RU" dirty="0" smtClean="0"/>
              <a:t>» и «</a:t>
            </a:r>
            <a:r>
              <a:rPr lang="ru-RU" dirty="0" err="1" smtClean="0"/>
              <a:t>Хубба</a:t>
            </a:r>
            <a:r>
              <a:rPr lang="ru-RU" dirty="0" smtClean="0"/>
              <a:t> – </a:t>
            </a:r>
            <a:r>
              <a:rPr lang="ru-RU" dirty="0" err="1" smtClean="0"/>
              <a:t>Бубба</a:t>
            </a:r>
            <a:r>
              <a:rPr lang="ru-RU" dirty="0" smtClean="0"/>
              <a:t>», зеленого, красного цвета.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G:\DCIM\100SSCAM\SDC104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286124"/>
            <a:ext cx="36957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1038" cy="164307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Положил их в две тарелки с водой. И стал ждать.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G:\DCIM\100SSCAM\SDC1047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2214554"/>
            <a:ext cx="5857916" cy="440414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Через три минуты вода стала окрашиваться</a:t>
            </a:r>
            <a:endParaRPr lang="ru-RU" dirty="0"/>
          </a:p>
        </p:txBody>
      </p:sp>
      <p:pic>
        <p:nvPicPr>
          <p:cNvPr id="9" name="Содержимое 8" descr="G:\DCIM\100SSCAM\SDC1047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57818" y="2428868"/>
            <a:ext cx="3067396" cy="360356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5103813" y="1357313"/>
            <a:ext cx="4040187" cy="762000"/>
          </a:xfrm>
        </p:spPr>
        <p:txBody>
          <a:bodyPr/>
          <a:lstStyle/>
          <a:p>
            <a:r>
              <a:rPr lang="ru-RU" dirty="0" smtClean="0"/>
              <a:t>15ч.28мин.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0" y="1357313"/>
            <a:ext cx="4040188" cy="762000"/>
          </a:xfrm>
        </p:spPr>
        <p:txBody>
          <a:bodyPr/>
          <a:lstStyle/>
          <a:p>
            <a:r>
              <a:rPr lang="ru-RU" dirty="0" smtClean="0"/>
              <a:t>15ч.25мин.</a:t>
            </a:r>
            <a:endParaRPr lang="ru-RU" dirty="0"/>
          </a:p>
        </p:txBody>
      </p:sp>
      <p:pic>
        <p:nvPicPr>
          <p:cNvPr id="10" name="Содержимое 9" descr="G:\DCIM\100SSCAM\SDC10473.JPG"/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428868"/>
            <a:ext cx="2879725" cy="36036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23003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Через десять минут вода приобрела насыщенный красный и зеленый цвет.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G:\DCIM\100SSCAM\SDC1047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4546" y="2500306"/>
            <a:ext cx="4060767" cy="3067396"/>
          </a:xfrm>
          <a:prstGeom prst="rect">
            <a:avLst/>
          </a:prstGeom>
          <a:noFill/>
        </p:spPr>
      </p:pic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5687512"/>
            <a:ext cx="9029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Опыт подтвердил, что в жевательной резинке имеются красители Е129, Е132, Е131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6000" dirty="0" smtClean="0"/>
              <a:t>         Состав (Е):</a:t>
            </a:r>
            <a:endParaRPr lang="ru-RU" sz="6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63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Е129, Е132, Е131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Красители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аллергенное, мутагенное, канцерогенное действие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 140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Хлорофилл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вредный для малышей, вызывает рвоту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 171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диоксид титана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заболевания желудка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 251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нитрат калия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вызывает гастрит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 440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Пектин обладают сильным желирующим эффектом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Вызывают расстройство кишечника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 (300 - 399)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Антиоксиданты замедляют окисление продукта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Вызывают сыпь и </a:t>
                      </a:r>
                      <a:r>
                        <a:rPr lang="ru-RU" sz="1800" u="sng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расстройство кишечника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3" y="602191"/>
          <a:ext cx="8001088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98"/>
                <a:gridCol w="2905145"/>
                <a:gridCol w="2905145"/>
              </a:tblGrid>
              <a:tr h="1736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4073">
                <a:tc>
                  <a:txBody>
                    <a:bodyPr/>
                    <a:lstStyle/>
                    <a:p>
                      <a:r>
                        <a:rPr lang="ru-RU" dirty="0" smtClean="0"/>
                        <a:t>Е420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Сорбит -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загустители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Вызывает  расстройство кишечника.</a:t>
                      </a:r>
                      <a:endParaRPr lang="ru-RU" dirty="0"/>
                    </a:p>
                  </a:txBody>
                  <a:tcPr/>
                </a:tc>
              </a:tr>
              <a:tr h="303851">
                <a:tc>
                  <a:txBody>
                    <a:bodyPr/>
                    <a:lstStyle/>
                    <a:p>
                      <a:r>
                        <a:rPr lang="ru-RU" dirty="0" smtClean="0"/>
                        <a:t>Е 951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Аспартам -Заменитель сахара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Вреден для кожи.</a:t>
                      </a:r>
                      <a:endParaRPr lang="ru-RU" dirty="0"/>
                    </a:p>
                  </a:txBody>
                  <a:tcPr/>
                </a:tc>
              </a:tr>
              <a:tr h="564295">
                <a:tc>
                  <a:txBody>
                    <a:bodyPr/>
                    <a:lstStyle/>
                    <a:p>
                      <a:r>
                        <a:rPr lang="ru-RU" dirty="0" smtClean="0"/>
                        <a:t>Е421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Маннит -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загустители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Вызывает  расстройство кишечника.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64295">
                <a:tc>
                  <a:txBody>
                    <a:bodyPr/>
                    <a:lstStyle/>
                    <a:p>
                      <a:r>
                        <a:rPr lang="ru-RU" dirty="0" smtClean="0"/>
                        <a:t>Е422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Глицерин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Вызывает  расстройство кишечника.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34073">
                <a:tc>
                  <a:txBody>
                    <a:bodyPr/>
                    <a:lstStyle/>
                    <a:p>
                      <a:r>
                        <a:rPr lang="ru-RU" dirty="0" smtClean="0"/>
                        <a:t>Е407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Каррагинан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Нарушает</a:t>
                      </a:r>
                      <a:r>
                        <a:rPr lang="ru-RU" baseline="0" dirty="0" smtClean="0"/>
                        <a:t> всасывание минеральных веществ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91616">
                <a:tc>
                  <a:txBody>
                    <a:bodyPr/>
                    <a:lstStyle/>
                    <a:p>
                      <a:r>
                        <a:rPr lang="ru-RU" dirty="0" smtClean="0"/>
                        <a:t>Е322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Эмульгатор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Повышают холестерин</a:t>
                      </a:r>
                      <a:endParaRPr lang="ru-RU" dirty="0"/>
                    </a:p>
                  </a:txBody>
                  <a:tcPr/>
                </a:tc>
              </a:tr>
              <a:tr h="303851">
                <a:tc>
                  <a:txBody>
                    <a:bodyPr/>
                    <a:lstStyle/>
                    <a:p>
                      <a:r>
                        <a:rPr lang="ru-RU" dirty="0" smtClean="0"/>
                        <a:t>Е900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Антифломины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Понижают количество пены.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ru-RU" dirty="0" smtClean="0"/>
              <a:t>Не доверять рекламе.</a:t>
            </a:r>
          </a:p>
          <a:p>
            <a:r>
              <a:rPr lang="ru-RU" dirty="0" smtClean="0"/>
              <a:t>Внимательно читать этикетки.</a:t>
            </a:r>
          </a:p>
          <a:p>
            <a:r>
              <a:rPr lang="ru-RU" dirty="0" smtClean="0"/>
              <a:t>Обращать внимание на цвет жевательной резинки. (яркие цвета получаются только с помощью химических красителей, натуральная краска всегда блеклая)</a:t>
            </a:r>
          </a:p>
          <a:p>
            <a:r>
              <a:rPr lang="ru-RU" dirty="0" smtClean="0"/>
              <a:t>Использовать жвачку в целях гигиены не более 15 минут.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 своем классе я провел классный час.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 Раздал каждому этикетку от жевательной резинки и список пищевых добавок . И предложил посмотреть состав жевательной резинки. </a:t>
            </a:r>
          </a:p>
          <a:p>
            <a:pPr>
              <a:buNone/>
            </a:pPr>
            <a:r>
              <a:rPr lang="ru-RU" dirty="0" smtClean="0"/>
              <a:t>       Повторил опыт, который проводил дома.</a:t>
            </a:r>
          </a:p>
          <a:p>
            <a:pPr>
              <a:buNone/>
            </a:pPr>
            <a:r>
              <a:rPr lang="ru-RU" dirty="0" smtClean="0"/>
              <a:t>                                 И предложил еще раз                    </a:t>
            </a:r>
            <a:r>
              <a:rPr lang="en-US" dirty="0" smtClean="0"/>
              <a:t>              </a:t>
            </a:r>
            <a:r>
              <a:rPr lang="ru-RU" dirty="0" smtClean="0"/>
              <a:t>ответить на вопрос: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«Как ты относишься к жвачке?»  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>Как ты относишься к жвачке?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1524000"/>
          <a:ext cx="7000924" cy="333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0800000" flipV="1">
            <a:off x="428596" y="5077859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Опрос показал, что небольшое количество ребят я смог убедить не покупать и не употреблять жевательную резинку.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63339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107157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Оценить безопасность жевательной резинки. Убедить учащихся задуматься о том, как они относятся к своему здоровью.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TEMP.COMP209.001\Рабочий стол\Сережа\SDC10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00306"/>
            <a:ext cx="4038600" cy="3643338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  <p:pic>
        <p:nvPicPr>
          <p:cNvPr id="5" name="Picture 3" descr="C:\Documents and Settings\TEMP.COMP209.001\Рабочий стол\Сережа\SDC10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00306"/>
            <a:ext cx="4038600" cy="3643338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/>
              <a:t>               Заключение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/>
              <a:t>1.</a:t>
            </a:r>
            <a:r>
              <a:rPr lang="ru-RU" dirty="0" smtClean="0"/>
              <a:t>Изучив общественное мнение в отношении жевательной резинки среди детей и их родителей, выяснилось, что дети и родители имеют одинаковое представление о её предназначении. Обе стороны не видят в использовании жевательной резинки ничего такого, что могло бы представлять угрозу для организма, более того, они уверены, что жевательная резинка оказывает положительное влияние на полость рта.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285720" y="431427"/>
            <a:ext cx="8858280" cy="62478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Оценив состав жвачки и наличие в них красителей,  перед нами предстаёт не очень привлекательная картина: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1.Постоянное употребление жвачки вызывает заболевания желудочно-кишечного тракта (гастриты, язвы желудка)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наиболее опасным является употребление жевательных резинок на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голодный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желудок.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2. Употребление сахаросодержащих жвачек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прямая дорога к заболеванию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кариесом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3. Надувные жевательные резинки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нарушают прикус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4. На прилепленной жвачке несколько дней живут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микробы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больного, жевавшего её.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5. Огромный процент поддельной жвачки на рынке могут содержать ингредиенты, способные вызвать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местные и общие аллергические реакции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6. Из-за жвачки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выпадают пломбы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7. Следует избегать заглатывания жвачки, поскольку она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может накапливаться в толстом кишечнике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со временем приводит к его непроходимости.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8. Вызывает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привыкание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9. И самое главное, необходимо помнить: ни одна жевательная резинка не заменяет обязательную двухразовую чистку зубов щеткой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714348" y="239281"/>
            <a:ext cx="8431795" cy="56938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Разработка рекомендаций по употреблению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жевательной резинки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принесла  результаты.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После проведения классного часа на тему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Вред или польза от жвачки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- 37% опрошенных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детей отказались от своего предыдущего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убеждения о том, что жвачка не наносит вреда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организму.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Отсюда следует, что жевательная резинка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хороша только своей упаковкой,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но не её содержимым, и представляет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собой большую опасность для организма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человека, особенно ребёнка,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 доказывается содержанием данной работы.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142844" y="563406"/>
            <a:ext cx="7000924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Поэтому можно с уверенностью утверждать,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 гипотеза,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Жевательные резинки безопасны для здоровья детей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полностью опровергнута.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Задачи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7091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Изучить общественное мнение в отношении жевательной резинки среди детей и их родителей.</a:t>
            </a:r>
          </a:p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Оценить состав жевательной резинки и  наличие в них красителей.</a:t>
            </a:r>
          </a:p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Разработать рекомендации для детей и их родителей по употреблению жевательной резинки, которая может быть использована на классных часах и родительских собраниях.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solidFill>
            <a:srgbClr val="FFFF00"/>
          </a:solidFill>
          <a:scene3d>
            <a:camera prst="perspectiveRelaxedModerately"/>
            <a:lightRig rig="threePt" dir="t"/>
          </a:scene3d>
        </p:spPr>
        <p:txBody>
          <a:bodyPr/>
          <a:lstStyle/>
          <a:p>
            <a:r>
              <a:rPr lang="ru-RU" dirty="0" smtClean="0"/>
              <a:t>Практическая значимость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результате исследования был собран материал, который успешно использовался на классных часах в начальной школе.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4"/>
            <a:ext cx="8229600" cy="1219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Georgia" pitchFamily="18" charset="0"/>
              </a:rPr>
              <a:t>             Методика</a:t>
            </a:r>
            <a:endParaRPr lang="ru-RU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3429025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сентябре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2010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было проведено анкетирование детей и родителей.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октябре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2010 посетили продуктовые 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магазины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 Мирном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Фотографирование.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ноябре 2010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проведено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химическое исследование жвачки.</a:t>
            </a:r>
          </a:p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Просветительская деятельность.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857488" y="214290"/>
            <a:ext cx="1042416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/>
              <a:t> Результаты исследования:</a:t>
            </a:r>
            <a:endParaRPr lang="ru-RU" dirty="0"/>
          </a:p>
        </p:txBody>
      </p:sp>
      <p:pic>
        <p:nvPicPr>
          <p:cNvPr id="4" name="Содержимое 3" descr="G:\DCIM\100SSCAM\SDC1046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2743200" cy="2485505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5" name="Рисунок 4" descr="G:\DCIM\100SSCAM\SDC104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643050"/>
            <a:ext cx="3257550" cy="2490812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285720" y="4524713"/>
            <a:ext cx="8975790" cy="1477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Плохо воспитанные люди имеют обыкновение лепить изжеванные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Диролы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Орбиты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где им заблагорассудится: на нижней поверхности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стола,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подоконниках, на зеркале  и даже на компьютерный дисплей.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Именно так и загрязняется окружающая среда. Комочек жвачки постепенно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затвердевает, и оторвать его невозможно.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0066"/>
          </a:solidFill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sz="5400" dirty="0" smtClean="0"/>
              <a:t>Общее мнение</a:t>
            </a:r>
            <a:endParaRPr lang="ru-RU" sz="54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Жевательная резинка производится для гигиены полости рта и скорее всего не представляет угрозы для организма.</a:t>
            </a:r>
            <a:endParaRPr lang="ru-RU" sz="32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8818</TotalTime>
  <Words>1682</Words>
  <Application>Microsoft Office PowerPoint</Application>
  <PresentationFormat>Экран (4:3)</PresentationFormat>
  <Paragraphs>236</Paragraphs>
  <Slides>43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  <vt:variant>
        <vt:lpstr>Произвольные показы</vt:lpstr>
      </vt:variant>
      <vt:variant>
        <vt:i4>1</vt:i4>
      </vt:variant>
    </vt:vector>
  </HeadingPairs>
  <TitlesOfParts>
    <vt:vector size="55" baseType="lpstr">
      <vt:lpstr>Arial</vt:lpstr>
      <vt:lpstr>Book Antiqua</vt:lpstr>
      <vt:lpstr>Calibri</vt:lpstr>
      <vt:lpstr>Georgia</vt:lpstr>
      <vt:lpstr>Impact</vt:lpstr>
      <vt:lpstr>Lucida Sans</vt:lpstr>
      <vt:lpstr>Times New Roman</vt:lpstr>
      <vt:lpstr>Wingdings</vt:lpstr>
      <vt:lpstr>Wingdings 2</vt:lpstr>
      <vt:lpstr>Wingdings 3</vt:lpstr>
      <vt:lpstr>Апекс</vt:lpstr>
      <vt:lpstr>Качество жевательной резинки в г. Мирный.</vt:lpstr>
      <vt:lpstr>              Актуальность</vt:lpstr>
      <vt:lpstr>Гипотеза</vt:lpstr>
      <vt:lpstr>Цель</vt:lpstr>
      <vt:lpstr>Задачи</vt:lpstr>
      <vt:lpstr>Практическая значимость</vt:lpstr>
      <vt:lpstr>             Методика</vt:lpstr>
      <vt:lpstr> Результаты исследования:</vt:lpstr>
      <vt:lpstr>           Общее мнение</vt:lpstr>
      <vt:lpstr>         Социальный опрос</vt:lpstr>
      <vt:lpstr>1.Как ты относишься к жвачке?</vt:lpstr>
      <vt:lpstr>2.Как часто ты её покупаешь?</vt:lpstr>
      <vt:lpstr>3.Кто осуществляет покупку жвачки?</vt:lpstr>
      <vt:lpstr>4.С какой целью ты покупаешь жвачку?</vt:lpstr>
      <vt:lpstr>5.Знаешь ли ты состав жвачки?</vt:lpstr>
      <vt:lpstr>6.Считаешь ли ты жвачку вредной для организма?</vt:lpstr>
      <vt:lpstr>7.Какое влияние оказывает жвачка на твой организм?</vt:lpstr>
      <vt:lpstr>1.Ваше отношение к жвачке?</vt:lpstr>
      <vt:lpstr>2.Как часто Вы покупаете жвачку?</vt:lpstr>
      <vt:lpstr>3. С какой целью Вы покупаете жвачку?</vt:lpstr>
      <vt:lpstr>4. При покупке жвачки  Вы обращаете внимание на её состав?</vt:lpstr>
      <vt:lpstr>5. Считаете ли жвачку вредной для организма?</vt:lpstr>
      <vt:lpstr>6. Какое влияние оказывает жвачка на Ваш организм?</vt:lpstr>
      <vt:lpstr>Сравнение результатов анкетирования детей и  родителей. </vt:lpstr>
      <vt:lpstr>Презентация PowerPoint</vt:lpstr>
      <vt:lpstr>Также я пообщался с продавцами города Мирного, где узнал.</vt:lpstr>
      <vt:lpstr>Что чаще всего жевательную резинку покупают дети. Если покупают родители, то также, как и дети не смотрят на состав.  </vt:lpstr>
      <vt:lpstr>Сертификат нам показали только в одном магазине. В остальных сказали, что они имеются, но их показывают исключительно  взрослым</vt:lpstr>
      <vt:lpstr>Химический состав жевательных резинок</vt:lpstr>
      <vt:lpstr>Наличие красителей в жвачке.</vt:lpstr>
      <vt:lpstr>Опыт с водой </vt:lpstr>
      <vt:lpstr> Положил их в две тарелки с водой. И стал ждать. </vt:lpstr>
      <vt:lpstr>Через три минуты вода стала окрашиваться</vt:lpstr>
      <vt:lpstr>  Через десять минут вода приобрела насыщенный красный и зеленый цвет. </vt:lpstr>
      <vt:lpstr>         Состав (Е):</vt:lpstr>
      <vt:lpstr>Презентация PowerPoint</vt:lpstr>
      <vt:lpstr>Рекомендации</vt:lpstr>
      <vt:lpstr>В своем классе я провел классный час. </vt:lpstr>
      <vt:lpstr>Как ты относишься к жвачке? </vt:lpstr>
      <vt:lpstr>               Заключение</vt:lpstr>
      <vt:lpstr>Презентация PowerPoint</vt:lpstr>
      <vt:lpstr>Презентация PowerPoint</vt:lpstr>
      <vt:lpstr>Презентация PowerPoint</vt:lpstr>
      <vt:lpstr>Произвольный показ 2</vt:lpstr>
    </vt:vector>
  </TitlesOfParts>
  <Company>СОШ №7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жевательной резинки в жизни детей</dc:title>
  <dc:creator>WWW</dc:creator>
  <cp:lastModifiedBy>user</cp:lastModifiedBy>
  <cp:revision>287</cp:revision>
  <dcterms:created xsi:type="dcterms:W3CDTF">2010-11-09T23:51:08Z</dcterms:created>
  <dcterms:modified xsi:type="dcterms:W3CDTF">2020-05-17T16:11:09Z</dcterms:modified>
</cp:coreProperties>
</file>