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16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4536504"/>
          </a:xfrm>
        </p:spPr>
        <p:txBody>
          <a:bodyPr>
            <a:normAutofit/>
          </a:bodyPr>
          <a:lstStyle/>
          <a:p>
            <a:r>
              <a:rPr lang="ru-RU" sz="9800" dirty="0" smtClean="0">
                <a:solidFill>
                  <a:srgbClr val="7030A0"/>
                </a:solidFill>
                <a:latin typeface="Nautilus Pompilius" pitchFamily="50" charset="-52"/>
              </a:rPr>
              <a:t>Правила русского языка </a:t>
            </a:r>
            <a:r>
              <a:rPr lang="ru-RU" sz="7200" dirty="0" smtClean="0">
                <a:solidFill>
                  <a:srgbClr val="00B0F0"/>
                </a:solidFill>
                <a:latin typeface="Nautilus Pompilius" pitchFamily="50" charset="-52"/>
              </a:rPr>
              <a:t>в стихах.</a:t>
            </a:r>
            <a:endParaRPr lang="ru-RU" sz="4800" dirty="0">
              <a:solidFill>
                <a:srgbClr val="00B0F0"/>
              </a:solidFill>
              <a:latin typeface="Nautilus Pompilius" pitchFamily="50" charset="-52"/>
            </a:endParaRPr>
          </a:p>
        </p:txBody>
      </p:sp>
      <p:pic>
        <p:nvPicPr>
          <p:cNvPr id="1026" name="Picture 2" descr="C:\Users\Владимир\Desktop\аттестация Инна\Методический материал\Правила русского языка\IMG_553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5581" y="4365104"/>
            <a:ext cx="2074388" cy="2171956"/>
          </a:xfrm>
          <a:prstGeom prst="rect">
            <a:avLst/>
          </a:prstGeom>
          <a:noFill/>
        </p:spPr>
      </p:pic>
      <p:pic>
        <p:nvPicPr>
          <p:cNvPr id="3" name="Picture 2" descr="C:\Users\Владимир\Desktop\аттестация Инна\Методический материал\Правила русского языка\IMG_55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12219">
            <a:off x="975845" y="4656211"/>
            <a:ext cx="1875595" cy="1902461"/>
          </a:xfrm>
          <a:prstGeom prst="rect">
            <a:avLst/>
          </a:prstGeom>
          <a:noFill/>
        </p:spPr>
      </p:pic>
      <p:pic>
        <p:nvPicPr>
          <p:cNvPr id="1027" name="Picture 3" descr="C:\Users\Владимир\Desktop\аттестация Инна\Методический материал\Правила русского языка\Тетрадь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5085184"/>
            <a:ext cx="1497732" cy="1497732"/>
          </a:xfrm>
          <a:prstGeom prst="rect">
            <a:avLst/>
          </a:prstGeom>
          <a:noFill/>
        </p:spPr>
      </p:pic>
      <p:pic>
        <p:nvPicPr>
          <p:cNvPr id="1028" name="Picture 4" descr="C:\Users\Владимир\Desktop\аттестация Инна\Методический материал\Правила русского языка\Ручк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5085184"/>
            <a:ext cx="636613" cy="637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7030A0"/>
                </a:solidFill>
                <a:latin typeface="Nautilus Pompilius" pitchFamily="50" charset="-52"/>
              </a:rPr>
              <a:t>Непарные согласные.</a:t>
            </a:r>
            <a:endParaRPr lang="ru-RU" sz="4800" dirty="0">
              <a:solidFill>
                <a:srgbClr val="7030A0"/>
              </a:solidFill>
              <a:latin typeface="Nautilus Pompilius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1268760"/>
            <a:ext cx="6984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Nautilus Pompilius" pitchFamily="50" charset="-52"/>
              </a:rPr>
              <a:t>Непарные</a:t>
            </a:r>
            <a:r>
              <a:rPr lang="ru-RU" sz="4000" dirty="0" smtClean="0">
                <a:latin typeface="Nautilus Pompilius" pitchFamily="50" charset="-52"/>
              </a:rPr>
              <a:t> согласные</a:t>
            </a:r>
          </a:p>
          <a:p>
            <a:r>
              <a:rPr lang="ru-RU" sz="4000" dirty="0" smtClean="0">
                <a:latin typeface="Nautilus Pompilius" pitchFamily="50" charset="-52"/>
              </a:rPr>
              <a:t>Помнить нужно всем- </a:t>
            </a:r>
          </a:p>
          <a:p>
            <a:r>
              <a:rPr lang="ru-RU" sz="4000" dirty="0" smtClean="0">
                <a:latin typeface="Nautilus Pompilius" pitchFamily="50" charset="-52"/>
              </a:rPr>
              <a:t>Буквы: </a:t>
            </a:r>
            <a:r>
              <a:rPr lang="ru-RU" sz="4000" dirty="0" smtClean="0">
                <a:solidFill>
                  <a:srgbClr val="7030A0"/>
                </a:solidFill>
                <a:latin typeface="Nautilus Pompilius" pitchFamily="50" charset="-52"/>
              </a:rPr>
              <a:t>Х</a:t>
            </a:r>
            <a:r>
              <a:rPr lang="ru-RU" sz="4000" dirty="0" smtClean="0">
                <a:latin typeface="Nautilus Pompilius" pitchFamily="50" charset="-52"/>
              </a:rPr>
              <a:t>, </a:t>
            </a:r>
            <a:r>
              <a:rPr lang="ru-RU" sz="4000" dirty="0" smtClean="0">
                <a:solidFill>
                  <a:srgbClr val="7030A0"/>
                </a:solidFill>
                <a:latin typeface="Nautilus Pompilius" pitchFamily="50" charset="-52"/>
              </a:rPr>
              <a:t>Ц</a:t>
            </a:r>
            <a:r>
              <a:rPr lang="ru-RU" sz="4000" dirty="0" smtClean="0">
                <a:latin typeface="Nautilus Pompilius" pitchFamily="50" charset="-52"/>
              </a:rPr>
              <a:t>, </a:t>
            </a:r>
            <a:r>
              <a:rPr lang="ru-RU" sz="4000" dirty="0" smtClean="0">
                <a:solidFill>
                  <a:srgbClr val="7030A0"/>
                </a:solidFill>
                <a:latin typeface="Nautilus Pompilius" pitchFamily="50" charset="-52"/>
              </a:rPr>
              <a:t>Ч</a:t>
            </a:r>
            <a:r>
              <a:rPr lang="ru-RU" sz="4000" dirty="0" smtClean="0">
                <a:latin typeface="Nautilus Pompilius" pitchFamily="50" charset="-52"/>
              </a:rPr>
              <a:t> и </a:t>
            </a:r>
            <a:r>
              <a:rPr lang="ru-RU" sz="4000" dirty="0" smtClean="0">
                <a:solidFill>
                  <a:srgbClr val="7030A0"/>
                </a:solidFill>
                <a:latin typeface="Nautilus Pompilius" pitchFamily="50" charset="-52"/>
              </a:rPr>
              <a:t>Щ</a:t>
            </a:r>
            <a:r>
              <a:rPr lang="ru-RU" sz="4000" dirty="0" smtClean="0">
                <a:latin typeface="Nautilus Pompilius" pitchFamily="50" charset="-52"/>
              </a:rPr>
              <a:t>,</a:t>
            </a:r>
          </a:p>
          <a:p>
            <a:r>
              <a:rPr lang="ru-RU" sz="4000" dirty="0" smtClean="0">
                <a:solidFill>
                  <a:srgbClr val="7030A0"/>
                </a:solidFill>
                <a:latin typeface="Nautilus Pompilius" pitchFamily="50" charset="-52"/>
              </a:rPr>
              <a:t>Л</a:t>
            </a:r>
            <a:r>
              <a:rPr lang="ru-RU" sz="4000" dirty="0" smtClean="0">
                <a:latin typeface="Nautilus Pompilius" pitchFamily="50" charset="-52"/>
              </a:rPr>
              <a:t>, </a:t>
            </a:r>
            <a:r>
              <a:rPr lang="ru-RU" sz="4000" dirty="0" smtClean="0">
                <a:solidFill>
                  <a:srgbClr val="7030A0"/>
                </a:solidFill>
                <a:latin typeface="Nautilus Pompilius" pitchFamily="50" charset="-52"/>
              </a:rPr>
              <a:t>Н</a:t>
            </a:r>
            <a:r>
              <a:rPr lang="ru-RU" sz="4000" dirty="0" smtClean="0">
                <a:latin typeface="Nautilus Pompilius" pitchFamily="50" charset="-52"/>
              </a:rPr>
              <a:t>, </a:t>
            </a:r>
            <a:r>
              <a:rPr lang="ru-RU" sz="4000" dirty="0" smtClean="0">
                <a:solidFill>
                  <a:srgbClr val="7030A0"/>
                </a:solidFill>
                <a:latin typeface="Nautilus Pompilius" pitchFamily="50" charset="-52"/>
              </a:rPr>
              <a:t>Р</a:t>
            </a:r>
            <a:r>
              <a:rPr lang="ru-RU" sz="4000" dirty="0" smtClean="0">
                <a:latin typeface="Nautilus Pompilius" pitchFamily="50" charset="-52"/>
              </a:rPr>
              <a:t> и </a:t>
            </a:r>
            <a:r>
              <a:rPr lang="ru-RU" sz="4000" dirty="0" smtClean="0">
                <a:solidFill>
                  <a:srgbClr val="7030A0"/>
                </a:solidFill>
                <a:latin typeface="Nautilus Pompilius" pitchFamily="50" charset="-52"/>
              </a:rPr>
              <a:t>М</a:t>
            </a:r>
            <a:r>
              <a:rPr lang="ru-RU" sz="4000" dirty="0" smtClean="0">
                <a:latin typeface="Nautilus Pompilius" pitchFamily="50" charset="-52"/>
              </a:rPr>
              <a:t>.</a:t>
            </a:r>
          </a:p>
          <a:p>
            <a:r>
              <a:rPr lang="ru-RU" sz="4000" dirty="0" smtClean="0">
                <a:latin typeface="Nautilus Pompilius" pitchFamily="50" charset="-52"/>
              </a:rPr>
              <a:t>Да еще «и» краткое – </a:t>
            </a:r>
            <a:r>
              <a:rPr lang="ru-RU" sz="4000" dirty="0" smtClean="0">
                <a:solidFill>
                  <a:srgbClr val="7030A0"/>
                </a:solidFill>
                <a:latin typeface="Nautilus Pompilius" pitchFamily="50" charset="-52"/>
              </a:rPr>
              <a:t>Й</a:t>
            </a:r>
          </a:p>
          <a:p>
            <a:r>
              <a:rPr lang="ru-RU" sz="4000" dirty="0" smtClean="0">
                <a:latin typeface="Nautilus Pompilius" pitchFamily="50" charset="-52"/>
              </a:rPr>
              <a:t>Запишу в тетрадку я.</a:t>
            </a:r>
            <a:endParaRPr lang="ru-RU" sz="4000" dirty="0">
              <a:latin typeface="Nautilus Pompilius" pitchFamily="50" charset="-52"/>
            </a:endParaRPr>
          </a:p>
        </p:txBody>
      </p:sp>
      <p:pic>
        <p:nvPicPr>
          <p:cNvPr id="10242" name="Picture 2" descr="C:\Users\Владимир\Desktop\аттестация Инна\Методический материал\Правила русского языка\IMG_5541-Л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61094">
            <a:off x="6516216" y="3861048"/>
            <a:ext cx="2433465" cy="2468322"/>
          </a:xfrm>
          <a:prstGeom prst="rect">
            <a:avLst/>
          </a:prstGeom>
          <a:noFill/>
        </p:spPr>
      </p:pic>
      <p:pic>
        <p:nvPicPr>
          <p:cNvPr id="10243" name="Picture 3" descr="C:\Users\Владимир\Desktop\аттестация Инна\Методический материал\Правила русского языка\Тетрадь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56102">
            <a:off x="2584478" y="4905437"/>
            <a:ext cx="1779845" cy="1779845"/>
          </a:xfrm>
          <a:prstGeom prst="rect">
            <a:avLst/>
          </a:prstGeom>
          <a:noFill/>
        </p:spPr>
      </p:pic>
      <p:pic>
        <p:nvPicPr>
          <p:cNvPr id="10244" name="Picture 4" descr="C:\Users\Владимир\Desktop\аттестация Инна\Методический материал\Правила русского языка\Руч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5229200"/>
            <a:ext cx="1001836" cy="100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7030A0"/>
                </a:solidFill>
                <a:latin typeface="Nautilus Pompilius" pitchFamily="50" charset="-52"/>
              </a:rPr>
              <a:t>Звуки и буквы</a:t>
            </a:r>
            <a:endParaRPr lang="ru-RU" sz="4800" dirty="0">
              <a:solidFill>
                <a:srgbClr val="7030A0"/>
              </a:solidFill>
              <a:latin typeface="Nautilus Pompilius" pitchFamily="50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268760"/>
            <a:ext cx="65527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Nautilus Pompilius" pitchFamily="50" charset="-52"/>
              </a:rPr>
              <a:t>Звук</a:t>
            </a:r>
            <a:r>
              <a:rPr lang="ru-RU" sz="3200" dirty="0" smtClean="0">
                <a:solidFill>
                  <a:srgbClr val="00B0F0"/>
                </a:solidFill>
                <a:latin typeface="Nautilus Pompilius" pitchFamily="50" charset="-52"/>
              </a:rPr>
              <a:t> </a:t>
            </a:r>
            <a:r>
              <a:rPr lang="ru-RU" sz="3200" dirty="0" smtClean="0">
                <a:latin typeface="Nautilus Pompilius" pitchFamily="50" charset="-52"/>
              </a:rPr>
              <a:t>мы произносим, слышим.</a:t>
            </a:r>
          </a:p>
          <a:p>
            <a:r>
              <a:rPr lang="ru-RU" sz="3200" dirty="0" smtClean="0">
                <a:latin typeface="Nautilus Pompilius" pitchFamily="50" charset="-52"/>
              </a:rPr>
              <a:t>Ну а </a:t>
            </a:r>
            <a:r>
              <a:rPr lang="ru-RU" sz="3200" dirty="0" smtClean="0">
                <a:solidFill>
                  <a:srgbClr val="7030A0"/>
                </a:solidFill>
                <a:latin typeface="Nautilus Pompilius" pitchFamily="50" charset="-52"/>
              </a:rPr>
              <a:t>буквы</a:t>
            </a:r>
            <a:r>
              <a:rPr lang="ru-RU" sz="3200" dirty="0" smtClean="0">
                <a:latin typeface="Nautilus Pompilius" pitchFamily="50" charset="-52"/>
              </a:rPr>
              <a:t> – видим, пишем</a:t>
            </a:r>
          </a:p>
          <a:p>
            <a:r>
              <a:rPr lang="ru-RU" sz="3200" dirty="0" smtClean="0">
                <a:latin typeface="Nautilus Pompilius" pitchFamily="50" charset="-52"/>
              </a:rPr>
              <a:t>Очень важно буквы знать, </a:t>
            </a:r>
          </a:p>
          <a:p>
            <a:r>
              <a:rPr lang="ru-RU" sz="3200" dirty="0" smtClean="0">
                <a:latin typeface="Nautilus Pompilius" pitchFamily="50" charset="-52"/>
              </a:rPr>
              <a:t>Чтобы звуки </a:t>
            </a:r>
            <a:r>
              <a:rPr lang="ru-RU" sz="3200" dirty="0" smtClean="0">
                <a:latin typeface="Nautilus Pompilius" pitchFamily="50" charset="-52"/>
              </a:rPr>
              <a:t>записать.</a:t>
            </a:r>
            <a:endParaRPr lang="ru-RU" sz="3200" dirty="0">
              <a:latin typeface="Nautilus Pompilius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3645024"/>
            <a:ext cx="43924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А</a:t>
            </a:r>
            <a:r>
              <a:rPr lang="ru-RU" sz="4400" b="1" dirty="0" smtClean="0">
                <a:solidFill>
                  <a:srgbClr val="00B0F0"/>
                </a:solidFill>
              </a:rPr>
              <a:t> Б В Г Д </a:t>
            </a:r>
            <a:r>
              <a:rPr lang="ru-RU" sz="4400" b="1" dirty="0" smtClean="0">
                <a:solidFill>
                  <a:srgbClr val="FF0000"/>
                </a:solidFill>
              </a:rPr>
              <a:t>Е</a:t>
            </a:r>
            <a:r>
              <a:rPr lang="ru-RU" sz="4400" b="1" dirty="0" smtClean="0">
                <a:solidFill>
                  <a:srgbClr val="00B0F0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Ё</a:t>
            </a:r>
            <a:r>
              <a:rPr lang="ru-RU" sz="4400" b="1" dirty="0" smtClean="0">
                <a:solidFill>
                  <a:srgbClr val="00B0F0"/>
                </a:solidFill>
              </a:rPr>
              <a:t> Ж З </a:t>
            </a:r>
            <a:r>
              <a:rPr lang="ru-RU" sz="4400" b="1" dirty="0" smtClean="0">
                <a:solidFill>
                  <a:srgbClr val="FF0000"/>
                </a:solidFill>
              </a:rPr>
              <a:t>И</a:t>
            </a:r>
            <a:r>
              <a:rPr lang="ru-RU" sz="4400" b="1" dirty="0" smtClean="0">
                <a:solidFill>
                  <a:srgbClr val="00B0F0"/>
                </a:solidFill>
              </a:rPr>
              <a:t> Й К Л М Н </a:t>
            </a:r>
            <a:r>
              <a:rPr lang="ru-RU" sz="4400" b="1" dirty="0" smtClean="0">
                <a:solidFill>
                  <a:srgbClr val="FF0000"/>
                </a:solidFill>
              </a:rPr>
              <a:t>О</a:t>
            </a:r>
            <a:r>
              <a:rPr lang="ru-RU" sz="4400" b="1" dirty="0" smtClean="0">
                <a:solidFill>
                  <a:srgbClr val="00B0F0"/>
                </a:solidFill>
              </a:rPr>
              <a:t> П Р С Т </a:t>
            </a:r>
            <a:r>
              <a:rPr lang="ru-RU" sz="4400" b="1" dirty="0" smtClean="0">
                <a:solidFill>
                  <a:srgbClr val="FF0000"/>
                </a:solidFill>
              </a:rPr>
              <a:t>У</a:t>
            </a:r>
            <a:r>
              <a:rPr lang="ru-RU" sz="4400" b="1" dirty="0" smtClean="0">
                <a:solidFill>
                  <a:srgbClr val="00B0F0"/>
                </a:solidFill>
              </a:rPr>
              <a:t> Ф Х Ц Ч Ш Щ Ъ </a:t>
            </a:r>
            <a:r>
              <a:rPr lang="ru-RU" sz="4400" b="1" dirty="0" smtClean="0">
                <a:solidFill>
                  <a:srgbClr val="FF0000"/>
                </a:solidFill>
              </a:rPr>
              <a:t>Ы</a:t>
            </a:r>
            <a:r>
              <a:rPr lang="ru-RU" sz="4400" b="1" dirty="0" smtClean="0">
                <a:solidFill>
                  <a:srgbClr val="00B0F0"/>
                </a:solidFill>
              </a:rPr>
              <a:t> Ь </a:t>
            </a:r>
            <a:r>
              <a:rPr lang="ru-RU" sz="4400" b="1" dirty="0" smtClean="0">
                <a:solidFill>
                  <a:srgbClr val="FF0000"/>
                </a:solidFill>
              </a:rPr>
              <a:t>Э</a:t>
            </a:r>
            <a:r>
              <a:rPr lang="ru-RU" sz="4400" b="1" dirty="0" smtClean="0">
                <a:solidFill>
                  <a:srgbClr val="00B0F0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Ю</a:t>
            </a:r>
            <a:r>
              <a:rPr lang="ru-RU" sz="4400" b="1" dirty="0" smtClean="0">
                <a:solidFill>
                  <a:srgbClr val="00B0F0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Я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Владимир\Desktop\аттестация Инна\Методический материал\Правила русского языка\IMG_55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284984"/>
            <a:ext cx="2611452" cy="2959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7030A0"/>
                </a:solidFill>
                <a:latin typeface="Nautilus Pompilius" pitchFamily="50" charset="-52"/>
              </a:rPr>
              <a:t>Гласные и согласные.</a:t>
            </a:r>
            <a:endParaRPr lang="ru-RU" sz="4800" dirty="0">
              <a:solidFill>
                <a:srgbClr val="7030A0"/>
              </a:solidFill>
              <a:latin typeface="Nautilus Pompilius" pitchFamily="50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268760"/>
            <a:ext cx="65527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Nautilus Pompilius" pitchFamily="50" charset="-52"/>
              </a:rPr>
              <a:t>Гласные</a:t>
            </a:r>
            <a:r>
              <a:rPr lang="ru-RU" sz="3200" dirty="0" smtClean="0">
                <a:solidFill>
                  <a:srgbClr val="7030A0"/>
                </a:solidFill>
                <a:latin typeface="Nautilus Pompilius" pitchFamily="50" charset="-52"/>
              </a:rPr>
              <a:t> </a:t>
            </a:r>
            <a:r>
              <a:rPr lang="ru-RU" sz="3200" dirty="0" smtClean="0">
                <a:latin typeface="Nautilus Pompilius" pitchFamily="50" charset="-52"/>
              </a:rPr>
              <a:t>поются</a:t>
            </a:r>
          </a:p>
          <a:p>
            <a:r>
              <a:rPr lang="ru-RU" sz="3200" dirty="0" smtClean="0">
                <a:latin typeface="Nautilus Pompilius" pitchFamily="50" charset="-52"/>
              </a:rPr>
              <a:t>И свободно льются.</a:t>
            </a:r>
          </a:p>
          <a:p>
            <a:r>
              <a:rPr lang="ru-RU" sz="3200" dirty="0" smtClean="0">
                <a:latin typeface="Nautilus Pompilius" pitchFamily="50" charset="-52"/>
              </a:rPr>
              <a:t>А</a:t>
            </a:r>
            <a:r>
              <a:rPr lang="ru-RU" sz="3200" dirty="0" smtClean="0">
                <a:solidFill>
                  <a:srgbClr val="7030A0"/>
                </a:solidFill>
                <a:latin typeface="Nautilus Pompilius" pitchFamily="50" charset="-52"/>
              </a:rPr>
              <a:t> </a:t>
            </a:r>
            <a:r>
              <a:rPr lang="ru-RU" sz="3200" dirty="0" smtClean="0">
                <a:solidFill>
                  <a:srgbClr val="00B0F0"/>
                </a:solidFill>
                <a:latin typeface="Nautilus Pompilius" pitchFamily="50" charset="-52"/>
              </a:rPr>
              <a:t>согласные</a:t>
            </a:r>
            <a:r>
              <a:rPr lang="ru-RU" sz="3200" dirty="0" smtClean="0">
                <a:solidFill>
                  <a:srgbClr val="7030A0"/>
                </a:solidFill>
                <a:latin typeface="Nautilus Pompilius" pitchFamily="50" charset="-52"/>
              </a:rPr>
              <a:t> </a:t>
            </a:r>
            <a:r>
              <a:rPr lang="ru-RU" sz="3200" dirty="0" smtClean="0">
                <a:latin typeface="Nautilus Pompilius" pitchFamily="50" charset="-52"/>
              </a:rPr>
              <a:t>– </a:t>
            </a:r>
          </a:p>
          <a:p>
            <a:r>
              <a:rPr lang="ru-RU" sz="3200" dirty="0" smtClean="0">
                <a:latin typeface="Nautilus Pompilius" pitchFamily="50" charset="-52"/>
              </a:rPr>
              <a:t>За ними устремились,</a:t>
            </a:r>
          </a:p>
          <a:p>
            <a:r>
              <a:rPr lang="ru-RU" sz="3200" dirty="0" smtClean="0">
                <a:latin typeface="Nautilus Pompilius" pitchFamily="50" charset="-52"/>
              </a:rPr>
              <a:t>За язык и зубки</a:t>
            </a:r>
          </a:p>
          <a:p>
            <a:r>
              <a:rPr lang="ru-RU" sz="3200" dirty="0" smtClean="0">
                <a:latin typeface="Nautilus Pompilius" pitchFamily="50" charset="-52"/>
              </a:rPr>
              <a:t>Зацепились.</a:t>
            </a:r>
            <a:endParaRPr lang="ru-RU" sz="3200" dirty="0">
              <a:latin typeface="Nautilus Pompilius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4437112"/>
            <a:ext cx="54726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а е </a:t>
            </a:r>
            <a:r>
              <a:rPr lang="ru-RU" sz="4400" b="1" dirty="0" err="1" smtClean="0">
                <a:solidFill>
                  <a:srgbClr val="FF0000"/>
                </a:solidFill>
              </a:rPr>
              <a:t>ё</a:t>
            </a:r>
            <a:r>
              <a:rPr lang="ru-RU" sz="4400" b="1" dirty="0" smtClean="0">
                <a:solidFill>
                  <a:srgbClr val="FF0000"/>
                </a:solidFill>
              </a:rPr>
              <a:t> и о у </a:t>
            </a:r>
            <a:r>
              <a:rPr lang="ru-RU" sz="4400" b="1" dirty="0" err="1" smtClean="0">
                <a:solidFill>
                  <a:srgbClr val="FF0000"/>
                </a:solidFill>
              </a:rPr>
              <a:t>ы</a:t>
            </a:r>
            <a:r>
              <a:rPr lang="ru-RU" sz="4400" b="1" dirty="0" smtClean="0">
                <a:solidFill>
                  <a:srgbClr val="FF0000"/>
                </a:solidFill>
              </a:rPr>
              <a:t> э </a:t>
            </a:r>
            <a:r>
              <a:rPr lang="ru-RU" sz="4400" b="1" dirty="0" err="1" smtClean="0">
                <a:solidFill>
                  <a:srgbClr val="FF0000"/>
                </a:solidFill>
              </a:rPr>
              <a:t>ю</a:t>
            </a:r>
            <a:r>
              <a:rPr lang="ru-RU" sz="4400" b="1" dirty="0" smtClean="0">
                <a:solidFill>
                  <a:srgbClr val="FF0000"/>
                </a:solidFill>
              </a:rPr>
              <a:t> я</a:t>
            </a:r>
          </a:p>
          <a:p>
            <a:r>
              <a:rPr lang="ru-RU" sz="4400" b="1" dirty="0" smtClean="0">
                <a:solidFill>
                  <a:srgbClr val="00B0F0"/>
                </a:solidFill>
              </a:rPr>
              <a:t>б в г </a:t>
            </a:r>
            <a:r>
              <a:rPr lang="ru-RU" sz="4400" b="1" dirty="0" err="1" smtClean="0">
                <a:solidFill>
                  <a:srgbClr val="00B0F0"/>
                </a:solidFill>
              </a:rPr>
              <a:t>д</a:t>
            </a:r>
            <a:r>
              <a:rPr lang="ru-RU" sz="4400" b="1" dirty="0" smtClean="0">
                <a:solidFill>
                  <a:srgbClr val="00B0F0"/>
                </a:solidFill>
              </a:rPr>
              <a:t> ж </a:t>
            </a:r>
            <a:r>
              <a:rPr lang="ru-RU" sz="4400" b="1" dirty="0" err="1" smtClean="0">
                <a:solidFill>
                  <a:srgbClr val="00B0F0"/>
                </a:solidFill>
              </a:rPr>
              <a:t>з</a:t>
            </a:r>
            <a:r>
              <a:rPr lang="ru-RU" sz="4400" b="1" dirty="0" smtClean="0">
                <a:solidFill>
                  <a:srgbClr val="00B0F0"/>
                </a:solidFill>
              </a:rPr>
              <a:t> </a:t>
            </a:r>
            <a:r>
              <a:rPr lang="ru-RU" sz="4400" b="1" dirty="0" err="1" smtClean="0">
                <a:solidFill>
                  <a:srgbClr val="00B0F0"/>
                </a:solidFill>
              </a:rPr>
              <a:t>й</a:t>
            </a:r>
            <a:r>
              <a:rPr lang="ru-RU" sz="4400" b="1" dirty="0" smtClean="0">
                <a:solidFill>
                  <a:srgbClr val="00B0F0"/>
                </a:solidFill>
              </a:rPr>
              <a:t> к л м </a:t>
            </a:r>
            <a:r>
              <a:rPr lang="ru-RU" sz="4400" b="1" dirty="0" err="1" smtClean="0">
                <a:solidFill>
                  <a:srgbClr val="00B0F0"/>
                </a:solidFill>
              </a:rPr>
              <a:t>н</a:t>
            </a:r>
            <a:r>
              <a:rPr lang="ru-RU" sz="4400" b="1" dirty="0" smtClean="0">
                <a:solidFill>
                  <a:srgbClr val="00B0F0"/>
                </a:solidFill>
              </a:rPr>
              <a:t> </a:t>
            </a:r>
            <a:r>
              <a:rPr lang="ru-RU" sz="4400" b="1" dirty="0" err="1" smtClean="0">
                <a:solidFill>
                  <a:srgbClr val="00B0F0"/>
                </a:solidFill>
              </a:rPr>
              <a:t>п</a:t>
            </a:r>
            <a:r>
              <a:rPr lang="ru-RU" sz="4400" b="1" dirty="0" smtClean="0">
                <a:solidFill>
                  <a:srgbClr val="00B0F0"/>
                </a:solidFill>
              </a:rPr>
              <a:t> </a:t>
            </a:r>
            <a:r>
              <a:rPr lang="ru-RU" sz="4400" b="1" dirty="0" err="1" smtClean="0">
                <a:solidFill>
                  <a:srgbClr val="00B0F0"/>
                </a:solidFill>
              </a:rPr>
              <a:t>р</a:t>
            </a:r>
            <a:r>
              <a:rPr lang="ru-RU" sz="4400" b="1" dirty="0" smtClean="0">
                <a:solidFill>
                  <a:srgbClr val="00B0F0"/>
                </a:solidFill>
              </a:rPr>
              <a:t> с т </a:t>
            </a:r>
            <a:r>
              <a:rPr lang="ru-RU" sz="4400" b="1" dirty="0" err="1" smtClean="0">
                <a:solidFill>
                  <a:srgbClr val="00B0F0"/>
                </a:solidFill>
              </a:rPr>
              <a:t>ф</a:t>
            </a:r>
            <a:r>
              <a:rPr lang="ru-RU" sz="4400" b="1" dirty="0" smtClean="0">
                <a:solidFill>
                  <a:srgbClr val="00B0F0"/>
                </a:solidFill>
              </a:rPr>
              <a:t> </a:t>
            </a:r>
            <a:r>
              <a:rPr lang="ru-RU" sz="4400" b="1" dirty="0" err="1" smtClean="0">
                <a:solidFill>
                  <a:srgbClr val="00B0F0"/>
                </a:solidFill>
              </a:rPr>
              <a:t>х</a:t>
            </a:r>
            <a:r>
              <a:rPr lang="ru-RU" sz="4400" b="1" dirty="0" smtClean="0">
                <a:solidFill>
                  <a:srgbClr val="00B0F0"/>
                </a:solidFill>
              </a:rPr>
              <a:t> </a:t>
            </a:r>
            <a:r>
              <a:rPr lang="ru-RU" sz="4400" b="1" dirty="0" err="1" smtClean="0">
                <a:solidFill>
                  <a:srgbClr val="00B0F0"/>
                </a:solidFill>
              </a:rPr>
              <a:t>ц</a:t>
            </a:r>
            <a:r>
              <a:rPr lang="ru-RU" sz="4400" b="1" dirty="0" smtClean="0">
                <a:solidFill>
                  <a:srgbClr val="00B0F0"/>
                </a:solidFill>
              </a:rPr>
              <a:t> ч </a:t>
            </a:r>
            <a:r>
              <a:rPr lang="ru-RU" sz="4400" b="1" dirty="0" err="1" smtClean="0">
                <a:solidFill>
                  <a:srgbClr val="00B0F0"/>
                </a:solidFill>
              </a:rPr>
              <a:t>ш</a:t>
            </a:r>
            <a:r>
              <a:rPr lang="ru-RU" sz="4400" b="1" dirty="0" smtClean="0">
                <a:solidFill>
                  <a:srgbClr val="00B0F0"/>
                </a:solidFill>
              </a:rPr>
              <a:t> </a:t>
            </a:r>
            <a:r>
              <a:rPr lang="ru-RU" sz="4400" b="1" dirty="0" err="1" smtClean="0">
                <a:solidFill>
                  <a:srgbClr val="00B0F0"/>
                </a:solidFill>
              </a:rPr>
              <a:t>щ</a:t>
            </a:r>
            <a:endParaRPr lang="ru-RU" sz="4400" b="1" dirty="0">
              <a:solidFill>
                <a:srgbClr val="00B0F0"/>
              </a:solidFill>
            </a:endParaRPr>
          </a:p>
        </p:txBody>
      </p:sp>
      <p:pic>
        <p:nvPicPr>
          <p:cNvPr id="3074" name="Picture 2" descr="C:\Users\Владимир\Desktop\аттестация Инна\Методический материал\Правила русского языка\IMG_553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789040"/>
            <a:ext cx="2496899" cy="2614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7030A0"/>
                </a:solidFill>
                <a:latin typeface="Nautilus Pompilius" pitchFamily="50" charset="-52"/>
              </a:rPr>
              <a:t>Слоги.</a:t>
            </a:r>
            <a:endParaRPr lang="ru-RU" sz="4800" dirty="0">
              <a:solidFill>
                <a:srgbClr val="7030A0"/>
              </a:solidFill>
              <a:latin typeface="Nautilus Pompilius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484784"/>
            <a:ext cx="59046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Nautilus Pompilius" pitchFamily="50" charset="-52"/>
              </a:rPr>
              <a:t>Слово делится на </a:t>
            </a:r>
            <a:r>
              <a:rPr lang="ru-RU" sz="3200" dirty="0" smtClean="0">
                <a:solidFill>
                  <a:srgbClr val="7030A0"/>
                </a:solidFill>
                <a:latin typeface="Nautilus Pompilius" pitchFamily="50" charset="-52"/>
              </a:rPr>
              <a:t>слоги </a:t>
            </a:r>
          </a:p>
          <a:p>
            <a:r>
              <a:rPr lang="ru-RU" sz="3200" dirty="0" smtClean="0">
                <a:latin typeface="Nautilus Pompilius" pitchFamily="50" charset="-52"/>
              </a:rPr>
              <a:t>Например: </a:t>
            </a:r>
            <a:r>
              <a:rPr lang="ru-RU" sz="3200" dirty="0" err="1" smtClean="0">
                <a:latin typeface="Nautilus Pompilius" pitchFamily="50" charset="-52"/>
              </a:rPr>
              <a:t>ка-ре-та</a:t>
            </a:r>
            <a:r>
              <a:rPr lang="ru-RU" sz="3200" dirty="0" smtClean="0">
                <a:latin typeface="Nautilus Pompilius" pitchFamily="50" charset="-52"/>
              </a:rPr>
              <a:t>, </a:t>
            </a:r>
            <a:r>
              <a:rPr lang="ru-RU" sz="3200" dirty="0" err="1" smtClean="0">
                <a:latin typeface="Nautilus Pompilius" pitchFamily="50" charset="-52"/>
              </a:rPr>
              <a:t>но-ги</a:t>
            </a:r>
            <a:r>
              <a:rPr lang="ru-RU" sz="3200" dirty="0" smtClean="0">
                <a:latin typeface="Nautilus Pompilius" pitchFamily="50" charset="-52"/>
              </a:rPr>
              <a:t>,</a:t>
            </a:r>
          </a:p>
          <a:p>
            <a:r>
              <a:rPr lang="ru-RU" sz="3200" dirty="0" err="1" smtClean="0">
                <a:latin typeface="Nautilus Pompilius" pitchFamily="50" charset="-52"/>
              </a:rPr>
              <a:t>О-гу-рец</a:t>
            </a:r>
            <a:r>
              <a:rPr lang="ru-RU" sz="3200" dirty="0" smtClean="0">
                <a:latin typeface="Nautilus Pompilius" pitchFamily="50" charset="-52"/>
              </a:rPr>
              <a:t>, </a:t>
            </a:r>
            <a:r>
              <a:rPr lang="ru-RU" sz="3200" dirty="0" err="1" smtClean="0">
                <a:latin typeface="Nautilus Pompilius" pitchFamily="50" charset="-52"/>
              </a:rPr>
              <a:t>трам-вай</a:t>
            </a:r>
            <a:r>
              <a:rPr lang="ru-RU" sz="3200" dirty="0" smtClean="0">
                <a:latin typeface="Nautilus Pompilius" pitchFamily="50" charset="-52"/>
              </a:rPr>
              <a:t>, </a:t>
            </a:r>
            <a:r>
              <a:rPr lang="ru-RU" sz="3200" dirty="0" err="1" smtClean="0">
                <a:latin typeface="Nautilus Pompilius" pitchFamily="50" charset="-52"/>
              </a:rPr>
              <a:t>ря-би-на</a:t>
            </a:r>
            <a:r>
              <a:rPr lang="ru-RU" sz="3200" dirty="0" smtClean="0">
                <a:latin typeface="Nautilus Pompilius" pitchFamily="50" charset="-52"/>
              </a:rPr>
              <a:t>,</a:t>
            </a:r>
          </a:p>
          <a:p>
            <a:r>
              <a:rPr lang="ru-RU" sz="3200" dirty="0" err="1" smtClean="0">
                <a:latin typeface="Nautilus Pompilius" pitchFamily="50" charset="-52"/>
              </a:rPr>
              <a:t>Са-мо-лёт</a:t>
            </a:r>
            <a:r>
              <a:rPr lang="ru-RU" sz="3200" dirty="0" smtClean="0">
                <a:latin typeface="Nautilus Pompilius" pitchFamily="50" charset="-52"/>
              </a:rPr>
              <a:t>, </a:t>
            </a:r>
            <a:r>
              <a:rPr lang="ru-RU" sz="3200" dirty="0" err="1" smtClean="0">
                <a:latin typeface="Nautilus Pompilius" pitchFamily="50" charset="-52"/>
              </a:rPr>
              <a:t>у-тюг</a:t>
            </a:r>
            <a:r>
              <a:rPr lang="ru-RU" sz="3200" dirty="0" smtClean="0">
                <a:latin typeface="Nautilus Pompilius" pitchFamily="50" charset="-52"/>
              </a:rPr>
              <a:t>, </a:t>
            </a:r>
            <a:r>
              <a:rPr lang="ru-RU" sz="3200" dirty="0" err="1" smtClean="0">
                <a:latin typeface="Nautilus Pompilius" pitchFamily="50" charset="-52"/>
              </a:rPr>
              <a:t>вер-ши-на</a:t>
            </a:r>
            <a:r>
              <a:rPr lang="ru-RU" sz="3200" dirty="0" smtClean="0">
                <a:latin typeface="Nautilus Pompilius" pitchFamily="50" charset="-52"/>
              </a:rPr>
              <a:t>…</a:t>
            </a:r>
          </a:p>
          <a:p>
            <a:r>
              <a:rPr lang="ru-RU" sz="3200" dirty="0" smtClean="0">
                <a:latin typeface="Nautilus Pompilius" pitchFamily="50" charset="-52"/>
              </a:rPr>
              <a:t>Сколько в слове слогов ясно – </a:t>
            </a:r>
          </a:p>
          <a:p>
            <a:r>
              <a:rPr lang="ru-RU" sz="3200" dirty="0" smtClean="0">
                <a:latin typeface="Nautilus Pompilius" pitchFamily="50" charset="-52"/>
              </a:rPr>
              <a:t>Ровно столько, сколько </a:t>
            </a:r>
            <a:r>
              <a:rPr lang="ru-RU" sz="3200" dirty="0" smtClean="0">
                <a:solidFill>
                  <a:srgbClr val="FF0000"/>
                </a:solidFill>
                <a:latin typeface="Nautilus Pompilius" pitchFamily="50" charset="-52"/>
              </a:rPr>
              <a:t>гласных</a:t>
            </a:r>
            <a:r>
              <a:rPr lang="ru-RU" sz="3200" dirty="0" smtClean="0">
                <a:latin typeface="Nautilus Pompilius" pitchFamily="50" charset="-52"/>
              </a:rPr>
              <a:t>.</a:t>
            </a:r>
            <a:endParaRPr lang="ru-RU" sz="3200" dirty="0">
              <a:latin typeface="Nautilus Pompilius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 rot="21022718">
            <a:off x="1274766" y="4801151"/>
            <a:ext cx="187220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00B0F0"/>
                </a:solidFill>
              </a:rPr>
              <a:t>ПТ</a:t>
            </a:r>
            <a:r>
              <a:rPr lang="ru-RU" sz="7200" dirty="0" smtClean="0">
                <a:solidFill>
                  <a:srgbClr val="FF0000"/>
                </a:solidFill>
              </a:rPr>
              <a:t>И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57662">
            <a:off x="3894738" y="4780076"/>
            <a:ext cx="151216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00B0F0"/>
                </a:solidFill>
              </a:rPr>
              <a:t>Ц</a:t>
            </a:r>
            <a:r>
              <a:rPr lang="ru-RU" sz="7200" dirty="0" smtClean="0">
                <a:solidFill>
                  <a:srgbClr val="FF0000"/>
                </a:solidFill>
              </a:rPr>
              <a:t>А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4099" name="Picture 3" descr="C:\Users\Владимир\Desktop\аттестация Инна\Методический материал\Правила русского языка\IMG_5541-Л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4104" y="3541138"/>
            <a:ext cx="2896368" cy="2937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7030A0"/>
                </a:solidFill>
                <a:latin typeface="Nautilus Pompilius" pitchFamily="50" charset="-52"/>
              </a:rPr>
              <a:t>Ударение.</a:t>
            </a:r>
            <a:endParaRPr lang="ru-RU" sz="4800" dirty="0">
              <a:solidFill>
                <a:srgbClr val="7030A0"/>
              </a:solidFill>
              <a:latin typeface="Nautilus Pompilius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268760"/>
            <a:ext cx="59046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Nautilus Pompilius" pitchFamily="50" charset="-52"/>
              </a:rPr>
              <a:t>Слог </a:t>
            </a:r>
            <a:r>
              <a:rPr lang="ru-RU" sz="3200" dirty="0" smtClean="0">
                <a:solidFill>
                  <a:srgbClr val="7030A0"/>
                </a:solidFill>
                <a:latin typeface="Nautilus Pompilius" pitchFamily="50" charset="-52"/>
              </a:rPr>
              <a:t>ударный</a:t>
            </a:r>
            <a:r>
              <a:rPr lang="ru-RU" sz="3200" dirty="0" smtClean="0">
                <a:latin typeface="Nautilus Pompilius" pitchFamily="50" charset="-52"/>
              </a:rPr>
              <a:t>, дети,</a:t>
            </a:r>
          </a:p>
          <a:p>
            <a:r>
              <a:rPr lang="ru-RU" sz="3200" dirty="0" smtClean="0">
                <a:latin typeface="Nautilus Pompilius" pitchFamily="50" charset="-52"/>
              </a:rPr>
              <a:t>Без сомнения</a:t>
            </a:r>
          </a:p>
          <a:p>
            <a:r>
              <a:rPr lang="ru-RU" sz="3200" dirty="0" smtClean="0">
                <a:latin typeface="Nautilus Pompilius" pitchFamily="50" charset="-52"/>
              </a:rPr>
              <a:t>Произносим с силой – </a:t>
            </a:r>
          </a:p>
          <a:p>
            <a:r>
              <a:rPr lang="ru-RU" sz="3200" dirty="0" smtClean="0">
                <a:latin typeface="Nautilus Pompilius" pitchFamily="50" charset="-52"/>
              </a:rPr>
              <a:t>С ударением.</a:t>
            </a:r>
          </a:p>
          <a:p>
            <a:r>
              <a:rPr lang="ru-RU" sz="3200" dirty="0" smtClean="0">
                <a:latin typeface="Nautilus Pompilius" pitchFamily="50" charset="-52"/>
              </a:rPr>
              <a:t>Ну а слог, что мы не выделяем, </a:t>
            </a:r>
          </a:p>
          <a:p>
            <a:r>
              <a:rPr lang="ru-RU" sz="3200" dirty="0" smtClean="0">
                <a:latin typeface="Nautilus Pompilius" pitchFamily="50" charset="-52"/>
              </a:rPr>
              <a:t>Смело </a:t>
            </a:r>
            <a:r>
              <a:rPr lang="ru-RU" sz="3200" dirty="0" smtClean="0">
                <a:solidFill>
                  <a:srgbClr val="7030A0"/>
                </a:solidFill>
                <a:latin typeface="Nautilus Pompilius" pitchFamily="50" charset="-52"/>
              </a:rPr>
              <a:t>безударным</a:t>
            </a:r>
            <a:r>
              <a:rPr lang="ru-RU" sz="3200" dirty="0" smtClean="0">
                <a:latin typeface="Nautilus Pompilius" pitchFamily="50" charset="-52"/>
              </a:rPr>
              <a:t> называем.</a:t>
            </a:r>
            <a:endParaRPr lang="ru-RU" sz="3200" dirty="0">
              <a:latin typeface="Nautilus Pompilius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4797152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ПТ</a:t>
            </a:r>
            <a:r>
              <a:rPr lang="ru-RU" sz="7200" dirty="0" smtClean="0">
                <a:solidFill>
                  <a:srgbClr val="7030A0"/>
                </a:solidFill>
              </a:rPr>
              <a:t>И</a:t>
            </a:r>
            <a:r>
              <a:rPr lang="ru-RU" sz="7200" dirty="0" smtClean="0"/>
              <a:t>-ЦА</a:t>
            </a:r>
            <a:endParaRPr lang="ru-RU" sz="7200" dirty="0"/>
          </a:p>
        </p:txBody>
      </p:sp>
      <p:sp>
        <p:nvSpPr>
          <p:cNvPr id="12" name="Диагональная полоса 11"/>
          <p:cNvSpPr/>
          <p:nvPr/>
        </p:nvSpPr>
        <p:spPr>
          <a:xfrm>
            <a:off x="2483768" y="4725144"/>
            <a:ext cx="45720" cy="216024"/>
          </a:xfrm>
          <a:prstGeom prst="diagStrip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5122" name="Picture 2" descr="C:\Users\Владимир\Desktop\аттестация Инна\Методический материал\Правила русского языка\IMG_55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924944"/>
            <a:ext cx="3096344" cy="3747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7030A0"/>
                </a:solidFill>
                <a:latin typeface="Nautilus Pompilius" pitchFamily="50" charset="-52"/>
              </a:rPr>
              <a:t>Сочетания «</a:t>
            </a:r>
            <a:r>
              <a:rPr lang="ru-RU" sz="4800" dirty="0" err="1" smtClean="0">
                <a:solidFill>
                  <a:srgbClr val="7030A0"/>
                </a:solidFill>
                <a:latin typeface="Nautilus Pompilius" pitchFamily="50" charset="-52"/>
              </a:rPr>
              <a:t>жи-ши</a:t>
            </a:r>
            <a:r>
              <a:rPr lang="ru-RU" sz="4800" dirty="0" smtClean="0">
                <a:solidFill>
                  <a:srgbClr val="7030A0"/>
                </a:solidFill>
                <a:latin typeface="Nautilus Pompilius" pitchFamily="50" charset="-52"/>
              </a:rPr>
              <a:t>».</a:t>
            </a:r>
            <a:endParaRPr lang="ru-RU" sz="4800" dirty="0">
              <a:solidFill>
                <a:srgbClr val="7030A0"/>
              </a:solidFill>
              <a:latin typeface="Nautilus Pompilius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268760"/>
            <a:ext cx="74888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4400" dirty="0" smtClean="0">
                <a:latin typeface="Nautilus Pompilius" pitchFamily="50" charset="-52"/>
              </a:rPr>
              <a:t>Ну-ка, Маша, расскажи,</a:t>
            </a:r>
          </a:p>
          <a:p>
            <a:pPr>
              <a:buFontTx/>
              <a:buChar char="-"/>
            </a:pPr>
            <a:r>
              <a:rPr lang="ru-RU" sz="4400" dirty="0" smtClean="0">
                <a:latin typeface="Nautilus Pompilius" pitchFamily="50" charset="-52"/>
              </a:rPr>
              <a:t>Знаешь, как писать «</a:t>
            </a:r>
            <a:r>
              <a:rPr lang="ru-RU" sz="4400" dirty="0" err="1" smtClean="0">
                <a:solidFill>
                  <a:srgbClr val="7030A0"/>
                </a:solidFill>
                <a:latin typeface="Nautilus Pompilius" pitchFamily="50" charset="-52"/>
              </a:rPr>
              <a:t>жи-ши</a:t>
            </a:r>
            <a:r>
              <a:rPr lang="ru-RU" sz="4400" dirty="0" smtClean="0">
                <a:latin typeface="Nautilus Pompilius" pitchFamily="50" charset="-52"/>
              </a:rPr>
              <a:t>»?</a:t>
            </a:r>
          </a:p>
          <a:p>
            <a:pPr>
              <a:buFontTx/>
              <a:buChar char="-"/>
            </a:pPr>
            <a:r>
              <a:rPr lang="ru-RU" sz="4400" dirty="0" smtClean="0">
                <a:latin typeface="Nautilus Pompilius" pitchFamily="50" charset="-52"/>
              </a:rPr>
              <a:t>Ой, меня ты не смеши!</a:t>
            </a:r>
          </a:p>
          <a:p>
            <a:pPr>
              <a:buFontTx/>
              <a:buChar char="-"/>
            </a:pPr>
            <a:r>
              <a:rPr lang="ru-RU" sz="4400" dirty="0" smtClean="0">
                <a:latin typeface="Nautilus Pompilius" pitchFamily="50" charset="-52"/>
              </a:rPr>
              <a:t>Ну конечно, через «</a:t>
            </a:r>
            <a:r>
              <a:rPr lang="ru-RU" sz="4400" dirty="0" smtClean="0">
                <a:solidFill>
                  <a:srgbClr val="7030A0"/>
                </a:solidFill>
                <a:latin typeface="Nautilus Pompilius" pitchFamily="50" charset="-52"/>
              </a:rPr>
              <a:t>и</a:t>
            </a:r>
            <a:r>
              <a:rPr lang="ru-RU" sz="4400" dirty="0" smtClean="0">
                <a:latin typeface="Nautilus Pompilius" pitchFamily="50" charset="-52"/>
              </a:rPr>
              <a:t>»!</a:t>
            </a:r>
            <a:endParaRPr lang="ru-RU" sz="4400" dirty="0">
              <a:latin typeface="Nautilus Pompilius" pitchFamily="50" charset="-52"/>
            </a:endParaRPr>
          </a:p>
        </p:txBody>
      </p:sp>
      <p:pic>
        <p:nvPicPr>
          <p:cNvPr id="6146" name="Picture 2" descr="C:\Users\Владимир\Desktop\аттестация Инна\Методический материал\Правила русского языка\IMG_55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149080"/>
            <a:ext cx="2240783" cy="2539554"/>
          </a:xfrm>
          <a:prstGeom prst="rect">
            <a:avLst/>
          </a:prstGeom>
          <a:noFill/>
        </p:spPr>
      </p:pic>
      <p:pic>
        <p:nvPicPr>
          <p:cNvPr id="6147" name="Picture 3" descr="C:\Users\Владимир\Desktop\аттестация Инна\Методический материал\Правила русского языка\IMG_55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99115">
            <a:off x="1619672" y="4509120"/>
            <a:ext cx="1885998" cy="1913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7030A0"/>
                </a:solidFill>
                <a:latin typeface="Nautilus Pompilius" pitchFamily="50" charset="-52"/>
              </a:rPr>
              <a:t>Сочетания «</a:t>
            </a:r>
            <a:r>
              <a:rPr lang="ru-RU" sz="4800" dirty="0" err="1" smtClean="0">
                <a:solidFill>
                  <a:srgbClr val="7030A0"/>
                </a:solidFill>
                <a:latin typeface="Nautilus Pompilius" pitchFamily="50" charset="-52"/>
              </a:rPr>
              <a:t>ча-ща</a:t>
            </a:r>
            <a:r>
              <a:rPr lang="ru-RU" sz="4800" dirty="0" smtClean="0">
                <a:solidFill>
                  <a:srgbClr val="7030A0"/>
                </a:solidFill>
                <a:latin typeface="Nautilus Pompilius" pitchFamily="50" charset="-52"/>
              </a:rPr>
              <a:t>».</a:t>
            </a:r>
            <a:endParaRPr lang="ru-RU" sz="4800" dirty="0">
              <a:solidFill>
                <a:srgbClr val="7030A0"/>
              </a:solidFill>
              <a:latin typeface="Nautilus Pompilius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1268760"/>
            <a:ext cx="6984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4000" dirty="0" smtClean="0">
                <a:latin typeface="Nautilus Pompilius" pitchFamily="50" charset="-52"/>
              </a:rPr>
              <a:t>Что ты скачешь, хохоча?</a:t>
            </a:r>
          </a:p>
          <a:p>
            <a:pPr>
              <a:buFontTx/>
              <a:buChar char="-"/>
            </a:pPr>
            <a:r>
              <a:rPr lang="ru-RU" sz="4000" dirty="0" smtClean="0">
                <a:latin typeface="Nautilus Pompilius" pitchFamily="50" charset="-52"/>
              </a:rPr>
              <a:t>Я узнал про «</a:t>
            </a:r>
            <a:r>
              <a:rPr lang="ru-RU" sz="4000" dirty="0" err="1" smtClean="0">
                <a:solidFill>
                  <a:srgbClr val="7030A0"/>
                </a:solidFill>
                <a:latin typeface="Nautilus Pompilius" pitchFamily="50" charset="-52"/>
              </a:rPr>
              <a:t>ча</a:t>
            </a:r>
            <a:r>
              <a:rPr lang="ru-RU" sz="4000" dirty="0" smtClean="0">
                <a:latin typeface="Nautilus Pompilius" pitchFamily="50" charset="-52"/>
              </a:rPr>
              <a:t>» и «</a:t>
            </a:r>
            <a:r>
              <a:rPr lang="ru-RU" sz="4000" dirty="0" err="1" smtClean="0">
                <a:solidFill>
                  <a:srgbClr val="7030A0"/>
                </a:solidFill>
                <a:latin typeface="Nautilus Pompilius" pitchFamily="50" charset="-52"/>
              </a:rPr>
              <a:t>ща</a:t>
            </a:r>
            <a:r>
              <a:rPr lang="ru-RU" sz="4000" dirty="0" smtClean="0">
                <a:latin typeface="Nautilus Pompilius" pitchFamily="50" charset="-52"/>
              </a:rPr>
              <a:t>».</a:t>
            </a:r>
          </a:p>
          <a:p>
            <a:r>
              <a:rPr lang="ru-RU" sz="4000" dirty="0" smtClean="0">
                <a:latin typeface="Nautilus Pompilius" pitchFamily="50" charset="-52"/>
              </a:rPr>
              <a:t>И теперь пишу «</a:t>
            </a:r>
            <a:r>
              <a:rPr lang="ru-RU" sz="4000" dirty="0" err="1" smtClean="0">
                <a:solidFill>
                  <a:srgbClr val="7030A0"/>
                </a:solidFill>
                <a:latin typeface="Nautilus Pompilius" pitchFamily="50" charset="-52"/>
              </a:rPr>
              <a:t>ча-ща</a:t>
            </a:r>
            <a:r>
              <a:rPr lang="ru-RU" sz="4000" dirty="0" smtClean="0">
                <a:latin typeface="Nautilus Pompilius" pitchFamily="50" charset="-52"/>
              </a:rPr>
              <a:t>»</a:t>
            </a:r>
          </a:p>
          <a:p>
            <a:r>
              <a:rPr lang="ru-RU" sz="4000" dirty="0" smtClean="0">
                <a:latin typeface="Nautilus Pompilius" pitchFamily="50" charset="-52"/>
              </a:rPr>
              <a:t>Только через букву «</a:t>
            </a:r>
            <a:r>
              <a:rPr lang="ru-RU" sz="4000" dirty="0" smtClean="0">
                <a:solidFill>
                  <a:srgbClr val="7030A0"/>
                </a:solidFill>
                <a:latin typeface="Nautilus Pompilius" pitchFamily="50" charset="-52"/>
              </a:rPr>
              <a:t>а</a:t>
            </a:r>
            <a:r>
              <a:rPr lang="ru-RU" sz="4000" dirty="0" smtClean="0">
                <a:latin typeface="Nautilus Pompilius" pitchFamily="50" charset="-52"/>
              </a:rPr>
              <a:t>».</a:t>
            </a:r>
          </a:p>
          <a:p>
            <a:r>
              <a:rPr lang="ru-RU" sz="4000" dirty="0" smtClean="0">
                <a:latin typeface="Nautilus Pompilius" pitchFamily="50" charset="-52"/>
              </a:rPr>
              <a:t>Не напишешь через «</a:t>
            </a:r>
            <a:r>
              <a:rPr lang="ru-RU" sz="4000" dirty="0" smtClean="0">
                <a:solidFill>
                  <a:srgbClr val="7030A0"/>
                </a:solidFill>
                <a:latin typeface="Nautilus Pompilius" pitchFamily="50" charset="-52"/>
              </a:rPr>
              <a:t>а</a:t>
            </a:r>
            <a:r>
              <a:rPr lang="ru-RU" sz="4000" dirty="0" smtClean="0">
                <a:latin typeface="Nautilus Pompilius" pitchFamily="50" charset="-52"/>
              </a:rPr>
              <a:t>», </a:t>
            </a:r>
          </a:p>
          <a:p>
            <a:r>
              <a:rPr lang="ru-RU" sz="4000" dirty="0" smtClean="0">
                <a:latin typeface="Nautilus Pompilius" pitchFamily="50" charset="-52"/>
              </a:rPr>
              <a:t>Будь готов к отметке «два»!</a:t>
            </a:r>
            <a:endParaRPr lang="ru-RU" sz="4000" dirty="0">
              <a:latin typeface="Nautilus Pompilius" pitchFamily="50" charset="-52"/>
            </a:endParaRPr>
          </a:p>
        </p:txBody>
      </p:sp>
      <p:pic>
        <p:nvPicPr>
          <p:cNvPr id="7170" name="Picture 2" descr="C:\Users\Владимир\Desktop\аттестация Инна\Методический материал\Правила русского языка\Тетрадь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437112"/>
            <a:ext cx="2586856" cy="2586856"/>
          </a:xfrm>
          <a:prstGeom prst="rect">
            <a:avLst/>
          </a:prstGeom>
          <a:noFill/>
        </p:spPr>
      </p:pic>
      <p:pic>
        <p:nvPicPr>
          <p:cNvPr id="7171" name="Picture 3" descr="C:\Users\Владимир\Desktop\аттестация Инна\Методический материал\Правила русского языка\Руч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38796">
            <a:off x="5580112" y="5229200"/>
            <a:ext cx="970899" cy="972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7030A0"/>
                </a:solidFill>
                <a:latin typeface="Nautilus Pompilius" pitchFamily="50" charset="-52"/>
              </a:rPr>
              <a:t>Сочетания «</a:t>
            </a:r>
            <a:r>
              <a:rPr lang="ru-RU" sz="4800" dirty="0" err="1" smtClean="0">
                <a:solidFill>
                  <a:srgbClr val="7030A0"/>
                </a:solidFill>
                <a:latin typeface="Nautilus Pompilius" pitchFamily="50" charset="-52"/>
              </a:rPr>
              <a:t>чу-щу</a:t>
            </a:r>
            <a:r>
              <a:rPr lang="ru-RU" sz="4800" dirty="0" smtClean="0">
                <a:solidFill>
                  <a:srgbClr val="7030A0"/>
                </a:solidFill>
                <a:latin typeface="Nautilus Pompilius" pitchFamily="50" charset="-52"/>
              </a:rPr>
              <a:t>».</a:t>
            </a:r>
            <a:endParaRPr lang="ru-RU" sz="4800" dirty="0">
              <a:solidFill>
                <a:srgbClr val="7030A0"/>
              </a:solidFill>
              <a:latin typeface="Nautilus Pompilius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1268760"/>
            <a:ext cx="69847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Nautilus Pompilius" pitchFamily="50" charset="-52"/>
              </a:rPr>
              <a:t>Я, поверьте, не шучу,</a:t>
            </a:r>
          </a:p>
          <a:p>
            <a:r>
              <a:rPr lang="ru-RU" sz="4400" dirty="0" smtClean="0">
                <a:latin typeface="Nautilus Pompilius" pitchFamily="50" charset="-52"/>
              </a:rPr>
              <a:t>Быть я грамотным хочу.</a:t>
            </a:r>
          </a:p>
          <a:p>
            <a:r>
              <a:rPr lang="ru-RU" sz="4400" dirty="0" smtClean="0">
                <a:latin typeface="Nautilus Pompilius" pitchFamily="50" charset="-52"/>
              </a:rPr>
              <a:t>И поэтому «</a:t>
            </a:r>
            <a:r>
              <a:rPr lang="ru-RU" sz="4400" dirty="0" err="1" smtClean="0">
                <a:solidFill>
                  <a:srgbClr val="7030A0"/>
                </a:solidFill>
                <a:latin typeface="Nautilus Pompilius" pitchFamily="50" charset="-52"/>
              </a:rPr>
              <a:t>чу-щу</a:t>
            </a:r>
            <a:r>
              <a:rPr lang="ru-RU" sz="4400" dirty="0" smtClean="0">
                <a:latin typeface="Nautilus Pompilius" pitchFamily="50" charset="-52"/>
              </a:rPr>
              <a:t>»</a:t>
            </a:r>
          </a:p>
          <a:p>
            <a:r>
              <a:rPr lang="ru-RU" sz="4400" dirty="0" smtClean="0">
                <a:latin typeface="Nautilus Pompilius" pitchFamily="50" charset="-52"/>
              </a:rPr>
              <a:t>Напишу я через «</a:t>
            </a:r>
            <a:r>
              <a:rPr lang="ru-RU" sz="4400" dirty="0" smtClean="0">
                <a:solidFill>
                  <a:srgbClr val="7030A0"/>
                </a:solidFill>
                <a:latin typeface="Nautilus Pompilius" pitchFamily="50" charset="-52"/>
              </a:rPr>
              <a:t>у</a:t>
            </a:r>
            <a:r>
              <a:rPr lang="ru-RU" sz="4400" dirty="0" smtClean="0">
                <a:latin typeface="Nautilus Pompilius" pitchFamily="50" charset="-52"/>
              </a:rPr>
              <a:t>»!</a:t>
            </a:r>
            <a:endParaRPr lang="ru-RU" sz="4400" dirty="0">
              <a:latin typeface="Nautilus Pompilius" pitchFamily="50" charset="-52"/>
            </a:endParaRPr>
          </a:p>
        </p:txBody>
      </p:sp>
      <p:pic>
        <p:nvPicPr>
          <p:cNvPr id="8194" name="Picture 2" descr="C:\Users\Владимир\Desktop\аттестация Инна\Методический материал\Правила русского языка\IMG_553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501008"/>
            <a:ext cx="2690497" cy="2817044"/>
          </a:xfrm>
          <a:prstGeom prst="rect">
            <a:avLst/>
          </a:prstGeom>
          <a:noFill/>
        </p:spPr>
      </p:pic>
      <p:pic>
        <p:nvPicPr>
          <p:cNvPr id="8195" name="Picture 3" descr="C:\Users\Владимир\Desktop\аттестация Инна\Методический материал\Правила русского языка\IMG_55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22112">
            <a:off x="1668713" y="4268222"/>
            <a:ext cx="2300493" cy="2333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7030A0"/>
                </a:solidFill>
                <a:latin typeface="Nautilus Pompilius" pitchFamily="50" charset="-52"/>
              </a:rPr>
              <a:t>Парные согласные.</a:t>
            </a:r>
            <a:endParaRPr lang="ru-RU" sz="4800" dirty="0">
              <a:solidFill>
                <a:srgbClr val="7030A0"/>
              </a:solidFill>
              <a:latin typeface="Nautilus Pompilius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1268760"/>
            <a:ext cx="6984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Nautilus Pompilius" pitchFamily="50" charset="-52"/>
              </a:rPr>
              <a:t>Тары-бары! Тары-бары!</a:t>
            </a:r>
          </a:p>
          <a:p>
            <a:r>
              <a:rPr lang="ru-RU" sz="4000" dirty="0" smtClean="0">
                <a:latin typeface="Nautilus Pompilius" pitchFamily="50" charset="-52"/>
              </a:rPr>
              <a:t>Буквы дружно встали в пары.</a:t>
            </a:r>
          </a:p>
          <a:p>
            <a:r>
              <a:rPr lang="ru-RU" sz="4000" dirty="0" smtClean="0">
                <a:latin typeface="Nautilus Pompilius" pitchFamily="50" charset="-52"/>
              </a:rPr>
              <a:t>Пара каждая такая:</a:t>
            </a:r>
          </a:p>
          <a:p>
            <a:r>
              <a:rPr lang="ru-RU" sz="4000" dirty="0" smtClean="0">
                <a:latin typeface="Nautilus Pompilius" pitchFamily="50" charset="-52"/>
              </a:rPr>
              <a:t>Буквы </a:t>
            </a:r>
            <a:r>
              <a:rPr lang="ru-RU" sz="4000" dirty="0" smtClean="0">
                <a:solidFill>
                  <a:srgbClr val="7030A0"/>
                </a:solidFill>
                <a:latin typeface="Nautilus Pompilius" pitchFamily="50" charset="-52"/>
              </a:rPr>
              <a:t>звонкая</a:t>
            </a:r>
            <a:r>
              <a:rPr lang="ru-RU" sz="4000" dirty="0" smtClean="0">
                <a:latin typeface="Nautilus Pompilius" pitchFamily="50" charset="-52"/>
              </a:rPr>
              <a:t> – </a:t>
            </a:r>
            <a:r>
              <a:rPr lang="ru-RU" sz="4000" dirty="0" smtClean="0">
                <a:solidFill>
                  <a:srgbClr val="7030A0"/>
                </a:solidFill>
                <a:latin typeface="Nautilus Pompilius" pitchFamily="50" charset="-52"/>
              </a:rPr>
              <a:t>глухая</a:t>
            </a:r>
            <a:r>
              <a:rPr lang="ru-RU" sz="4000" dirty="0" smtClean="0">
                <a:latin typeface="Nautilus Pompilius" pitchFamily="50" charset="-52"/>
              </a:rPr>
              <a:t>.</a:t>
            </a:r>
          </a:p>
          <a:p>
            <a:r>
              <a:rPr lang="ru-RU" sz="4000" dirty="0" smtClean="0">
                <a:latin typeface="Nautilus Pompilius" pitchFamily="50" charset="-52"/>
              </a:rPr>
              <a:t>Есть двенадцать букв таких, </a:t>
            </a:r>
          </a:p>
          <a:p>
            <a:r>
              <a:rPr lang="ru-RU" sz="4000" dirty="0" smtClean="0">
                <a:solidFill>
                  <a:srgbClr val="7030A0"/>
                </a:solidFill>
                <a:latin typeface="Nautilus Pompilius" pitchFamily="50" charset="-52"/>
              </a:rPr>
              <a:t>Парными</a:t>
            </a:r>
            <a:r>
              <a:rPr lang="ru-RU" sz="4000" dirty="0" smtClean="0">
                <a:latin typeface="Nautilus Pompilius" pitchFamily="50" charset="-52"/>
              </a:rPr>
              <a:t> назвали их.</a:t>
            </a:r>
            <a:endParaRPr lang="ru-RU" sz="4000" dirty="0">
              <a:latin typeface="Nautilus Pompilius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5157192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</a:rPr>
              <a:t>б </a:t>
            </a:r>
            <a:r>
              <a:rPr lang="ru-RU" sz="3600" b="1" dirty="0" smtClean="0"/>
              <a:t>–</a:t>
            </a:r>
            <a:r>
              <a:rPr lang="ru-RU" sz="3600" b="1" dirty="0" smtClean="0">
                <a:solidFill>
                  <a:srgbClr val="00B0F0"/>
                </a:solidFill>
              </a:rPr>
              <a:t> </a:t>
            </a:r>
            <a:r>
              <a:rPr lang="ru-RU" sz="3600" b="1" dirty="0" err="1" smtClean="0">
                <a:solidFill>
                  <a:srgbClr val="00B0F0"/>
                </a:solidFill>
              </a:rPr>
              <a:t>п</a:t>
            </a:r>
            <a:r>
              <a:rPr lang="ru-RU" sz="3600" b="1" dirty="0" smtClean="0">
                <a:solidFill>
                  <a:srgbClr val="00B0F0"/>
                </a:solidFill>
              </a:rPr>
              <a:t>   в </a:t>
            </a:r>
            <a:r>
              <a:rPr lang="ru-RU" sz="3600" b="1" dirty="0" smtClean="0"/>
              <a:t>–</a:t>
            </a:r>
            <a:r>
              <a:rPr lang="ru-RU" sz="3600" b="1" dirty="0" smtClean="0">
                <a:solidFill>
                  <a:srgbClr val="00B0F0"/>
                </a:solidFill>
              </a:rPr>
              <a:t> </a:t>
            </a:r>
            <a:r>
              <a:rPr lang="ru-RU" sz="3600" b="1" dirty="0" err="1" smtClean="0">
                <a:solidFill>
                  <a:srgbClr val="00B0F0"/>
                </a:solidFill>
              </a:rPr>
              <a:t>ф</a:t>
            </a:r>
            <a:r>
              <a:rPr lang="ru-RU" sz="3600" b="1" dirty="0" smtClean="0">
                <a:solidFill>
                  <a:srgbClr val="00B0F0"/>
                </a:solidFill>
              </a:rPr>
              <a:t>   г </a:t>
            </a:r>
            <a:r>
              <a:rPr lang="ru-RU" sz="3600" b="1" dirty="0" smtClean="0"/>
              <a:t>–</a:t>
            </a:r>
            <a:r>
              <a:rPr lang="ru-RU" sz="3600" b="1" dirty="0" smtClean="0">
                <a:solidFill>
                  <a:srgbClr val="00B0F0"/>
                </a:solidFill>
              </a:rPr>
              <a:t> к</a:t>
            </a:r>
          </a:p>
          <a:p>
            <a:r>
              <a:rPr lang="ru-RU" sz="3600" b="1" dirty="0" err="1" smtClean="0">
                <a:solidFill>
                  <a:srgbClr val="00B0F0"/>
                </a:solidFill>
              </a:rPr>
              <a:t>д</a:t>
            </a:r>
            <a:r>
              <a:rPr lang="ru-RU" sz="3600" b="1" dirty="0" smtClean="0">
                <a:solidFill>
                  <a:srgbClr val="00B0F0"/>
                </a:solidFill>
              </a:rPr>
              <a:t> </a:t>
            </a:r>
            <a:r>
              <a:rPr lang="ru-RU" sz="3600" b="1" dirty="0" smtClean="0"/>
              <a:t>–</a:t>
            </a:r>
            <a:r>
              <a:rPr lang="ru-RU" sz="3600" b="1" dirty="0" smtClean="0">
                <a:solidFill>
                  <a:srgbClr val="00B0F0"/>
                </a:solidFill>
              </a:rPr>
              <a:t> т    </a:t>
            </a:r>
            <a:r>
              <a:rPr lang="ru-RU" sz="3600" b="1" dirty="0" err="1" smtClean="0">
                <a:solidFill>
                  <a:srgbClr val="00B0F0"/>
                </a:solidFill>
              </a:rPr>
              <a:t>з</a:t>
            </a:r>
            <a:r>
              <a:rPr lang="ru-RU" sz="3600" b="1" dirty="0" smtClean="0">
                <a:solidFill>
                  <a:srgbClr val="00B0F0"/>
                </a:solidFill>
              </a:rPr>
              <a:t> </a:t>
            </a:r>
            <a:r>
              <a:rPr lang="ru-RU" sz="3600" b="1" dirty="0" smtClean="0"/>
              <a:t>–</a:t>
            </a:r>
            <a:r>
              <a:rPr lang="ru-RU" sz="3600" b="1" dirty="0" smtClean="0">
                <a:solidFill>
                  <a:srgbClr val="00B0F0"/>
                </a:solidFill>
              </a:rPr>
              <a:t> с   ж </a:t>
            </a:r>
            <a:r>
              <a:rPr lang="ru-RU" sz="3600" b="1" dirty="0" smtClean="0"/>
              <a:t>–</a:t>
            </a:r>
            <a:r>
              <a:rPr lang="ru-RU" sz="3600" b="1" dirty="0" smtClean="0">
                <a:solidFill>
                  <a:srgbClr val="00B0F0"/>
                </a:solidFill>
              </a:rPr>
              <a:t> </a:t>
            </a:r>
            <a:r>
              <a:rPr lang="ru-RU" sz="3600" b="1" dirty="0" err="1" smtClean="0">
                <a:solidFill>
                  <a:srgbClr val="00B0F0"/>
                </a:solidFill>
              </a:rPr>
              <a:t>ш</a:t>
            </a:r>
            <a:r>
              <a:rPr lang="ru-RU" sz="3600" b="1" dirty="0" smtClean="0">
                <a:solidFill>
                  <a:srgbClr val="00B0F0"/>
                </a:solidFill>
              </a:rPr>
              <a:t> </a:t>
            </a:r>
            <a:endParaRPr lang="ru-RU" sz="3600" b="1" dirty="0">
              <a:solidFill>
                <a:srgbClr val="00B0F0"/>
              </a:solidFill>
            </a:endParaRPr>
          </a:p>
        </p:txBody>
      </p:sp>
      <p:pic>
        <p:nvPicPr>
          <p:cNvPr id="9218" name="Picture 2" descr="C:\Users\Владимир\Desktop\аттестация Инна\Методический материал\Правила русского языка\Тетрадь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708748"/>
            <a:ext cx="2149252" cy="2149252"/>
          </a:xfrm>
          <a:prstGeom prst="rect">
            <a:avLst/>
          </a:prstGeom>
          <a:noFill/>
        </p:spPr>
      </p:pic>
      <p:pic>
        <p:nvPicPr>
          <p:cNvPr id="9219" name="Picture 3" descr="C:\Users\Владимир\Desktop\аттестация Инна\Методический материал\Правила русского языка\Руч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941168"/>
            <a:ext cx="1149201" cy="1150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377</Words>
  <Application>Microsoft Office PowerPoint</Application>
  <PresentationFormat>Экран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Правила русского языка в стихах.</vt:lpstr>
      <vt:lpstr>Звуки и буквы</vt:lpstr>
      <vt:lpstr>Гласные и согласные.</vt:lpstr>
      <vt:lpstr>Слоги.</vt:lpstr>
      <vt:lpstr>Ударение.</vt:lpstr>
      <vt:lpstr>Сочетания «жи-ши».</vt:lpstr>
      <vt:lpstr>Сочетания «ча-ща».</vt:lpstr>
      <vt:lpstr>Сочетания «чу-щу».</vt:lpstr>
      <vt:lpstr>Парные согласные.</vt:lpstr>
      <vt:lpstr>Непарные согласные.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русского языка в стихах.</dc:title>
  <dc:creator>Владимир</dc:creator>
  <cp:lastModifiedBy>Владимир</cp:lastModifiedBy>
  <cp:revision>14</cp:revision>
  <dcterms:created xsi:type="dcterms:W3CDTF">2021-01-17T04:09:45Z</dcterms:created>
  <dcterms:modified xsi:type="dcterms:W3CDTF">2021-01-17T07:22:26Z</dcterms:modified>
</cp:coreProperties>
</file>