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95" r:id="rId4"/>
    <p:sldId id="297" r:id="rId5"/>
    <p:sldId id="298" r:id="rId6"/>
    <p:sldId id="257" r:id="rId7"/>
    <p:sldId id="258" r:id="rId8"/>
    <p:sldId id="259" r:id="rId9"/>
    <p:sldId id="285" r:id="rId10"/>
    <p:sldId id="316" r:id="rId11"/>
    <p:sldId id="319" r:id="rId12"/>
    <p:sldId id="318" r:id="rId13"/>
    <p:sldId id="321" r:id="rId14"/>
    <p:sldId id="322" r:id="rId15"/>
    <p:sldId id="324" r:id="rId16"/>
    <p:sldId id="320" r:id="rId17"/>
    <p:sldId id="325" r:id="rId18"/>
    <p:sldId id="317" r:id="rId19"/>
    <p:sldId id="329" r:id="rId20"/>
    <p:sldId id="328" r:id="rId21"/>
    <p:sldId id="330" r:id="rId22"/>
    <p:sldId id="288" r:id="rId23"/>
    <p:sldId id="292" r:id="rId24"/>
    <p:sldId id="293" r:id="rId25"/>
    <p:sldId id="299" r:id="rId26"/>
    <p:sldId id="289" r:id="rId27"/>
    <p:sldId id="301" r:id="rId28"/>
    <p:sldId id="339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294" r:id="rId37"/>
    <p:sldId id="290" r:id="rId38"/>
    <p:sldId id="303" r:id="rId39"/>
    <p:sldId id="291" r:id="rId40"/>
    <p:sldId id="28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Treme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DD2F7A"/>
    <a:srgbClr val="00FFFF"/>
    <a:srgbClr val="3399FF"/>
    <a:srgbClr val="3FCD42"/>
    <a:srgbClr val="53CF62"/>
    <a:srgbClr val="33CC33"/>
    <a:srgbClr val="46DC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68B9B3-2A01-4628-B1D6-394D36CCED9A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7987D7F-414F-455E-9E53-3FAD0C26F311}">
      <dgm:prSet phldrT="[Текст]"/>
      <dgm:spPr>
        <a:solidFill>
          <a:srgbClr val="FFFF00"/>
        </a:solidFill>
        <a:ln>
          <a:solidFill>
            <a:srgbClr val="00B05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divot"/>
          <a:bevelB w="88900" h="31750" prst="angle"/>
        </a:sp3d>
      </dgm:spPr>
      <dgm:t>
        <a:bodyPr>
          <a:prstTxWarp prst="textWave4">
            <a:avLst/>
          </a:prstTxWarp>
        </a:bodyPr>
        <a:lstStyle/>
        <a:p>
          <a:r>
            <a:rPr lang="ru-RU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rPr>
            <a:t>география</a:t>
          </a:r>
          <a:endParaRPr lang="ru-RU" dirty="0">
            <a:ln>
              <a:solidFill>
                <a:sysClr val="windowText" lastClr="000000"/>
              </a:solidFill>
            </a:ln>
            <a:solidFill>
              <a:srgbClr val="FF0000"/>
            </a:solidFill>
          </a:endParaRPr>
        </a:p>
      </dgm:t>
    </dgm:pt>
    <dgm:pt modelId="{50091E80-9A0A-40C4-89B6-54054920217D}" type="parTrans" cxnId="{A0787838-3FF3-45B9-B971-EDC90A49E9CE}">
      <dgm:prSet/>
      <dgm:spPr/>
      <dgm:t>
        <a:bodyPr/>
        <a:lstStyle/>
        <a:p>
          <a:endParaRPr lang="ru-RU"/>
        </a:p>
      </dgm:t>
    </dgm:pt>
    <dgm:pt modelId="{A513BBD8-BC83-43E2-9453-FCEBAE6D405D}" type="sibTrans" cxnId="{A0787838-3FF3-45B9-B971-EDC90A49E9CE}">
      <dgm:prSet/>
      <dgm:spPr/>
      <dgm:t>
        <a:bodyPr/>
        <a:lstStyle/>
        <a:p>
          <a:endParaRPr lang="ru-RU"/>
        </a:p>
      </dgm:t>
    </dgm:pt>
    <dgm:pt modelId="{72D576F3-6991-4F6D-BEA5-1FAD794A10BA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Дать учащимся представление о местоположении, природе и обитателях Северной Европы</a:t>
          </a:r>
          <a:endParaRPr lang="ru-RU" dirty="0"/>
        </a:p>
      </dgm:t>
    </dgm:pt>
    <dgm:pt modelId="{8B3ABCEB-A179-48A9-B7A3-CE3041EEDF13}" type="parTrans" cxnId="{4BBF00F8-45F9-4AE7-8E7D-F2C406835F1F}">
      <dgm:prSet/>
      <dgm:spPr/>
      <dgm:t>
        <a:bodyPr/>
        <a:lstStyle/>
        <a:p>
          <a:endParaRPr lang="ru-RU"/>
        </a:p>
      </dgm:t>
    </dgm:pt>
    <dgm:pt modelId="{C28ADCAB-F058-4CBA-905C-C4019647401E}" type="sibTrans" cxnId="{4BBF00F8-45F9-4AE7-8E7D-F2C406835F1F}">
      <dgm:prSet/>
      <dgm:spPr/>
      <dgm:t>
        <a:bodyPr/>
        <a:lstStyle/>
        <a:p>
          <a:endParaRPr lang="ru-RU"/>
        </a:p>
      </dgm:t>
    </dgm:pt>
    <dgm:pt modelId="{BB430F0C-F6C4-4EAD-B2C9-1A0EE554D097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Научить детей ориентироваться по физической карте</a:t>
          </a:r>
          <a:endParaRPr lang="ru-RU" dirty="0"/>
        </a:p>
      </dgm:t>
    </dgm:pt>
    <dgm:pt modelId="{6F33F9BA-F141-40F9-814D-841E3CCD88F6}" type="parTrans" cxnId="{B719F4A0-7F87-4B9B-9C41-9B626A0FE6E3}">
      <dgm:prSet/>
      <dgm:spPr/>
      <dgm:t>
        <a:bodyPr/>
        <a:lstStyle/>
        <a:p>
          <a:endParaRPr lang="ru-RU"/>
        </a:p>
      </dgm:t>
    </dgm:pt>
    <dgm:pt modelId="{6772D8CA-95C1-4FE2-A038-EED0DB9BD324}" type="sibTrans" cxnId="{B719F4A0-7F87-4B9B-9C41-9B626A0FE6E3}">
      <dgm:prSet/>
      <dgm:spPr/>
      <dgm:t>
        <a:bodyPr/>
        <a:lstStyle/>
        <a:p>
          <a:endParaRPr lang="ru-RU"/>
        </a:p>
      </dgm:t>
    </dgm:pt>
    <dgm:pt modelId="{99C298A4-DD82-4228-930D-C891FD49FA26}">
      <dgm:prSet phldrT="[Текст]"/>
      <dgm:spPr>
        <a:solidFill>
          <a:srgbClr val="00B050"/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>
          <a:prstTxWarp prst="textDoubleWave1">
            <a:avLst/>
          </a:prstTxWarp>
        </a:bodyPr>
        <a:lstStyle/>
        <a:p>
          <a:r>
            <a:rPr lang="ru-RU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rPr>
            <a:t>математика</a:t>
          </a:r>
          <a:endParaRPr lang="ru-RU" dirty="0">
            <a:ln>
              <a:solidFill>
                <a:sysClr val="windowText" lastClr="000000"/>
              </a:solidFill>
            </a:ln>
            <a:solidFill>
              <a:srgbClr val="FFFF00"/>
            </a:solidFill>
          </a:endParaRPr>
        </a:p>
      </dgm:t>
    </dgm:pt>
    <dgm:pt modelId="{30327FAE-327A-40F5-A1B0-CB13BC8E1704}" type="parTrans" cxnId="{667DE025-4020-4E1C-B645-18E1F2E03463}">
      <dgm:prSet/>
      <dgm:spPr/>
      <dgm:t>
        <a:bodyPr/>
        <a:lstStyle/>
        <a:p>
          <a:endParaRPr lang="ru-RU"/>
        </a:p>
      </dgm:t>
    </dgm:pt>
    <dgm:pt modelId="{AAC2A4DF-6069-418C-B4C7-51C40DDB8BBE}" type="sibTrans" cxnId="{667DE025-4020-4E1C-B645-18E1F2E03463}">
      <dgm:prSet/>
      <dgm:spPr/>
      <dgm:t>
        <a:bodyPr/>
        <a:lstStyle/>
        <a:p>
          <a:endParaRPr lang="ru-RU"/>
        </a:p>
      </dgm:t>
    </dgm:pt>
    <dgm:pt modelId="{6B1BD29A-C283-42F6-9AA6-BD7DB31F5CB5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Проверить степень усвоения учащимися изученного материала на тему: «Сложение и вычитание дробей, смешанных чисел»</a:t>
          </a:r>
          <a:endParaRPr lang="ru-RU" b="1" dirty="0"/>
        </a:p>
      </dgm:t>
    </dgm:pt>
    <dgm:pt modelId="{6E65425A-6FF4-45F1-8F8B-ECE65A32AE5C}" type="parTrans" cxnId="{8DF13701-818D-4446-99A8-830951E34AA5}">
      <dgm:prSet/>
      <dgm:spPr/>
      <dgm:t>
        <a:bodyPr/>
        <a:lstStyle/>
        <a:p>
          <a:endParaRPr lang="ru-RU"/>
        </a:p>
      </dgm:t>
    </dgm:pt>
    <dgm:pt modelId="{133937BB-E26E-4834-80D0-E1E3FDF6716B}" type="sibTrans" cxnId="{8DF13701-818D-4446-99A8-830951E34AA5}">
      <dgm:prSet/>
      <dgm:spPr/>
      <dgm:t>
        <a:bodyPr/>
        <a:lstStyle/>
        <a:p>
          <a:endParaRPr lang="ru-RU"/>
        </a:p>
      </dgm:t>
    </dgm:pt>
    <dgm:pt modelId="{EA7E7579-824E-4A20-A437-335BF7AB9945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Развивать логическое мышление учащихся</a:t>
          </a:r>
          <a:endParaRPr lang="ru-RU" b="1" dirty="0"/>
        </a:p>
      </dgm:t>
    </dgm:pt>
    <dgm:pt modelId="{00EF958C-A1E0-48E6-994E-72AE3342EF37}" type="parTrans" cxnId="{E3A6417E-0818-40B5-917D-86251D9D1D76}">
      <dgm:prSet/>
      <dgm:spPr/>
      <dgm:t>
        <a:bodyPr/>
        <a:lstStyle/>
        <a:p>
          <a:endParaRPr lang="ru-RU"/>
        </a:p>
      </dgm:t>
    </dgm:pt>
    <dgm:pt modelId="{5C02848B-0EA5-4A22-8EDD-F8A7B96E7479}" type="sibTrans" cxnId="{E3A6417E-0818-40B5-917D-86251D9D1D76}">
      <dgm:prSet/>
      <dgm:spPr/>
      <dgm:t>
        <a:bodyPr/>
        <a:lstStyle/>
        <a:p>
          <a:endParaRPr lang="ru-RU"/>
        </a:p>
      </dgm:t>
    </dgm:pt>
    <dgm:pt modelId="{66A272F1-4BF9-4583-8090-64626951696C}">
      <dgm:prSet phldrT="[Текст]"/>
      <dgm:spPr>
        <a:solidFill>
          <a:srgbClr val="DD2F7A"/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>
          <a:prstTxWarp prst="textDoubleWave1">
            <a:avLst/>
          </a:prstTxWarp>
        </a:bodyPr>
        <a:lstStyle/>
        <a:p>
          <a:r>
            <a:rPr lang="ru-RU" dirty="0" smtClean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rPr>
            <a:t>литература</a:t>
          </a:r>
          <a:endParaRPr lang="ru-RU" dirty="0">
            <a:ln>
              <a:solidFill>
                <a:sysClr val="windowText" lastClr="000000"/>
              </a:solidFill>
            </a:ln>
            <a:solidFill>
              <a:srgbClr val="7030A0"/>
            </a:solidFill>
          </a:endParaRPr>
        </a:p>
      </dgm:t>
    </dgm:pt>
    <dgm:pt modelId="{7AEAE343-6D4E-45D4-B08B-CD645A662BCD}" type="parTrans" cxnId="{690A5EC8-10F8-43AB-8599-EC112C0A94FC}">
      <dgm:prSet/>
      <dgm:spPr/>
      <dgm:t>
        <a:bodyPr/>
        <a:lstStyle/>
        <a:p>
          <a:endParaRPr lang="ru-RU"/>
        </a:p>
      </dgm:t>
    </dgm:pt>
    <dgm:pt modelId="{414A6ACB-03AD-4DE6-804E-AD2A7B4DCD16}" type="sibTrans" cxnId="{690A5EC8-10F8-43AB-8599-EC112C0A94FC}">
      <dgm:prSet/>
      <dgm:spPr/>
      <dgm:t>
        <a:bodyPr/>
        <a:lstStyle/>
        <a:p>
          <a:endParaRPr lang="ru-RU"/>
        </a:p>
      </dgm:t>
    </dgm:pt>
    <dgm:pt modelId="{54B46637-CDCB-4F83-9F69-948907C53B18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формирование и развитие положительных качеств личности</a:t>
          </a:r>
          <a:endParaRPr lang="ru-RU" dirty="0"/>
        </a:p>
      </dgm:t>
    </dgm:pt>
    <dgm:pt modelId="{8EDD2323-D584-48D0-BAA6-9C656EEC0B5A}" type="parTrans" cxnId="{1DE84E59-2E0D-423C-9AE4-CB08C4C0A62C}">
      <dgm:prSet/>
      <dgm:spPr/>
      <dgm:t>
        <a:bodyPr/>
        <a:lstStyle/>
        <a:p>
          <a:endParaRPr lang="ru-RU"/>
        </a:p>
      </dgm:t>
    </dgm:pt>
    <dgm:pt modelId="{295896D2-7313-4B67-816D-A6BE9B8F2EC4}" type="sibTrans" cxnId="{1DE84E59-2E0D-423C-9AE4-CB08C4C0A62C}">
      <dgm:prSet/>
      <dgm:spPr/>
      <dgm:t>
        <a:bodyPr/>
        <a:lstStyle/>
        <a:p>
          <a:endParaRPr lang="ru-RU"/>
        </a:p>
      </dgm:t>
    </dgm:pt>
    <dgm:pt modelId="{747B6380-A223-4AA3-8B51-FE3337C69D17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Вызвать интерес к жизни и творчеству Г. Х. Андерсена</a:t>
          </a:r>
          <a:endParaRPr lang="ru-RU" b="1" dirty="0"/>
        </a:p>
      </dgm:t>
    </dgm:pt>
    <dgm:pt modelId="{DE650720-0103-40F1-A6CB-0BF8F92DFD3D}" type="parTrans" cxnId="{AB0ECDCB-029D-4C1D-A30C-48F7A4554B4E}">
      <dgm:prSet/>
      <dgm:spPr/>
      <dgm:t>
        <a:bodyPr/>
        <a:lstStyle/>
        <a:p>
          <a:endParaRPr lang="ru-RU"/>
        </a:p>
      </dgm:t>
    </dgm:pt>
    <dgm:pt modelId="{C4CBC64B-C408-4DFF-82F5-72FBEB741B5D}" type="sibTrans" cxnId="{AB0ECDCB-029D-4C1D-A30C-48F7A4554B4E}">
      <dgm:prSet/>
      <dgm:spPr/>
      <dgm:t>
        <a:bodyPr/>
        <a:lstStyle/>
        <a:p>
          <a:endParaRPr lang="ru-RU"/>
        </a:p>
      </dgm:t>
    </dgm:pt>
    <dgm:pt modelId="{21480E3D-142E-4558-82D7-BA374DF9DCDB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Формирование чувства коллективизма и ответственности</a:t>
          </a:r>
          <a:endParaRPr lang="ru-RU" b="1" dirty="0"/>
        </a:p>
      </dgm:t>
    </dgm:pt>
    <dgm:pt modelId="{EC2E9717-6012-4711-9EB0-68720E71C032}" type="parTrans" cxnId="{186C6E0D-F8E2-4326-B245-88AFDE723758}">
      <dgm:prSet/>
      <dgm:spPr/>
      <dgm:t>
        <a:bodyPr/>
        <a:lstStyle/>
        <a:p>
          <a:endParaRPr lang="ru-RU"/>
        </a:p>
      </dgm:t>
    </dgm:pt>
    <dgm:pt modelId="{D178540C-A0B5-47BA-BEBE-C5A2E51C6E42}" type="sibTrans" cxnId="{186C6E0D-F8E2-4326-B245-88AFDE723758}">
      <dgm:prSet/>
      <dgm:spPr/>
      <dgm:t>
        <a:bodyPr/>
        <a:lstStyle/>
        <a:p>
          <a:endParaRPr lang="ru-RU"/>
        </a:p>
      </dgm:t>
    </dgm:pt>
    <dgm:pt modelId="{B83F073D-D137-4B8F-BE65-83D5B8966727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C9A32E49-F447-469F-AA00-C41A2EBA0490}" type="parTrans" cxnId="{B78196CF-6FDE-4C6E-83CA-BE0CD31D8506}">
      <dgm:prSet/>
      <dgm:spPr/>
    </dgm:pt>
    <dgm:pt modelId="{2960C14B-F525-475B-B337-89B0772A1AE3}" type="sibTrans" cxnId="{B78196CF-6FDE-4C6E-83CA-BE0CD31D8506}">
      <dgm:prSet/>
      <dgm:spPr/>
    </dgm:pt>
    <dgm:pt modelId="{BADBBC22-CE5E-4CD6-BAD1-6E99C22B9486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Проверить знание текста сказки</a:t>
          </a:r>
          <a:endParaRPr lang="ru-RU" b="1" dirty="0"/>
        </a:p>
      </dgm:t>
    </dgm:pt>
    <dgm:pt modelId="{11B230EC-185B-4A4E-B552-BD352A20927D}" type="parTrans" cxnId="{F326AEAB-111C-4ED8-B576-75DE3B47A407}">
      <dgm:prSet/>
      <dgm:spPr/>
    </dgm:pt>
    <dgm:pt modelId="{C5172F5C-E513-4CA2-BD82-1AE0F8D83FD1}" type="sibTrans" cxnId="{F326AEAB-111C-4ED8-B576-75DE3B47A407}">
      <dgm:prSet/>
      <dgm:spPr/>
    </dgm:pt>
    <dgm:pt modelId="{852D70D9-46A8-419A-8968-5172EDF8A8A8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Развитие речи, умение обобщать, делать выводы</a:t>
          </a:r>
          <a:endParaRPr lang="ru-RU" b="1" dirty="0"/>
        </a:p>
      </dgm:t>
    </dgm:pt>
    <dgm:pt modelId="{D6A34A1F-F652-46C5-AF6A-7B9F75AFF9E9}" type="parTrans" cxnId="{872CD7F6-C7B5-4A40-83F2-504B45B86DF5}">
      <dgm:prSet/>
      <dgm:spPr/>
    </dgm:pt>
    <dgm:pt modelId="{8999B401-AC16-4C19-BF83-09C2E2676B3C}" type="sibTrans" cxnId="{872CD7F6-C7B5-4A40-83F2-504B45B86DF5}">
      <dgm:prSet/>
      <dgm:spPr/>
    </dgm:pt>
    <dgm:pt modelId="{2DD603C2-A9BE-45B2-9B51-BDC1A556915E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Расширить кругозор и словарный запас детей</a:t>
          </a:r>
          <a:endParaRPr lang="ru-RU" dirty="0"/>
        </a:p>
      </dgm:t>
    </dgm:pt>
    <dgm:pt modelId="{F9C71D68-53F9-4918-B3EF-76D52A29E8C0}" type="parTrans" cxnId="{DBAEF8AA-3DCA-4334-9E76-1F56FA66CDA4}">
      <dgm:prSet/>
      <dgm:spPr/>
    </dgm:pt>
    <dgm:pt modelId="{0C099B54-376F-4A76-871B-EA6741AE76CF}" type="sibTrans" cxnId="{DBAEF8AA-3DCA-4334-9E76-1F56FA66CDA4}">
      <dgm:prSet/>
      <dgm:spPr/>
    </dgm:pt>
    <dgm:pt modelId="{A1A3FA19-11D2-4375-BB20-F1E30D3C4DA9}" type="pres">
      <dgm:prSet presAssocID="{9B68B9B3-2A01-4628-B1D6-394D36CCED9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4EB7D3-AAE4-434E-9D88-C19D84EF0615}" type="pres">
      <dgm:prSet presAssocID="{C7987D7F-414F-455E-9E53-3FAD0C26F311}" presName="linNode" presStyleCnt="0"/>
      <dgm:spPr/>
    </dgm:pt>
    <dgm:pt modelId="{E2E62AA8-302B-4B6F-8E78-AA8928C19173}" type="pres">
      <dgm:prSet presAssocID="{C7987D7F-414F-455E-9E53-3FAD0C26F311}" presName="parentText" presStyleLbl="node1" presStyleIdx="0" presStyleCnt="3" custLinFactNeighborX="-543" custLinFactNeighborY="27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CB4A8-FEF2-4883-8040-6EC2CCB4FA3D}" type="pres">
      <dgm:prSet presAssocID="{C7987D7F-414F-455E-9E53-3FAD0C26F311}" presName="descendantText" presStyleLbl="alignAccFollowNode1" presStyleIdx="0" presStyleCnt="3" custScaleY="110866" custLinFactNeighborX="308" custLinFactNeighborY="3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1546C-2817-41D7-9F05-56EE5CE7C17E}" type="pres">
      <dgm:prSet presAssocID="{A513BBD8-BC83-43E2-9453-FCEBAE6D405D}" presName="sp" presStyleCnt="0"/>
      <dgm:spPr/>
    </dgm:pt>
    <dgm:pt modelId="{A31AC85F-F0B8-4116-9C45-13326F4356AE}" type="pres">
      <dgm:prSet presAssocID="{99C298A4-DD82-4228-930D-C891FD49FA26}" presName="linNode" presStyleCnt="0"/>
      <dgm:spPr/>
    </dgm:pt>
    <dgm:pt modelId="{82E8B996-16FC-4678-BC5E-889523ECA899}" type="pres">
      <dgm:prSet presAssocID="{99C298A4-DD82-4228-930D-C891FD49FA2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2C69B-CEAF-4547-A29E-A74421E42D5D}" type="pres">
      <dgm:prSet presAssocID="{99C298A4-DD82-4228-930D-C891FD49FA26}" presName="descendantText" presStyleLbl="alignAccFollowNode1" presStyleIdx="1" presStyleCnt="3" custScaleY="115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4B298C-DB62-405E-9859-922CB41099ED}" type="pres">
      <dgm:prSet presAssocID="{AAC2A4DF-6069-418C-B4C7-51C40DDB8BBE}" presName="sp" presStyleCnt="0"/>
      <dgm:spPr/>
    </dgm:pt>
    <dgm:pt modelId="{C8EB98D9-6093-432E-8494-EB34C58FCB55}" type="pres">
      <dgm:prSet presAssocID="{66A272F1-4BF9-4583-8090-64626951696C}" presName="linNode" presStyleCnt="0"/>
      <dgm:spPr/>
    </dgm:pt>
    <dgm:pt modelId="{23642826-B8F2-4FD6-A348-B7D98FAE8967}" type="pres">
      <dgm:prSet presAssocID="{66A272F1-4BF9-4583-8090-64626951696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9F216-D649-462A-A6F8-6BFFBB3D2F50}" type="pres">
      <dgm:prSet presAssocID="{66A272F1-4BF9-4583-8090-64626951696C}" presName="descendantText" presStyleLbl="alignAccFollowNode1" presStyleIdx="2" presStyleCnt="3" custScaleY="126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D8FF5D-70C0-48ED-98D3-CA29A3182691}" type="presOf" srcId="{B83F073D-D137-4B8F-BE65-83D5B8966727}" destId="{71A9F216-D649-462A-A6F8-6BFFBB3D2F50}" srcOrd="0" destOrd="4" presId="urn:microsoft.com/office/officeart/2005/8/layout/vList5"/>
    <dgm:cxn modelId="{E2F7F783-C1E4-4E65-B078-BBAF3CD590FA}" type="presOf" srcId="{2DD603C2-A9BE-45B2-9B51-BDC1A556915E}" destId="{4AFCB4A8-FEF2-4883-8040-6EC2CCB4FA3D}" srcOrd="0" destOrd="2" presId="urn:microsoft.com/office/officeart/2005/8/layout/vList5"/>
    <dgm:cxn modelId="{B1F1390D-DE19-4DE5-BE82-288D15E3BF9D}" type="presOf" srcId="{72D576F3-6991-4F6D-BEA5-1FAD794A10BA}" destId="{4AFCB4A8-FEF2-4883-8040-6EC2CCB4FA3D}" srcOrd="0" destOrd="0" presId="urn:microsoft.com/office/officeart/2005/8/layout/vList5"/>
    <dgm:cxn modelId="{43031568-F9C6-4EA3-99DC-539B404912FF}" type="presOf" srcId="{EA7E7579-824E-4A20-A437-335BF7AB9945}" destId="{5D32C69B-CEAF-4547-A29E-A74421E42D5D}" srcOrd="0" destOrd="1" presId="urn:microsoft.com/office/officeart/2005/8/layout/vList5"/>
    <dgm:cxn modelId="{F326AEAB-111C-4ED8-B576-75DE3B47A407}" srcId="{66A272F1-4BF9-4583-8090-64626951696C}" destId="{BADBBC22-CE5E-4CD6-BAD1-6E99C22B9486}" srcOrd="2" destOrd="0" parTransId="{11B230EC-185B-4A4E-B552-BD352A20927D}" sibTransId="{C5172F5C-E513-4CA2-BD82-1AE0F8D83FD1}"/>
    <dgm:cxn modelId="{690A5EC8-10F8-43AB-8599-EC112C0A94FC}" srcId="{9B68B9B3-2A01-4628-B1D6-394D36CCED9A}" destId="{66A272F1-4BF9-4583-8090-64626951696C}" srcOrd="2" destOrd="0" parTransId="{7AEAE343-6D4E-45D4-B08B-CD645A662BCD}" sibTransId="{414A6ACB-03AD-4DE6-804E-AD2A7B4DCD16}"/>
    <dgm:cxn modelId="{9B98741B-6EB7-40D0-A48A-F5EC7DD2B181}" type="presOf" srcId="{747B6380-A223-4AA3-8B51-FE3337C69D17}" destId="{71A9F216-D649-462A-A6F8-6BFFBB3D2F50}" srcOrd="0" destOrd="1" presId="urn:microsoft.com/office/officeart/2005/8/layout/vList5"/>
    <dgm:cxn modelId="{4BBF00F8-45F9-4AE7-8E7D-F2C406835F1F}" srcId="{C7987D7F-414F-455E-9E53-3FAD0C26F311}" destId="{72D576F3-6991-4F6D-BEA5-1FAD794A10BA}" srcOrd="0" destOrd="0" parTransId="{8B3ABCEB-A179-48A9-B7A3-CE3041EEDF13}" sibTransId="{C28ADCAB-F058-4CBA-905C-C4019647401E}"/>
    <dgm:cxn modelId="{667DE025-4020-4E1C-B645-18E1F2E03463}" srcId="{9B68B9B3-2A01-4628-B1D6-394D36CCED9A}" destId="{99C298A4-DD82-4228-930D-C891FD49FA26}" srcOrd="1" destOrd="0" parTransId="{30327FAE-327A-40F5-A1B0-CB13BC8E1704}" sibTransId="{AAC2A4DF-6069-418C-B4C7-51C40DDB8BBE}"/>
    <dgm:cxn modelId="{8C2ED5DF-CC4B-4516-8D40-0D3C0175BFF6}" type="presOf" srcId="{9B68B9B3-2A01-4628-B1D6-394D36CCED9A}" destId="{A1A3FA19-11D2-4375-BB20-F1E30D3C4DA9}" srcOrd="0" destOrd="0" presId="urn:microsoft.com/office/officeart/2005/8/layout/vList5"/>
    <dgm:cxn modelId="{D2A95E82-5B90-4C65-BDB3-437A7D75D91E}" type="presOf" srcId="{99C298A4-DD82-4228-930D-C891FD49FA26}" destId="{82E8B996-16FC-4678-BC5E-889523ECA899}" srcOrd="0" destOrd="0" presId="urn:microsoft.com/office/officeart/2005/8/layout/vList5"/>
    <dgm:cxn modelId="{8DF13701-818D-4446-99A8-830951E34AA5}" srcId="{99C298A4-DD82-4228-930D-C891FD49FA26}" destId="{6B1BD29A-C283-42F6-9AA6-BD7DB31F5CB5}" srcOrd="0" destOrd="0" parTransId="{6E65425A-6FF4-45F1-8F8B-ECE65A32AE5C}" sibTransId="{133937BB-E26E-4834-80D0-E1E3FDF6716B}"/>
    <dgm:cxn modelId="{1DE84E59-2E0D-423C-9AE4-CB08C4C0A62C}" srcId="{66A272F1-4BF9-4583-8090-64626951696C}" destId="{54B46637-CDCB-4F83-9F69-948907C53B18}" srcOrd="0" destOrd="0" parTransId="{8EDD2323-D584-48D0-BAA6-9C656EEC0B5A}" sibTransId="{295896D2-7313-4B67-816D-A6BE9B8F2EC4}"/>
    <dgm:cxn modelId="{43ADA152-EC9D-48D1-B6C7-3A537ABBE4E0}" type="presOf" srcId="{C7987D7F-414F-455E-9E53-3FAD0C26F311}" destId="{E2E62AA8-302B-4B6F-8E78-AA8928C19173}" srcOrd="0" destOrd="0" presId="urn:microsoft.com/office/officeart/2005/8/layout/vList5"/>
    <dgm:cxn modelId="{E3A6417E-0818-40B5-917D-86251D9D1D76}" srcId="{99C298A4-DD82-4228-930D-C891FD49FA26}" destId="{EA7E7579-824E-4A20-A437-335BF7AB9945}" srcOrd="1" destOrd="0" parTransId="{00EF958C-A1E0-48E6-994E-72AE3342EF37}" sibTransId="{5C02848B-0EA5-4A22-8EDD-F8A7B96E7479}"/>
    <dgm:cxn modelId="{96A8F2FA-2DED-43C7-A729-7DB85F9762F5}" type="presOf" srcId="{66A272F1-4BF9-4583-8090-64626951696C}" destId="{23642826-B8F2-4FD6-A348-B7D98FAE8967}" srcOrd="0" destOrd="0" presId="urn:microsoft.com/office/officeart/2005/8/layout/vList5"/>
    <dgm:cxn modelId="{7EDABD65-EC17-49F5-9360-EC27C09CE10F}" type="presOf" srcId="{BADBBC22-CE5E-4CD6-BAD1-6E99C22B9486}" destId="{71A9F216-D649-462A-A6F8-6BFFBB3D2F50}" srcOrd="0" destOrd="2" presId="urn:microsoft.com/office/officeart/2005/8/layout/vList5"/>
    <dgm:cxn modelId="{872CD7F6-C7B5-4A40-83F2-504B45B86DF5}" srcId="{66A272F1-4BF9-4583-8090-64626951696C}" destId="{852D70D9-46A8-419A-8968-5172EDF8A8A8}" srcOrd="3" destOrd="0" parTransId="{D6A34A1F-F652-46C5-AF6A-7B9F75AFF9E9}" sibTransId="{8999B401-AC16-4C19-BF83-09C2E2676B3C}"/>
    <dgm:cxn modelId="{F9207A3D-5F8D-4F31-B6BD-5210B794CCE2}" type="presOf" srcId="{BB430F0C-F6C4-4EAD-B2C9-1A0EE554D097}" destId="{4AFCB4A8-FEF2-4883-8040-6EC2CCB4FA3D}" srcOrd="0" destOrd="1" presId="urn:microsoft.com/office/officeart/2005/8/layout/vList5"/>
    <dgm:cxn modelId="{DBAEF8AA-3DCA-4334-9E76-1F56FA66CDA4}" srcId="{C7987D7F-414F-455E-9E53-3FAD0C26F311}" destId="{2DD603C2-A9BE-45B2-9B51-BDC1A556915E}" srcOrd="2" destOrd="0" parTransId="{F9C71D68-53F9-4918-B3EF-76D52A29E8C0}" sibTransId="{0C099B54-376F-4A76-871B-EA6741AE76CF}"/>
    <dgm:cxn modelId="{B78196CF-6FDE-4C6E-83CA-BE0CD31D8506}" srcId="{66A272F1-4BF9-4583-8090-64626951696C}" destId="{B83F073D-D137-4B8F-BE65-83D5B8966727}" srcOrd="4" destOrd="0" parTransId="{C9A32E49-F447-469F-AA00-C41A2EBA0490}" sibTransId="{2960C14B-F525-475B-B337-89B0772A1AE3}"/>
    <dgm:cxn modelId="{A0787838-3FF3-45B9-B971-EDC90A49E9CE}" srcId="{9B68B9B3-2A01-4628-B1D6-394D36CCED9A}" destId="{C7987D7F-414F-455E-9E53-3FAD0C26F311}" srcOrd="0" destOrd="0" parTransId="{50091E80-9A0A-40C4-89B6-54054920217D}" sibTransId="{A513BBD8-BC83-43E2-9453-FCEBAE6D405D}"/>
    <dgm:cxn modelId="{799C6D66-31E5-4716-BE0A-7D29F445D030}" type="presOf" srcId="{852D70D9-46A8-419A-8968-5172EDF8A8A8}" destId="{71A9F216-D649-462A-A6F8-6BFFBB3D2F50}" srcOrd="0" destOrd="3" presId="urn:microsoft.com/office/officeart/2005/8/layout/vList5"/>
    <dgm:cxn modelId="{B719F4A0-7F87-4B9B-9C41-9B626A0FE6E3}" srcId="{C7987D7F-414F-455E-9E53-3FAD0C26F311}" destId="{BB430F0C-F6C4-4EAD-B2C9-1A0EE554D097}" srcOrd="1" destOrd="0" parTransId="{6F33F9BA-F141-40F9-814D-841E3CCD88F6}" sibTransId="{6772D8CA-95C1-4FE2-A038-EED0DB9BD324}"/>
    <dgm:cxn modelId="{AB0ECDCB-029D-4C1D-A30C-48F7A4554B4E}" srcId="{66A272F1-4BF9-4583-8090-64626951696C}" destId="{747B6380-A223-4AA3-8B51-FE3337C69D17}" srcOrd="1" destOrd="0" parTransId="{DE650720-0103-40F1-A6CB-0BF8F92DFD3D}" sibTransId="{C4CBC64B-C408-4DFF-82F5-72FBEB741B5D}"/>
    <dgm:cxn modelId="{2195BAFF-77D4-44BC-A2A4-D11AE00F0374}" type="presOf" srcId="{54B46637-CDCB-4F83-9F69-948907C53B18}" destId="{71A9F216-D649-462A-A6F8-6BFFBB3D2F50}" srcOrd="0" destOrd="0" presId="urn:microsoft.com/office/officeart/2005/8/layout/vList5"/>
    <dgm:cxn modelId="{37CE8754-4761-44B4-A746-98835444E07B}" type="presOf" srcId="{21480E3D-142E-4558-82D7-BA374DF9DCDB}" destId="{5D32C69B-CEAF-4547-A29E-A74421E42D5D}" srcOrd="0" destOrd="2" presId="urn:microsoft.com/office/officeart/2005/8/layout/vList5"/>
    <dgm:cxn modelId="{186C6E0D-F8E2-4326-B245-88AFDE723758}" srcId="{99C298A4-DD82-4228-930D-C891FD49FA26}" destId="{21480E3D-142E-4558-82D7-BA374DF9DCDB}" srcOrd="2" destOrd="0" parTransId="{EC2E9717-6012-4711-9EB0-68720E71C032}" sibTransId="{D178540C-A0B5-47BA-BEBE-C5A2E51C6E42}"/>
    <dgm:cxn modelId="{22E5CD06-8FE8-4C3E-BE74-0472B8E83416}" type="presOf" srcId="{6B1BD29A-C283-42F6-9AA6-BD7DB31F5CB5}" destId="{5D32C69B-CEAF-4547-A29E-A74421E42D5D}" srcOrd="0" destOrd="0" presId="urn:microsoft.com/office/officeart/2005/8/layout/vList5"/>
    <dgm:cxn modelId="{C08E970F-84C1-4C86-BD08-596224E8414A}" type="presParOf" srcId="{A1A3FA19-11D2-4375-BB20-F1E30D3C4DA9}" destId="{224EB7D3-AAE4-434E-9D88-C19D84EF0615}" srcOrd="0" destOrd="0" presId="urn:microsoft.com/office/officeart/2005/8/layout/vList5"/>
    <dgm:cxn modelId="{5144A75F-AF56-4F36-85BE-D01FCB4009E7}" type="presParOf" srcId="{224EB7D3-AAE4-434E-9D88-C19D84EF0615}" destId="{E2E62AA8-302B-4B6F-8E78-AA8928C19173}" srcOrd="0" destOrd="0" presId="urn:microsoft.com/office/officeart/2005/8/layout/vList5"/>
    <dgm:cxn modelId="{9D7AB415-54E3-4DE6-A999-FCA571D2BBCE}" type="presParOf" srcId="{224EB7D3-AAE4-434E-9D88-C19D84EF0615}" destId="{4AFCB4A8-FEF2-4883-8040-6EC2CCB4FA3D}" srcOrd="1" destOrd="0" presId="urn:microsoft.com/office/officeart/2005/8/layout/vList5"/>
    <dgm:cxn modelId="{D219514F-6B88-4D71-A297-F32C6B0379CC}" type="presParOf" srcId="{A1A3FA19-11D2-4375-BB20-F1E30D3C4DA9}" destId="{6231546C-2817-41D7-9F05-56EE5CE7C17E}" srcOrd="1" destOrd="0" presId="urn:microsoft.com/office/officeart/2005/8/layout/vList5"/>
    <dgm:cxn modelId="{C155EF90-A442-4F83-B124-D0D8FACF6D31}" type="presParOf" srcId="{A1A3FA19-11D2-4375-BB20-F1E30D3C4DA9}" destId="{A31AC85F-F0B8-4116-9C45-13326F4356AE}" srcOrd="2" destOrd="0" presId="urn:microsoft.com/office/officeart/2005/8/layout/vList5"/>
    <dgm:cxn modelId="{A7ABCA79-9906-4327-BBF6-DD7B3CAA1648}" type="presParOf" srcId="{A31AC85F-F0B8-4116-9C45-13326F4356AE}" destId="{82E8B996-16FC-4678-BC5E-889523ECA899}" srcOrd="0" destOrd="0" presId="urn:microsoft.com/office/officeart/2005/8/layout/vList5"/>
    <dgm:cxn modelId="{06A48F92-AF13-46A7-90B3-1C17A3B8EF2B}" type="presParOf" srcId="{A31AC85F-F0B8-4116-9C45-13326F4356AE}" destId="{5D32C69B-CEAF-4547-A29E-A74421E42D5D}" srcOrd="1" destOrd="0" presId="urn:microsoft.com/office/officeart/2005/8/layout/vList5"/>
    <dgm:cxn modelId="{2371AEF4-616A-4FA7-937F-C3D313C2DC2B}" type="presParOf" srcId="{A1A3FA19-11D2-4375-BB20-F1E30D3C4DA9}" destId="{894B298C-DB62-405E-9859-922CB41099ED}" srcOrd="3" destOrd="0" presId="urn:microsoft.com/office/officeart/2005/8/layout/vList5"/>
    <dgm:cxn modelId="{C2FAB015-E87A-44F0-B2E0-551D5842D567}" type="presParOf" srcId="{A1A3FA19-11D2-4375-BB20-F1E30D3C4DA9}" destId="{C8EB98D9-6093-432E-8494-EB34C58FCB55}" srcOrd="4" destOrd="0" presId="urn:microsoft.com/office/officeart/2005/8/layout/vList5"/>
    <dgm:cxn modelId="{0050ECBC-4690-42C0-982A-AE945F9A3A61}" type="presParOf" srcId="{C8EB98D9-6093-432E-8494-EB34C58FCB55}" destId="{23642826-B8F2-4FD6-A348-B7D98FAE8967}" srcOrd="0" destOrd="0" presId="urn:microsoft.com/office/officeart/2005/8/layout/vList5"/>
    <dgm:cxn modelId="{9743EB18-6B3B-43FA-9DF1-4BF1165476DD}" type="presParOf" srcId="{C8EB98D9-6093-432E-8494-EB34C58FCB55}" destId="{71A9F216-D649-462A-A6F8-6BFFBB3D2F50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26" Type="http://schemas.openxmlformats.org/officeDocument/2006/relationships/image" Target="../media/image57.wmf"/><Relationship Id="rId3" Type="http://schemas.openxmlformats.org/officeDocument/2006/relationships/image" Target="../media/image34.wmf"/><Relationship Id="rId21" Type="http://schemas.openxmlformats.org/officeDocument/2006/relationships/image" Target="../media/image52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5" Type="http://schemas.openxmlformats.org/officeDocument/2006/relationships/image" Target="../media/image56.wmf"/><Relationship Id="rId33" Type="http://schemas.openxmlformats.org/officeDocument/2006/relationships/image" Target="../media/image64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29" Type="http://schemas.openxmlformats.org/officeDocument/2006/relationships/image" Target="../media/image60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24" Type="http://schemas.openxmlformats.org/officeDocument/2006/relationships/image" Target="../media/image55.wmf"/><Relationship Id="rId32" Type="http://schemas.openxmlformats.org/officeDocument/2006/relationships/image" Target="../media/image63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23" Type="http://schemas.openxmlformats.org/officeDocument/2006/relationships/image" Target="../media/image54.wmf"/><Relationship Id="rId28" Type="http://schemas.openxmlformats.org/officeDocument/2006/relationships/image" Target="../media/image59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31" Type="http://schemas.openxmlformats.org/officeDocument/2006/relationships/image" Target="../media/image62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Relationship Id="rId22" Type="http://schemas.openxmlformats.org/officeDocument/2006/relationships/image" Target="../media/image53.wmf"/><Relationship Id="rId27" Type="http://schemas.openxmlformats.org/officeDocument/2006/relationships/image" Target="../media/image58.wmf"/><Relationship Id="rId30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wmf"/><Relationship Id="rId18" Type="http://schemas.openxmlformats.org/officeDocument/2006/relationships/image" Target="../media/image8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17" Type="http://schemas.openxmlformats.org/officeDocument/2006/relationships/image" Target="../media/image81.wmf"/><Relationship Id="rId2" Type="http://schemas.openxmlformats.org/officeDocument/2006/relationships/image" Target="../media/image66.wmf"/><Relationship Id="rId16" Type="http://schemas.openxmlformats.org/officeDocument/2006/relationships/image" Target="../media/image80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5" Type="http://schemas.openxmlformats.org/officeDocument/2006/relationships/image" Target="../media/image69.wmf"/><Relationship Id="rId15" Type="http://schemas.openxmlformats.org/officeDocument/2006/relationships/image" Target="../media/image79.wmf"/><Relationship Id="rId10" Type="http://schemas.openxmlformats.org/officeDocument/2006/relationships/image" Target="../media/image74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Relationship Id="rId14" Type="http://schemas.openxmlformats.org/officeDocument/2006/relationships/image" Target="../media/image7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rgbClr val="53CF62"/>
            </a:gs>
            <a:gs pos="100000">
              <a:schemeClr val="bg2">
                <a:shade val="30000"/>
                <a:satMod val="2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22414-CF4E-4BE7-8EB2-F829AAD99B0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F464A-190F-4D94-B56C-85B067A1A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4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9.bin"/><Relationship Id="rId34" Type="http://schemas.openxmlformats.org/officeDocument/2006/relationships/oleObject" Target="../embeddings/oleObject32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23.bin"/><Relationship Id="rId3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8.bin"/><Relationship Id="rId29" Type="http://schemas.openxmlformats.org/officeDocument/2006/relationships/oleObject" Target="../embeddings/oleObject2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30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21.bin"/><Relationship Id="rId28" Type="http://schemas.openxmlformats.org/officeDocument/2006/relationships/oleObject" Target="../embeddings/oleObject26.bin"/><Relationship Id="rId36" Type="http://schemas.openxmlformats.org/officeDocument/2006/relationships/oleObject" Target="../embeddings/oleObject34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7.bin"/><Relationship Id="rId31" Type="http://schemas.openxmlformats.org/officeDocument/2006/relationships/oleObject" Target="../embeddings/oleObject29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20.bin"/><Relationship Id="rId27" Type="http://schemas.openxmlformats.org/officeDocument/2006/relationships/oleObject" Target="../embeddings/oleObject25.bin"/><Relationship Id="rId30" Type="http://schemas.openxmlformats.org/officeDocument/2006/relationships/oleObject" Target="../embeddings/oleObject28.bin"/><Relationship Id="rId35" Type="http://schemas.openxmlformats.org/officeDocument/2006/relationships/oleObject" Target="../embeddings/oleObject3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18" Type="http://schemas.openxmlformats.org/officeDocument/2006/relationships/oleObject" Target="../embeddings/oleObject50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jpeg"/><Relationship Id="rId4" Type="http://schemas.openxmlformats.org/officeDocument/2006/relationships/image" Target="../media/image10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1.jpeg"/><Relationship Id="rId4" Type="http://schemas.openxmlformats.org/officeDocument/2006/relationships/oleObject" Target="../embeddings/oleObject5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85728"/>
            <a:ext cx="5857916" cy="628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857232"/>
            <a:ext cx="2571768" cy="26776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Интегрированный урок по сказке Г. Х. Андерсена «Снежная королева»</a:t>
            </a:r>
            <a:endParaRPr lang="ru-RU" sz="28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214554"/>
            <a:ext cx="3500462" cy="310854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Что за звездочки сквозные на пальто, на рукаве. Все сквозные вырезные, а возьмешь вода в руке. </a:t>
            </a:r>
            <a:endParaRPr lang="ru-RU" sz="28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1573" y="1571612"/>
            <a:ext cx="3711634" cy="51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0"/>
            <a:ext cx="5712799" cy="655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4500570"/>
            <a:ext cx="2214578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Снежинка 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DD2F7A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6143644"/>
            <a:ext cx="8001056" cy="461665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В кого же обратились снежные хлопья? </a:t>
            </a:r>
            <a:endParaRPr lang="ru-RU" sz="24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8572559" cy="430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767" y="142852"/>
            <a:ext cx="7933323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5643578"/>
            <a:ext cx="6000792" cy="914400"/>
          </a:xfrm>
          <a:prstGeom prst="rect">
            <a:avLst/>
          </a:prstGeom>
          <a:solidFill>
            <a:srgbClr val="00FFFF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prstTxWarp prst="textDoubleWave1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В</a:t>
            </a:r>
            <a:r>
              <a:rPr lang="ru-RU" b="1" dirty="0" smtClean="0"/>
              <a:t> 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больших белых </a:t>
            </a:r>
          </a:p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 куриц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DD2F7A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6286520"/>
            <a:ext cx="7643866" cy="5232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</a:rPr>
              <a:t>К</a:t>
            </a:r>
            <a:r>
              <a:rPr lang="ru-RU" sz="2800" b="1" dirty="0" smtClean="0">
                <a:solidFill>
                  <a:schemeClr val="bg1"/>
                </a:solidFill>
              </a:rPr>
              <a:t>акие еще птицы встречаются в сказке? </a:t>
            </a:r>
            <a:endParaRPr lang="ru-RU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643050"/>
            <a:ext cx="6105518" cy="458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71477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28604"/>
            <a:ext cx="4667240" cy="350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122522"/>
            <a:ext cx="4126488" cy="273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6929454" y="3357562"/>
            <a:ext cx="2000264" cy="57150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Вороны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DD2F7A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6072206"/>
            <a:ext cx="2000264" cy="57150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urveDown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Воробьи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DD2F7A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48" y="4143380"/>
            <a:ext cx="2000264" cy="571504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DD2F7A"/>
                </a:solidFill>
              </a:rPr>
              <a:t>Голуби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DD2F7A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428868"/>
            <a:ext cx="3286148" cy="3416320"/>
          </a:xfrm>
          <a:prstGeom prst="rect">
            <a:avLst/>
          </a:prstGeom>
          <a:solidFill>
            <a:srgbClr val="DD2F7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</a:rPr>
              <a:t>К</a:t>
            </a:r>
            <a:r>
              <a:rPr lang="ru-RU" sz="3600" b="1" dirty="0" smtClean="0">
                <a:solidFill>
                  <a:schemeClr val="bg1"/>
                </a:solidFill>
              </a:rPr>
              <a:t>акие птицы сообщили Герде, что санки Кая несла на спине белая курица?</a:t>
            </a:r>
            <a:endParaRPr lang="ru-RU" sz="36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14488"/>
            <a:ext cx="3816607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71480"/>
            <a:ext cx="6519107" cy="408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000232" y="4786322"/>
            <a:ext cx="3643338" cy="18573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Pour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0066FF"/>
                </a:solidFill>
              </a:rPr>
              <a:t>Голуби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929066"/>
            <a:ext cx="2143108" cy="181588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Какие животные встречаются в сказке? </a:t>
            </a:r>
            <a:endParaRPr lang="ru-RU" sz="2800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5" y="1643050"/>
            <a:ext cx="6681467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4" y="144463"/>
            <a:ext cx="4423822" cy="414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22922"/>
            <a:ext cx="3863959" cy="283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85728"/>
            <a:ext cx="4112144" cy="308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4500570"/>
            <a:ext cx="2357454" cy="6429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0066FF"/>
                </a:solidFill>
              </a:rPr>
              <a:t>лошадь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86546" y="3286124"/>
            <a:ext cx="2357454" cy="64294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олень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8" y="5786454"/>
            <a:ext cx="235745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0066FF"/>
                </a:solidFill>
              </a:rPr>
              <a:t>волки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643998" cy="164307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Республика Саха (</a:t>
            </a:r>
            <a:r>
              <a:rPr lang="ru-RU" sz="2800" b="1" dirty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кутия)</a:t>
            </a:r>
          </a:p>
          <a:p>
            <a:r>
              <a:rPr lang="ru-RU" sz="2800" b="1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Нижнеколымский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</a:t>
            </a:r>
          </a:p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П. </a:t>
            </a:r>
            <a:r>
              <a:rPr lang="ru-RU" sz="2800" b="1" dirty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Черский </a:t>
            </a:r>
          </a:p>
          <a:p>
            <a:r>
              <a:rPr lang="ru-RU" sz="2800" b="1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Черская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средняя общеобразовательная школа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71744"/>
            <a:ext cx="2906812" cy="3954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3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928670"/>
            <a:ext cx="8215370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знатоков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071678"/>
            <a:ext cx="2143108" cy="2862322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</a:rPr>
              <a:t>Родители часто разрешали Каю и Герде сидеть на скамеечке под цветами. Под какими именно цветами любили играть дети?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5" y="1643050"/>
            <a:ext cx="6869091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11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4844" y="285728"/>
            <a:ext cx="439343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2500298" y="4714884"/>
            <a:ext cx="1700218" cy="16430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Pour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розы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Путешествие Герды в поисках Кая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500174"/>
            <a:ext cx="2888036" cy="255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3405178" cy="2669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52894"/>
            <a:ext cx="3577941" cy="280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7229468" y="1785926"/>
            <a:ext cx="1914532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prstTxWarp prst="textTriangleInverted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ДАНИЯ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1438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prstTxWarp prst="textChevronInverted">
              <a:avLst/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Остановка  4 – математическая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57290" y="2571744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1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4095957">
            <a:off x="2282371" y="1616046"/>
            <a:ext cx="1131854" cy="1528543"/>
          </a:xfrm>
          <a:prstGeom prst="ellipse">
            <a:avLst/>
          </a:prstGeom>
          <a:solidFill>
            <a:srgbClr val="DD2F7A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 rot="19449831">
            <a:off x="-25589" y="3135289"/>
            <a:ext cx="1565115" cy="1150871"/>
          </a:xfrm>
          <a:prstGeom prst="ellipse">
            <a:avLst/>
          </a:prstGeom>
          <a:solidFill>
            <a:srgbClr val="DD2F7A"/>
          </a:solidFill>
          <a:ln>
            <a:solidFill>
              <a:srgbClr val="00B05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7121941">
            <a:off x="2339954" y="2886731"/>
            <a:ext cx="958947" cy="1505746"/>
          </a:xfrm>
          <a:prstGeom prst="ellipse">
            <a:avLst/>
          </a:prstGeom>
          <a:solidFill>
            <a:srgbClr val="DD2F7A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214414" y="928670"/>
            <a:ext cx="1071570" cy="1571636"/>
          </a:xfrm>
          <a:prstGeom prst="ellipse">
            <a:avLst/>
          </a:prstGeom>
          <a:solidFill>
            <a:srgbClr val="DD2F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1924208">
            <a:off x="-91098" y="1830248"/>
            <a:ext cx="1585015" cy="1188886"/>
          </a:xfrm>
          <a:prstGeom prst="ellipse">
            <a:avLst/>
          </a:prstGeom>
          <a:solidFill>
            <a:srgbClr val="DD2F7A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cxnSp>
        <p:nvCxnSpPr>
          <p:cNvPr id="12" name="Скругленная соединительная линия 11"/>
          <p:cNvCxnSpPr/>
          <p:nvPr/>
        </p:nvCxnSpPr>
        <p:spPr>
          <a:xfrm rot="16200000" flipH="1">
            <a:off x="4107665" y="5965037"/>
            <a:ext cx="1357298" cy="428628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4286248" y="4572008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1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072330" y="264318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1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 rot="11565750">
            <a:off x="5257179" y="4663520"/>
            <a:ext cx="1565115" cy="8034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5572132" y="2928934"/>
            <a:ext cx="1565115" cy="8264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 rot="1392932">
            <a:off x="5644243" y="1980175"/>
            <a:ext cx="1638031" cy="90318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 rot="208171">
            <a:off x="2575850" y="4256831"/>
            <a:ext cx="1752019" cy="976317"/>
          </a:xfrm>
          <a:prstGeom prst="ellipse">
            <a:avLst/>
          </a:prstGeom>
          <a:solidFill>
            <a:srgbClr val="7030A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6929454" y="1000108"/>
            <a:ext cx="1000132" cy="157163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 rot="20903799">
            <a:off x="3934749" y="3006270"/>
            <a:ext cx="928694" cy="157163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 rot="3182141">
            <a:off x="4992119" y="3478608"/>
            <a:ext cx="989150" cy="1336578"/>
          </a:xfrm>
          <a:prstGeom prst="ellipse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 rot="3099393">
            <a:off x="7994513" y="1511675"/>
            <a:ext cx="932775" cy="149016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 rot="8839501">
            <a:off x="4895743" y="5216770"/>
            <a:ext cx="994305" cy="1490791"/>
          </a:xfrm>
          <a:prstGeom prst="ellipse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 rot="7072061">
            <a:off x="8200566" y="2750276"/>
            <a:ext cx="928110" cy="1490791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41" name="Скругленная соединительная линия 40"/>
          <p:cNvCxnSpPr/>
          <p:nvPr/>
        </p:nvCxnSpPr>
        <p:spPr>
          <a:xfrm rot="5400000">
            <a:off x="5614990" y="4957778"/>
            <a:ext cx="3086128" cy="314324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rot="5400000">
            <a:off x="-171488" y="4814902"/>
            <a:ext cx="3086128" cy="314324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42844" y="1928802"/>
          <a:ext cx="550863" cy="714375"/>
        </p:xfrm>
        <a:graphic>
          <a:graphicData uri="http://schemas.openxmlformats.org/presentationml/2006/ole">
            <p:oleObj spid="_x0000_s1029" name="Формула" r:id="rId3" imgW="266400" imgH="39348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714348" y="1928802"/>
          <a:ext cx="428628" cy="714380"/>
        </p:xfrm>
        <a:graphic>
          <a:graphicData uri="http://schemas.openxmlformats.org/presentationml/2006/ole">
            <p:oleObj spid="_x0000_s1031" name="Формула" r:id="rId4" imgW="152334" imgH="393529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1428728" y="1428736"/>
          <a:ext cx="523875" cy="633412"/>
        </p:xfrm>
        <a:graphic>
          <a:graphicData uri="http://schemas.openxmlformats.org/presentationml/2006/ole">
            <p:oleObj spid="_x0000_s1038" name="Формула" r:id="rId5" imgW="253800" imgH="393480" progId="Equation.3">
              <p:embed/>
            </p:oleObj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2428860" y="2000240"/>
          <a:ext cx="550863" cy="704850"/>
        </p:xfrm>
        <a:graphic>
          <a:graphicData uri="http://schemas.openxmlformats.org/presentationml/2006/ole">
            <p:oleObj spid="_x0000_s1037" name="Формула" r:id="rId6" imgW="266400" imgH="393480" progId="Equation.3">
              <p:embed/>
            </p:oleObj>
          </a:graphicData>
        </a:graphic>
      </p:graphicFrame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2000232" y="1357298"/>
          <a:ext cx="314325" cy="704852"/>
        </p:xfrm>
        <a:graphic>
          <a:graphicData uri="http://schemas.openxmlformats.org/presentationml/2006/ole">
            <p:oleObj spid="_x0000_s1042" name="Формула" r:id="rId7" imgW="152334" imgH="393529" progId="Equation.3">
              <p:embed/>
            </p:oleObj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3071802" y="2000240"/>
          <a:ext cx="314325" cy="714380"/>
        </p:xfrm>
        <a:graphic>
          <a:graphicData uri="http://schemas.openxmlformats.org/presentationml/2006/ole">
            <p:oleObj spid="_x0000_s1041" name="Формула" r:id="rId8" imgW="152268" imgH="406048" progId="Equation.3">
              <p:embed/>
            </p:oleObj>
          </a:graphicData>
        </a:graphic>
      </p:graphicFrame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46" name="Object 22"/>
          <p:cNvGraphicFramePr>
            <a:graphicFrameLocks noChangeAspect="1"/>
          </p:cNvGraphicFramePr>
          <p:nvPr/>
        </p:nvGraphicFramePr>
        <p:xfrm>
          <a:off x="2214546" y="3143250"/>
          <a:ext cx="666766" cy="785813"/>
        </p:xfrm>
        <a:graphic>
          <a:graphicData uri="http://schemas.openxmlformats.org/presentationml/2006/ole">
            <p:oleObj spid="_x0000_s1046" name="Формула" r:id="rId9" imgW="253800" imgH="393480" progId="Equation.3">
              <p:embed/>
            </p:oleObj>
          </a:graphicData>
        </a:graphic>
      </p:graphicFrame>
      <p:graphicFrame>
        <p:nvGraphicFramePr>
          <p:cNvPr id="1045" name="Object 21"/>
          <p:cNvGraphicFramePr>
            <a:graphicFrameLocks noChangeAspect="1"/>
          </p:cNvGraphicFramePr>
          <p:nvPr/>
        </p:nvGraphicFramePr>
        <p:xfrm>
          <a:off x="2857488" y="3143248"/>
          <a:ext cx="314325" cy="857253"/>
        </p:xfrm>
        <a:graphic>
          <a:graphicData uri="http://schemas.openxmlformats.org/presentationml/2006/ole">
            <p:oleObj spid="_x0000_s1045" name="Формула" r:id="rId10" imgW="152268" imgH="406048" progId="Equation.3">
              <p:embed/>
            </p:oleObj>
          </a:graphicData>
        </a:graphic>
      </p:graphicFrame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50" name="Object 26"/>
          <p:cNvGraphicFramePr>
            <a:graphicFrameLocks noChangeAspect="1"/>
          </p:cNvGraphicFramePr>
          <p:nvPr/>
        </p:nvGraphicFramePr>
        <p:xfrm>
          <a:off x="214282" y="3357562"/>
          <a:ext cx="874713" cy="788987"/>
        </p:xfrm>
        <a:graphic>
          <a:graphicData uri="http://schemas.openxmlformats.org/presentationml/2006/ole">
            <p:oleObj spid="_x0000_s1050" name="Формула" r:id="rId11" imgW="266400" imgH="393480" progId="Equation.3">
              <p:embed/>
            </p:oleObj>
          </a:graphicData>
        </a:graphic>
      </p:graphicFrame>
      <p:graphicFrame>
        <p:nvGraphicFramePr>
          <p:cNvPr id="1049" name="Object 25"/>
          <p:cNvGraphicFramePr>
            <a:graphicFrameLocks noChangeAspect="1"/>
          </p:cNvGraphicFramePr>
          <p:nvPr/>
        </p:nvGraphicFramePr>
        <p:xfrm>
          <a:off x="1000100" y="3357562"/>
          <a:ext cx="357190" cy="776290"/>
        </p:xfrm>
        <a:graphic>
          <a:graphicData uri="http://schemas.openxmlformats.org/presentationml/2006/ole">
            <p:oleObj spid="_x0000_s1049" name="Формула" r:id="rId12" imgW="152334" imgH="393529" progId="Equation.3">
              <p:embed/>
            </p:oleObj>
          </a:graphicData>
        </a:graphic>
      </p:graphicFrame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" name="Овал 86"/>
          <p:cNvSpPr/>
          <p:nvPr/>
        </p:nvSpPr>
        <p:spPr>
          <a:xfrm rot="9996288">
            <a:off x="1511114" y="3586832"/>
            <a:ext cx="914400" cy="1435361"/>
          </a:xfrm>
          <a:prstGeom prst="ellipse">
            <a:avLst/>
          </a:prstGeom>
          <a:solidFill>
            <a:srgbClr val="DD2F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53" name="Object 29"/>
          <p:cNvGraphicFramePr>
            <a:graphicFrameLocks noChangeAspect="1"/>
          </p:cNvGraphicFramePr>
          <p:nvPr/>
        </p:nvGraphicFramePr>
        <p:xfrm>
          <a:off x="1571604" y="3929066"/>
          <a:ext cx="571504" cy="714375"/>
        </p:xfrm>
        <a:graphic>
          <a:graphicData uri="http://schemas.openxmlformats.org/presentationml/2006/ole">
            <p:oleObj spid="_x0000_s1053" name="Формула" r:id="rId13" imgW="253800" imgH="393480" progId="Equation.3">
              <p:embed/>
            </p:oleObj>
          </a:graphicData>
        </a:graphic>
      </p:graphicFrame>
      <p:sp>
        <p:nvSpPr>
          <p:cNvPr id="94" name="Овал 93"/>
          <p:cNvSpPr/>
          <p:nvPr/>
        </p:nvSpPr>
        <p:spPr>
          <a:xfrm rot="13543444">
            <a:off x="3312535" y="5060128"/>
            <a:ext cx="994305" cy="1490791"/>
          </a:xfrm>
          <a:prstGeom prst="ellipse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5" name="Овал 94"/>
          <p:cNvSpPr/>
          <p:nvPr/>
        </p:nvSpPr>
        <p:spPr>
          <a:xfrm rot="15354935">
            <a:off x="7023892" y="3875363"/>
            <a:ext cx="1565115" cy="8264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58" name="Object 34"/>
          <p:cNvGraphicFramePr>
            <a:graphicFrameLocks noChangeAspect="1"/>
          </p:cNvGraphicFramePr>
          <p:nvPr/>
        </p:nvGraphicFramePr>
        <p:xfrm>
          <a:off x="2071670" y="4000504"/>
          <a:ext cx="301625" cy="500066"/>
        </p:xfrm>
        <a:graphic>
          <a:graphicData uri="http://schemas.openxmlformats.org/presentationml/2006/ole">
            <p:oleObj spid="_x0000_s1058" name="Формула" r:id="rId14" imgW="126720" imgH="177480" progId="Equation.3">
              <p:embed/>
            </p:oleObj>
          </a:graphicData>
        </a:graphic>
      </p:graphicFrame>
      <p:graphicFrame>
        <p:nvGraphicFramePr>
          <p:cNvPr id="1060" name="Object 36"/>
          <p:cNvGraphicFramePr>
            <a:graphicFrameLocks noChangeAspect="1"/>
          </p:cNvGraphicFramePr>
          <p:nvPr/>
        </p:nvGraphicFramePr>
        <p:xfrm>
          <a:off x="2682875" y="4357688"/>
          <a:ext cx="779463" cy="633412"/>
        </p:xfrm>
        <a:graphic>
          <a:graphicData uri="http://schemas.openxmlformats.org/presentationml/2006/ole">
            <p:oleObj spid="_x0000_s1060" name="Формула" r:id="rId15" imgW="253800" imgH="393480" progId="Equation.3">
              <p:embed/>
            </p:oleObj>
          </a:graphicData>
        </a:graphic>
      </p:graphicFrame>
      <p:graphicFrame>
        <p:nvGraphicFramePr>
          <p:cNvPr id="1059" name="Object 35"/>
          <p:cNvGraphicFramePr>
            <a:graphicFrameLocks noChangeAspect="1"/>
          </p:cNvGraphicFramePr>
          <p:nvPr/>
        </p:nvGraphicFramePr>
        <p:xfrm>
          <a:off x="3357554" y="4357694"/>
          <a:ext cx="428626" cy="633414"/>
        </p:xfrm>
        <a:graphic>
          <a:graphicData uri="http://schemas.openxmlformats.org/presentationml/2006/ole">
            <p:oleObj spid="_x0000_s1059" name="Формула" r:id="rId16" imgW="139639" imgH="393529" progId="Equation.3">
              <p:embed/>
            </p:oleObj>
          </a:graphicData>
        </a:graphic>
      </p:graphicFrame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64" name="Object 40"/>
          <p:cNvGraphicFramePr>
            <a:graphicFrameLocks noChangeAspect="1"/>
          </p:cNvGraphicFramePr>
          <p:nvPr/>
        </p:nvGraphicFramePr>
        <p:xfrm>
          <a:off x="3884613" y="3286125"/>
          <a:ext cx="519112" cy="776288"/>
        </p:xfrm>
        <a:graphic>
          <a:graphicData uri="http://schemas.openxmlformats.org/presentationml/2006/ole">
            <p:oleObj spid="_x0000_s1064" name="Формула" r:id="rId17" imgW="253800" imgH="393480" progId="Equation.3">
              <p:embed/>
            </p:oleObj>
          </a:graphicData>
        </a:graphic>
      </p:graphicFrame>
      <p:graphicFrame>
        <p:nvGraphicFramePr>
          <p:cNvPr id="1063" name="Object 39"/>
          <p:cNvGraphicFramePr>
            <a:graphicFrameLocks noChangeAspect="1"/>
          </p:cNvGraphicFramePr>
          <p:nvPr/>
        </p:nvGraphicFramePr>
        <p:xfrm>
          <a:off x="4429124" y="3357562"/>
          <a:ext cx="357188" cy="704852"/>
        </p:xfrm>
        <a:graphic>
          <a:graphicData uri="http://schemas.openxmlformats.org/presentationml/2006/ole">
            <p:oleObj spid="_x0000_s1063" name="Формула" r:id="rId18" imgW="139639" imgH="393529" progId="Equation.3">
              <p:embed/>
            </p:oleObj>
          </a:graphicData>
        </a:graphic>
      </p:graphicFrame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68" name="Object 44"/>
          <p:cNvGraphicFramePr>
            <a:graphicFrameLocks noChangeAspect="1"/>
          </p:cNvGraphicFramePr>
          <p:nvPr/>
        </p:nvGraphicFramePr>
        <p:xfrm>
          <a:off x="4929190" y="3786190"/>
          <a:ext cx="833438" cy="571500"/>
        </p:xfrm>
        <a:graphic>
          <a:graphicData uri="http://schemas.openxmlformats.org/presentationml/2006/ole">
            <p:oleObj spid="_x0000_s1068" name="Формула" r:id="rId19" imgW="253800" imgH="393480" progId="Equation.3">
              <p:embed/>
            </p:oleObj>
          </a:graphicData>
        </a:graphic>
      </p:graphicFrame>
      <p:graphicFrame>
        <p:nvGraphicFramePr>
          <p:cNvPr id="1067" name="Object 43"/>
          <p:cNvGraphicFramePr>
            <a:graphicFrameLocks noChangeAspect="1"/>
          </p:cNvGraphicFramePr>
          <p:nvPr/>
        </p:nvGraphicFramePr>
        <p:xfrm>
          <a:off x="5572132" y="3714752"/>
          <a:ext cx="428628" cy="633414"/>
        </p:xfrm>
        <a:graphic>
          <a:graphicData uri="http://schemas.openxmlformats.org/presentationml/2006/ole">
            <p:oleObj spid="_x0000_s1067" name="Формула" r:id="rId20" imgW="139639" imgH="393529" progId="Equation.3">
              <p:embed/>
            </p:oleObj>
          </a:graphicData>
        </a:graphic>
      </p:graphicFrame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71" name="Object 47"/>
          <p:cNvGraphicFramePr>
            <a:graphicFrameLocks noChangeAspect="1"/>
          </p:cNvGraphicFramePr>
          <p:nvPr/>
        </p:nvGraphicFramePr>
        <p:xfrm>
          <a:off x="5643570" y="4714884"/>
          <a:ext cx="727075" cy="642937"/>
        </p:xfrm>
        <a:graphic>
          <a:graphicData uri="http://schemas.openxmlformats.org/presentationml/2006/ole">
            <p:oleObj spid="_x0000_s1071" name="Формула" r:id="rId21" imgW="355320" imgH="393480" progId="Equation.3">
              <p:embed/>
            </p:oleObj>
          </a:graphicData>
        </a:graphic>
      </p:graphicFrame>
      <p:graphicFrame>
        <p:nvGraphicFramePr>
          <p:cNvPr id="1075" name="Object 51"/>
          <p:cNvGraphicFramePr>
            <a:graphicFrameLocks noChangeAspect="1"/>
          </p:cNvGraphicFramePr>
          <p:nvPr/>
        </p:nvGraphicFramePr>
        <p:xfrm>
          <a:off x="4857752" y="5500702"/>
          <a:ext cx="571500" cy="704850"/>
        </p:xfrm>
        <a:graphic>
          <a:graphicData uri="http://schemas.openxmlformats.org/presentationml/2006/ole">
            <p:oleObj spid="_x0000_s1075" name="Формула" r:id="rId22" imgW="304560" imgH="393480" progId="Equation.3">
              <p:embed/>
            </p:oleObj>
          </a:graphicData>
        </a:graphic>
      </p:graphicFrame>
      <p:graphicFrame>
        <p:nvGraphicFramePr>
          <p:cNvPr id="1074" name="Object 50"/>
          <p:cNvGraphicFramePr>
            <a:graphicFrameLocks noChangeAspect="1"/>
          </p:cNvGraphicFramePr>
          <p:nvPr/>
        </p:nvGraphicFramePr>
        <p:xfrm>
          <a:off x="5500694" y="5500702"/>
          <a:ext cx="357190" cy="642942"/>
        </p:xfrm>
        <a:graphic>
          <a:graphicData uri="http://schemas.openxmlformats.org/presentationml/2006/ole">
            <p:oleObj spid="_x0000_s1074" name="Формула" r:id="rId23" imgW="152334" imgH="393529" progId="Equation.3">
              <p:embed/>
            </p:oleObj>
          </a:graphicData>
        </a:graphic>
      </p:graphicFrame>
      <p:sp>
        <p:nvSpPr>
          <p:cNvPr id="1076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79" name="Object 55"/>
          <p:cNvGraphicFramePr>
            <a:graphicFrameLocks noChangeAspect="1"/>
          </p:cNvGraphicFramePr>
          <p:nvPr/>
        </p:nvGraphicFramePr>
        <p:xfrm>
          <a:off x="3286116" y="5429264"/>
          <a:ext cx="623888" cy="714376"/>
        </p:xfrm>
        <a:graphic>
          <a:graphicData uri="http://schemas.openxmlformats.org/presentationml/2006/ole">
            <p:oleObj spid="_x0000_s1079" name="Формула" r:id="rId24" imgW="266400" imgH="393480" progId="Equation.3">
              <p:embed/>
            </p:oleObj>
          </a:graphicData>
        </a:graphic>
      </p:graphicFrame>
      <p:graphicFrame>
        <p:nvGraphicFramePr>
          <p:cNvPr id="1078" name="Object 54"/>
          <p:cNvGraphicFramePr>
            <a:graphicFrameLocks noChangeAspect="1"/>
          </p:cNvGraphicFramePr>
          <p:nvPr/>
        </p:nvGraphicFramePr>
        <p:xfrm>
          <a:off x="3857620" y="5429264"/>
          <a:ext cx="433389" cy="714380"/>
        </p:xfrm>
        <a:graphic>
          <a:graphicData uri="http://schemas.openxmlformats.org/presentationml/2006/ole">
            <p:oleObj spid="_x0000_s1078" name="Формула" r:id="rId25" imgW="152334" imgH="393529" progId="Equation.3">
              <p:embed/>
            </p:oleObj>
          </a:graphicData>
        </a:graphic>
      </p:graphicFrame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82" name="Rectangle 58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83" name="Object 59"/>
          <p:cNvGraphicFramePr>
            <a:graphicFrameLocks noChangeAspect="1"/>
          </p:cNvGraphicFramePr>
          <p:nvPr/>
        </p:nvGraphicFramePr>
        <p:xfrm>
          <a:off x="5857884" y="2000240"/>
          <a:ext cx="915989" cy="785818"/>
        </p:xfrm>
        <a:graphic>
          <a:graphicData uri="http://schemas.openxmlformats.org/presentationml/2006/ole">
            <p:oleObj spid="_x0000_s1083" name="Формула" r:id="rId26" imgW="342720" imgH="393480" progId="Equation.3">
              <p:embed/>
            </p:oleObj>
          </a:graphicData>
        </a:graphic>
      </p:graphicFrame>
      <p:graphicFrame>
        <p:nvGraphicFramePr>
          <p:cNvPr id="1087" name="Object 63"/>
          <p:cNvGraphicFramePr>
            <a:graphicFrameLocks noChangeAspect="1"/>
          </p:cNvGraphicFramePr>
          <p:nvPr/>
        </p:nvGraphicFramePr>
        <p:xfrm>
          <a:off x="7000892" y="1357298"/>
          <a:ext cx="523875" cy="714380"/>
        </p:xfrm>
        <a:graphic>
          <a:graphicData uri="http://schemas.openxmlformats.org/presentationml/2006/ole">
            <p:oleObj spid="_x0000_s1087" name="Формула" r:id="rId27" imgW="253800" imgH="393480" progId="Equation.3">
              <p:embed/>
            </p:oleObj>
          </a:graphicData>
        </a:graphic>
      </p:graphicFrame>
      <p:graphicFrame>
        <p:nvGraphicFramePr>
          <p:cNvPr id="1086" name="Object 62"/>
          <p:cNvGraphicFramePr>
            <a:graphicFrameLocks noChangeAspect="1"/>
          </p:cNvGraphicFramePr>
          <p:nvPr/>
        </p:nvGraphicFramePr>
        <p:xfrm>
          <a:off x="7572396" y="1285860"/>
          <a:ext cx="428628" cy="776290"/>
        </p:xfrm>
        <a:graphic>
          <a:graphicData uri="http://schemas.openxmlformats.org/presentationml/2006/ole">
            <p:oleObj spid="_x0000_s1086" name="Формула" r:id="rId28" imgW="139639" imgH="393529" progId="Equation.3">
              <p:embed/>
            </p:oleObj>
          </a:graphicData>
        </a:graphic>
      </p:graphicFrame>
      <p:sp>
        <p:nvSpPr>
          <p:cNvPr id="1088" name="Rectangle 6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91" name="Object 67"/>
          <p:cNvGraphicFramePr>
            <a:graphicFrameLocks noChangeAspect="1"/>
          </p:cNvGraphicFramePr>
          <p:nvPr/>
        </p:nvGraphicFramePr>
        <p:xfrm>
          <a:off x="8072462" y="1928802"/>
          <a:ext cx="719116" cy="776299"/>
        </p:xfrm>
        <a:graphic>
          <a:graphicData uri="http://schemas.openxmlformats.org/presentationml/2006/ole">
            <p:oleObj spid="_x0000_s1091" name="Формула" r:id="rId29" imgW="266400" imgH="393480" progId="Equation.3">
              <p:embed/>
            </p:oleObj>
          </a:graphicData>
        </a:graphic>
      </p:graphicFrame>
      <p:graphicFrame>
        <p:nvGraphicFramePr>
          <p:cNvPr id="1090" name="Object 66"/>
          <p:cNvGraphicFramePr>
            <a:graphicFrameLocks noChangeAspect="1"/>
          </p:cNvGraphicFramePr>
          <p:nvPr/>
        </p:nvGraphicFramePr>
        <p:xfrm>
          <a:off x="8715374" y="1928802"/>
          <a:ext cx="428626" cy="704852"/>
        </p:xfrm>
        <a:graphic>
          <a:graphicData uri="http://schemas.openxmlformats.org/presentationml/2006/ole">
            <p:oleObj spid="_x0000_s1090" name="Формула" r:id="rId30" imgW="139639" imgH="393529" progId="Equation.3">
              <p:embed/>
            </p:oleObj>
          </a:graphicData>
        </a:graphic>
      </p:graphicFrame>
      <p:sp>
        <p:nvSpPr>
          <p:cNvPr id="109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95" name="Object 71"/>
          <p:cNvGraphicFramePr>
            <a:graphicFrameLocks noChangeAspect="1"/>
          </p:cNvGraphicFramePr>
          <p:nvPr/>
        </p:nvGraphicFramePr>
        <p:xfrm>
          <a:off x="8001024" y="3000372"/>
          <a:ext cx="909637" cy="785813"/>
        </p:xfrm>
        <a:graphic>
          <a:graphicData uri="http://schemas.openxmlformats.org/presentationml/2006/ole">
            <p:oleObj spid="_x0000_s1095" name="Формула" r:id="rId31" imgW="253800" imgH="393480" progId="Equation.3">
              <p:embed/>
            </p:oleObj>
          </a:graphicData>
        </a:graphic>
      </p:graphicFrame>
      <p:graphicFrame>
        <p:nvGraphicFramePr>
          <p:cNvPr id="1094" name="Object 70"/>
          <p:cNvGraphicFramePr>
            <a:graphicFrameLocks noChangeAspect="1"/>
          </p:cNvGraphicFramePr>
          <p:nvPr/>
        </p:nvGraphicFramePr>
        <p:xfrm>
          <a:off x="8786842" y="3071810"/>
          <a:ext cx="357158" cy="704852"/>
        </p:xfrm>
        <a:graphic>
          <a:graphicData uri="http://schemas.openxmlformats.org/presentationml/2006/ole">
            <p:oleObj spid="_x0000_s1094" name="Формула" r:id="rId32" imgW="152334" imgH="393529" progId="Equation.3">
              <p:embed/>
            </p:oleObj>
          </a:graphicData>
        </a:graphic>
      </p:graphicFrame>
      <p:sp>
        <p:nvSpPr>
          <p:cNvPr id="1096" name="Rectangle 7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98" name="Rectangle 74"/>
          <p:cNvSpPr>
            <a:spLocks noChangeArrowheads="1"/>
          </p:cNvSpPr>
          <p:nvPr/>
        </p:nvSpPr>
        <p:spPr bwMode="auto">
          <a:xfrm>
            <a:off x="0" y="1285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00" name="Object 76"/>
          <p:cNvGraphicFramePr>
            <a:graphicFrameLocks noChangeAspect="1"/>
          </p:cNvGraphicFramePr>
          <p:nvPr/>
        </p:nvGraphicFramePr>
        <p:xfrm>
          <a:off x="7429520" y="4000504"/>
          <a:ext cx="642942" cy="785813"/>
        </p:xfrm>
        <a:graphic>
          <a:graphicData uri="http://schemas.openxmlformats.org/presentationml/2006/ole">
            <p:oleObj spid="_x0000_s1100" name="Формула" r:id="rId33" imgW="266400" imgH="393480" progId="Equation.3">
              <p:embed/>
            </p:oleObj>
          </a:graphicData>
        </a:graphic>
      </p:graphicFrame>
      <p:graphicFrame>
        <p:nvGraphicFramePr>
          <p:cNvPr id="1099" name="Object 75"/>
          <p:cNvGraphicFramePr>
            <a:graphicFrameLocks noChangeAspect="1"/>
          </p:cNvGraphicFramePr>
          <p:nvPr/>
        </p:nvGraphicFramePr>
        <p:xfrm>
          <a:off x="7929586" y="3929066"/>
          <a:ext cx="500066" cy="857256"/>
        </p:xfrm>
        <a:graphic>
          <a:graphicData uri="http://schemas.openxmlformats.org/presentationml/2006/ole">
            <p:oleObj spid="_x0000_s1099" name="Формула" r:id="rId34" imgW="139639" imgH="393529" progId="Equation.3">
              <p:embed/>
            </p:oleObj>
          </a:graphicData>
        </a:graphic>
      </p:graphicFrame>
      <p:sp>
        <p:nvSpPr>
          <p:cNvPr id="1101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4" name="Object 80"/>
          <p:cNvGraphicFramePr>
            <a:graphicFrameLocks noChangeAspect="1"/>
          </p:cNvGraphicFramePr>
          <p:nvPr/>
        </p:nvGraphicFramePr>
        <p:xfrm>
          <a:off x="5575300" y="2928938"/>
          <a:ext cx="781050" cy="714375"/>
        </p:xfrm>
        <a:graphic>
          <a:graphicData uri="http://schemas.openxmlformats.org/presentationml/2006/ole">
            <p:oleObj spid="_x0000_s1104" name="Формула" r:id="rId35" imgW="317160" imgH="393480" progId="Equation.3">
              <p:embed/>
            </p:oleObj>
          </a:graphicData>
        </a:graphic>
      </p:graphicFrame>
      <p:graphicFrame>
        <p:nvGraphicFramePr>
          <p:cNvPr id="1103" name="Object 79"/>
          <p:cNvGraphicFramePr>
            <a:graphicFrameLocks noChangeAspect="1"/>
          </p:cNvGraphicFramePr>
          <p:nvPr/>
        </p:nvGraphicFramePr>
        <p:xfrm>
          <a:off x="6357950" y="2928934"/>
          <a:ext cx="428628" cy="714380"/>
        </p:xfrm>
        <a:graphic>
          <a:graphicData uri="http://schemas.openxmlformats.org/presentationml/2006/ole">
            <p:oleObj spid="_x0000_s1103" name="Формула" r:id="rId36" imgW="139680" imgH="393480" progId="Equation.3">
              <p:embed/>
            </p:oleObj>
          </a:graphicData>
        </a:graphic>
      </p:graphicFrame>
      <p:sp>
        <p:nvSpPr>
          <p:cNvPr id="1105" name="Rectangle 8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7" name="Rectangle 83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2428860" y="928670"/>
            <a:ext cx="4357718" cy="7143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Вычислите, решая каждый лепесток, и найдите правильный ответ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Овал 53"/>
          <p:cNvSpPr/>
          <p:nvPr/>
        </p:nvSpPr>
        <p:spPr>
          <a:xfrm>
            <a:off x="0" y="2143116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71438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prstTxWarp prst="textChevronInverted">
              <a:avLst/>
            </a:prstTxWarp>
            <a:normAutofit fontScale="90000"/>
          </a:bodyPr>
          <a:lstStyle/>
          <a:p>
            <a:r>
              <a:rPr lang="ru-RU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Остановка  5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– математическая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000108"/>
            <a:ext cx="8858312" cy="7143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«Счет-эстафета»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Чтобы найти нужную комнату, надо решить правильно данные примеры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646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45" name="Object 45"/>
          <p:cNvGraphicFramePr>
            <a:graphicFrameLocks noChangeAspect="1"/>
          </p:cNvGraphicFramePr>
          <p:nvPr/>
        </p:nvGraphicFramePr>
        <p:xfrm>
          <a:off x="214282" y="2285992"/>
          <a:ext cx="571504" cy="533401"/>
        </p:xfrm>
        <a:graphic>
          <a:graphicData uri="http://schemas.openxmlformats.org/presentationml/2006/ole">
            <p:oleObj spid="_x0000_s25645" name="Формула" r:id="rId3" imgW="355292" imgH="393359" progId="Equation.3">
              <p:embed/>
            </p:oleObj>
          </a:graphicData>
        </a:graphic>
      </p:graphicFrame>
      <p:graphicFrame>
        <p:nvGraphicFramePr>
          <p:cNvPr id="25647" name="Object 47"/>
          <p:cNvGraphicFramePr>
            <a:graphicFrameLocks noChangeAspect="1"/>
          </p:cNvGraphicFramePr>
          <p:nvPr/>
        </p:nvGraphicFramePr>
        <p:xfrm>
          <a:off x="928662" y="1928802"/>
          <a:ext cx="534987" cy="447675"/>
        </p:xfrm>
        <a:graphic>
          <a:graphicData uri="http://schemas.openxmlformats.org/presentationml/2006/ole">
            <p:oleObj spid="_x0000_s25647" name="Формула" r:id="rId4" imgW="317160" imgH="393480" progId="Equation.3">
              <p:embed/>
            </p:oleObj>
          </a:graphicData>
        </a:graphic>
      </p:graphicFrame>
      <p:sp>
        <p:nvSpPr>
          <p:cNvPr id="25649" name="Rectangle 49"/>
          <p:cNvSpPr>
            <a:spLocks noChangeArrowheads="1"/>
          </p:cNvSpPr>
          <p:nvPr/>
        </p:nvSpPr>
        <p:spPr bwMode="auto">
          <a:xfrm>
            <a:off x="0" y="44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1" name="AutoShape 51"/>
          <p:cNvSpPr>
            <a:spLocks noChangeArrowheads="1"/>
          </p:cNvSpPr>
          <p:nvPr/>
        </p:nvSpPr>
        <p:spPr bwMode="auto">
          <a:xfrm>
            <a:off x="1428728" y="2214554"/>
            <a:ext cx="1214446" cy="857256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52" name="AutoShape 52"/>
          <p:cNvSpPr>
            <a:spLocks noChangeArrowheads="1"/>
          </p:cNvSpPr>
          <p:nvPr/>
        </p:nvSpPr>
        <p:spPr bwMode="auto">
          <a:xfrm>
            <a:off x="3214678" y="2214554"/>
            <a:ext cx="1214446" cy="92869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53" name="AutoShape 53"/>
          <p:cNvSpPr>
            <a:spLocks noChangeArrowheads="1"/>
          </p:cNvSpPr>
          <p:nvPr/>
        </p:nvSpPr>
        <p:spPr bwMode="auto">
          <a:xfrm>
            <a:off x="4929190" y="2214554"/>
            <a:ext cx="1214446" cy="90011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46DCB8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54" name="AutoShape 54"/>
          <p:cNvSpPr>
            <a:spLocks noChangeArrowheads="1"/>
          </p:cNvSpPr>
          <p:nvPr/>
        </p:nvSpPr>
        <p:spPr bwMode="auto">
          <a:xfrm>
            <a:off x="6643702" y="2214554"/>
            <a:ext cx="1214446" cy="971552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DD2F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5655" name="Object 55"/>
          <p:cNvGraphicFramePr>
            <a:graphicFrameLocks noChangeAspect="1"/>
          </p:cNvGraphicFramePr>
          <p:nvPr/>
        </p:nvGraphicFramePr>
        <p:xfrm>
          <a:off x="2643174" y="1928802"/>
          <a:ext cx="530225" cy="485775"/>
        </p:xfrm>
        <a:graphic>
          <a:graphicData uri="http://schemas.openxmlformats.org/presentationml/2006/ole">
            <p:oleObj spid="_x0000_s25655" name="Формула" r:id="rId5" imgW="406080" imgH="393480" progId="Equation.3">
              <p:embed/>
            </p:oleObj>
          </a:graphicData>
        </a:graphic>
      </p:graphicFrame>
      <p:sp>
        <p:nvSpPr>
          <p:cNvPr id="25657" name="Rectangle 57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" name="Стрелка вправо 65"/>
          <p:cNvSpPr/>
          <p:nvPr/>
        </p:nvSpPr>
        <p:spPr>
          <a:xfrm>
            <a:off x="928662" y="2357430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59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58" name="Object 58"/>
          <p:cNvGraphicFramePr>
            <a:graphicFrameLocks noChangeAspect="1"/>
          </p:cNvGraphicFramePr>
          <p:nvPr/>
        </p:nvGraphicFramePr>
        <p:xfrm>
          <a:off x="4214810" y="1928802"/>
          <a:ext cx="530225" cy="485775"/>
        </p:xfrm>
        <a:graphic>
          <a:graphicData uri="http://schemas.openxmlformats.org/presentationml/2006/ole">
            <p:oleObj spid="_x0000_s25658" name="Формула" r:id="rId6" imgW="406080" imgH="393480" progId="Equation.3">
              <p:embed/>
            </p:oleObj>
          </a:graphicData>
        </a:graphic>
      </p:graphicFrame>
      <p:sp>
        <p:nvSpPr>
          <p:cNvPr id="25661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60" name="Object 60"/>
          <p:cNvGraphicFramePr>
            <a:graphicFrameLocks noChangeAspect="1"/>
          </p:cNvGraphicFramePr>
          <p:nvPr/>
        </p:nvGraphicFramePr>
        <p:xfrm>
          <a:off x="5857884" y="1928802"/>
          <a:ext cx="623887" cy="485775"/>
        </p:xfrm>
        <a:graphic>
          <a:graphicData uri="http://schemas.openxmlformats.org/presentationml/2006/ole">
            <p:oleObj spid="_x0000_s25660" name="Формула" r:id="rId7" imgW="482400" imgH="393480" progId="Equation.3">
              <p:embed/>
            </p:oleObj>
          </a:graphicData>
        </a:graphic>
      </p:graphicFrame>
      <p:sp>
        <p:nvSpPr>
          <p:cNvPr id="25662" name="Rectangle 62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6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63" name="Object 63"/>
          <p:cNvGraphicFramePr>
            <a:graphicFrameLocks noChangeAspect="1"/>
          </p:cNvGraphicFramePr>
          <p:nvPr/>
        </p:nvGraphicFramePr>
        <p:xfrm>
          <a:off x="7721600" y="2000250"/>
          <a:ext cx="608013" cy="485775"/>
        </p:xfrm>
        <a:graphic>
          <a:graphicData uri="http://schemas.openxmlformats.org/presentationml/2006/ole">
            <p:oleObj spid="_x0000_s25663" name="Формула" r:id="rId8" imgW="469800" imgH="393480" progId="Equation.3">
              <p:embed/>
            </p:oleObj>
          </a:graphicData>
        </a:graphic>
      </p:graphicFrame>
      <p:sp>
        <p:nvSpPr>
          <p:cNvPr id="74" name="Стрелка вправо 73"/>
          <p:cNvSpPr/>
          <p:nvPr/>
        </p:nvSpPr>
        <p:spPr>
          <a:xfrm>
            <a:off x="2714612" y="2428868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право 74"/>
          <p:cNvSpPr/>
          <p:nvPr/>
        </p:nvSpPr>
        <p:spPr>
          <a:xfrm>
            <a:off x="4429124" y="2428868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трелка вправо 75"/>
          <p:cNvSpPr/>
          <p:nvPr/>
        </p:nvSpPr>
        <p:spPr>
          <a:xfrm>
            <a:off x="6143636" y="2428868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право 76"/>
          <p:cNvSpPr/>
          <p:nvPr/>
        </p:nvSpPr>
        <p:spPr>
          <a:xfrm>
            <a:off x="7929586" y="2428868"/>
            <a:ext cx="500066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65" name="Rectangle 65"/>
          <p:cNvSpPr>
            <a:spLocks noChangeArrowheads="1"/>
          </p:cNvSpPr>
          <p:nvPr/>
        </p:nvSpPr>
        <p:spPr bwMode="auto">
          <a:xfrm>
            <a:off x="8458200" y="1928802"/>
            <a:ext cx="685800" cy="12852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0" y="371475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0" y="5357826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трелка вправо 80"/>
          <p:cNvSpPr/>
          <p:nvPr/>
        </p:nvSpPr>
        <p:spPr>
          <a:xfrm>
            <a:off x="928662" y="3929066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Стрелка вправо 81"/>
          <p:cNvSpPr/>
          <p:nvPr/>
        </p:nvSpPr>
        <p:spPr>
          <a:xfrm>
            <a:off x="928662" y="5572140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трелка вправо 82"/>
          <p:cNvSpPr/>
          <p:nvPr/>
        </p:nvSpPr>
        <p:spPr>
          <a:xfrm>
            <a:off x="2714612" y="3929066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трелка вправо 83"/>
          <p:cNvSpPr/>
          <p:nvPr/>
        </p:nvSpPr>
        <p:spPr>
          <a:xfrm>
            <a:off x="2714612" y="5643578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трелка вправо 84"/>
          <p:cNvSpPr/>
          <p:nvPr/>
        </p:nvSpPr>
        <p:spPr>
          <a:xfrm>
            <a:off x="4429124" y="3929066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трелка вправо 85"/>
          <p:cNvSpPr/>
          <p:nvPr/>
        </p:nvSpPr>
        <p:spPr>
          <a:xfrm>
            <a:off x="4429124" y="5715016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трелка вправо 86"/>
          <p:cNvSpPr/>
          <p:nvPr/>
        </p:nvSpPr>
        <p:spPr>
          <a:xfrm>
            <a:off x="6143636" y="3929066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трелка вправо 87"/>
          <p:cNvSpPr/>
          <p:nvPr/>
        </p:nvSpPr>
        <p:spPr>
          <a:xfrm>
            <a:off x="6143636" y="5786454"/>
            <a:ext cx="500066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трелка вправо 88"/>
          <p:cNvSpPr/>
          <p:nvPr/>
        </p:nvSpPr>
        <p:spPr>
          <a:xfrm>
            <a:off x="8001024" y="4000504"/>
            <a:ext cx="500066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трелка вправо 89"/>
          <p:cNvSpPr/>
          <p:nvPr/>
        </p:nvSpPr>
        <p:spPr>
          <a:xfrm>
            <a:off x="7929586" y="5857892"/>
            <a:ext cx="500066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AutoShape 51"/>
          <p:cNvSpPr>
            <a:spLocks noChangeArrowheads="1"/>
          </p:cNvSpPr>
          <p:nvPr/>
        </p:nvSpPr>
        <p:spPr bwMode="auto">
          <a:xfrm>
            <a:off x="1500166" y="3786190"/>
            <a:ext cx="1214446" cy="857256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AutoShape 51"/>
          <p:cNvSpPr>
            <a:spLocks noChangeArrowheads="1"/>
          </p:cNvSpPr>
          <p:nvPr/>
        </p:nvSpPr>
        <p:spPr bwMode="auto">
          <a:xfrm>
            <a:off x="1500166" y="5429264"/>
            <a:ext cx="1214446" cy="857256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AutoShape 52"/>
          <p:cNvSpPr>
            <a:spLocks noChangeArrowheads="1"/>
          </p:cNvSpPr>
          <p:nvPr/>
        </p:nvSpPr>
        <p:spPr bwMode="auto">
          <a:xfrm>
            <a:off x="3214678" y="3714752"/>
            <a:ext cx="1214446" cy="92869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" name="AutoShape 52"/>
          <p:cNvSpPr>
            <a:spLocks noChangeArrowheads="1"/>
          </p:cNvSpPr>
          <p:nvPr/>
        </p:nvSpPr>
        <p:spPr bwMode="auto">
          <a:xfrm>
            <a:off x="3214678" y="5429264"/>
            <a:ext cx="1214446" cy="92869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5" name="AutoShape 53"/>
          <p:cNvSpPr>
            <a:spLocks noChangeArrowheads="1"/>
          </p:cNvSpPr>
          <p:nvPr/>
        </p:nvSpPr>
        <p:spPr bwMode="auto">
          <a:xfrm>
            <a:off x="4929190" y="3714752"/>
            <a:ext cx="1214446" cy="90011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46DCB8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" name="AutoShape 53"/>
          <p:cNvSpPr>
            <a:spLocks noChangeArrowheads="1"/>
          </p:cNvSpPr>
          <p:nvPr/>
        </p:nvSpPr>
        <p:spPr bwMode="auto">
          <a:xfrm>
            <a:off x="4929190" y="5500702"/>
            <a:ext cx="1214446" cy="900114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46DCB8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" name="AutoShape 54"/>
          <p:cNvSpPr>
            <a:spLocks noChangeArrowheads="1"/>
          </p:cNvSpPr>
          <p:nvPr/>
        </p:nvSpPr>
        <p:spPr bwMode="auto">
          <a:xfrm>
            <a:off x="6715140" y="3714752"/>
            <a:ext cx="1214446" cy="971552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DD2F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8" name="AutoShape 54"/>
          <p:cNvSpPr>
            <a:spLocks noChangeArrowheads="1"/>
          </p:cNvSpPr>
          <p:nvPr/>
        </p:nvSpPr>
        <p:spPr bwMode="auto">
          <a:xfrm>
            <a:off x="6643702" y="5572140"/>
            <a:ext cx="1214446" cy="971552"/>
          </a:xfrm>
          <a:prstGeom prst="hexagon">
            <a:avLst>
              <a:gd name="adj" fmla="val 33333"/>
              <a:gd name="vf" fmla="val 115470"/>
            </a:avLst>
          </a:prstGeom>
          <a:solidFill>
            <a:srgbClr val="DD2F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9" name="Rectangle 65"/>
          <p:cNvSpPr>
            <a:spLocks noChangeArrowheads="1"/>
          </p:cNvSpPr>
          <p:nvPr/>
        </p:nvSpPr>
        <p:spPr bwMode="auto">
          <a:xfrm>
            <a:off x="8458200" y="3571876"/>
            <a:ext cx="685800" cy="12852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" name="Rectangle 65"/>
          <p:cNvSpPr>
            <a:spLocks noChangeArrowheads="1"/>
          </p:cNvSpPr>
          <p:nvPr/>
        </p:nvSpPr>
        <p:spPr bwMode="auto">
          <a:xfrm>
            <a:off x="8458200" y="5429264"/>
            <a:ext cx="685800" cy="1285884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67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66" name="Object 66"/>
          <p:cNvGraphicFramePr>
            <a:graphicFrameLocks noChangeAspect="1"/>
          </p:cNvGraphicFramePr>
          <p:nvPr/>
        </p:nvGraphicFramePr>
        <p:xfrm>
          <a:off x="142844" y="3857628"/>
          <a:ext cx="590520" cy="604839"/>
        </p:xfrm>
        <a:graphic>
          <a:graphicData uri="http://schemas.openxmlformats.org/presentationml/2006/ole">
            <p:oleObj spid="_x0000_s25666" name="Формула" r:id="rId9" imgW="304536" imgH="393359" progId="Equation.3">
              <p:embed/>
            </p:oleObj>
          </a:graphicData>
        </a:graphic>
      </p:graphicFrame>
      <p:sp>
        <p:nvSpPr>
          <p:cNvPr id="25669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68" name="Object 68"/>
          <p:cNvGraphicFramePr>
            <a:graphicFrameLocks noChangeAspect="1"/>
          </p:cNvGraphicFramePr>
          <p:nvPr/>
        </p:nvGraphicFramePr>
        <p:xfrm>
          <a:off x="142844" y="5500702"/>
          <a:ext cx="709583" cy="604839"/>
        </p:xfrm>
        <a:graphic>
          <a:graphicData uri="http://schemas.openxmlformats.org/presentationml/2006/ole">
            <p:oleObj spid="_x0000_s25668" name="Формула" r:id="rId10" imgW="355292" imgH="393359" progId="Equation.3">
              <p:embed/>
            </p:oleObj>
          </a:graphicData>
        </a:graphic>
      </p:graphicFrame>
      <p:sp>
        <p:nvSpPr>
          <p:cNvPr id="25671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70" name="Object 70"/>
          <p:cNvGraphicFramePr>
            <a:graphicFrameLocks noChangeAspect="1"/>
          </p:cNvGraphicFramePr>
          <p:nvPr/>
        </p:nvGraphicFramePr>
        <p:xfrm>
          <a:off x="904875" y="3500438"/>
          <a:ext cx="552450" cy="447675"/>
        </p:xfrm>
        <a:graphic>
          <a:graphicData uri="http://schemas.openxmlformats.org/presentationml/2006/ole">
            <p:oleObj spid="_x0000_s25670" name="Формула" r:id="rId11" imgW="330120" imgH="393480" progId="Equation.3">
              <p:embed/>
            </p:oleObj>
          </a:graphicData>
        </a:graphic>
      </p:graphicFrame>
      <p:sp>
        <p:nvSpPr>
          <p:cNvPr id="25673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72" name="Object 72"/>
          <p:cNvGraphicFramePr>
            <a:graphicFrameLocks noChangeAspect="1"/>
          </p:cNvGraphicFramePr>
          <p:nvPr/>
        </p:nvGraphicFramePr>
        <p:xfrm>
          <a:off x="2649538" y="3571875"/>
          <a:ext cx="541337" cy="485775"/>
        </p:xfrm>
        <a:graphic>
          <a:graphicData uri="http://schemas.openxmlformats.org/presentationml/2006/ole">
            <p:oleObj spid="_x0000_s25672" name="Формула" r:id="rId12" imgW="419040" imgH="393480" progId="Equation.3">
              <p:embed/>
            </p:oleObj>
          </a:graphicData>
        </a:graphic>
      </p:graphicFrame>
      <p:sp>
        <p:nvSpPr>
          <p:cNvPr id="25675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74" name="Object 74"/>
          <p:cNvGraphicFramePr>
            <a:graphicFrameLocks noChangeAspect="1"/>
          </p:cNvGraphicFramePr>
          <p:nvPr/>
        </p:nvGraphicFramePr>
        <p:xfrm>
          <a:off x="4427538" y="3429000"/>
          <a:ext cx="536575" cy="485775"/>
        </p:xfrm>
        <a:graphic>
          <a:graphicData uri="http://schemas.openxmlformats.org/presentationml/2006/ole">
            <p:oleObj spid="_x0000_s25674" name="Формула" r:id="rId13" imgW="419040" imgH="393480" progId="Equation.3">
              <p:embed/>
            </p:oleObj>
          </a:graphicData>
        </a:graphic>
      </p:graphicFrame>
      <p:sp>
        <p:nvSpPr>
          <p:cNvPr id="25677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76" name="Object 76"/>
          <p:cNvGraphicFramePr>
            <a:graphicFrameLocks noChangeAspect="1"/>
          </p:cNvGraphicFramePr>
          <p:nvPr/>
        </p:nvGraphicFramePr>
        <p:xfrm>
          <a:off x="6078538" y="3429000"/>
          <a:ext cx="541337" cy="485775"/>
        </p:xfrm>
        <a:graphic>
          <a:graphicData uri="http://schemas.openxmlformats.org/presentationml/2006/ole">
            <p:oleObj spid="_x0000_s25676" name="Формула" r:id="rId14" imgW="419040" imgH="393480" progId="Equation.3">
              <p:embed/>
            </p:oleObj>
          </a:graphicData>
        </a:graphic>
      </p:graphicFrame>
      <p:sp>
        <p:nvSpPr>
          <p:cNvPr id="25679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78" name="Object 78"/>
          <p:cNvGraphicFramePr>
            <a:graphicFrameLocks noChangeAspect="1"/>
          </p:cNvGraphicFramePr>
          <p:nvPr/>
        </p:nvGraphicFramePr>
        <p:xfrm>
          <a:off x="7864475" y="3429000"/>
          <a:ext cx="541338" cy="485775"/>
        </p:xfrm>
        <a:graphic>
          <a:graphicData uri="http://schemas.openxmlformats.org/presentationml/2006/ole">
            <p:oleObj spid="_x0000_s25678" name="Формула" r:id="rId15" imgW="419040" imgH="393480" progId="Equation.3">
              <p:embed/>
            </p:oleObj>
          </a:graphicData>
        </a:graphic>
      </p:graphicFrame>
      <p:sp>
        <p:nvSpPr>
          <p:cNvPr id="25681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80" name="Object 80"/>
          <p:cNvGraphicFramePr>
            <a:graphicFrameLocks noChangeAspect="1"/>
          </p:cNvGraphicFramePr>
          <p:nvPr/>
        </p:nvGraphicFramePr>
        <p:xfrm>
          <a:off x="976313" y="5143500"/>
          <a:ext cx="534987" cy="447675"/>
        </p:xfrm>
        <a:graphic>
          <a:graphicData uri="http://schemas.openxmlformats.org/presentationml/2006/ole">
            <p:oleObj spid="_x0000_s25680" name="Формула" r:id="rId16" imgW="317160" imgH="393480" progId="Equation.3">
              <p:embed/>
            </p:oleObj>
          </a:graphicData>
        </a:graphic>
      </p:graphicFrame>
      <p:sp>
        <p:nvSpPr>
          <p:cNvPr id="25683" name="Rectangle 8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82" name="Object 82"/>
          <p:cNvGraphicFramePr>
            <a:graphicFrameLocks noChangeAspect="1"/>
          </p:cNvGraphicFramePr>
          <p:nvPr/>
        </p:nvGraphicFramePr>
        <p:xfrm>
          <a:off x="2784475" y="5072063"/>
          <a:ext cx="603250" cy="485775"/>
        </p:xfrm>
        <a:graphic>
          <a:graphicData uri="http://schemas.openxmlformats.org/presentationml/2006/ole">
            <p:oleObj spid="_x0000_s25682" name="Формула" r:id="rId17" imgW="469800" imgH="393480" progId="Equation.3">
              <p:embed/>
            </p:oleObj>
          </a:graphicData>
        </a:graphic>
      </p:graphicFrame>
      <p:sp>
        <p:nvSpPr>
          <p:cNvPr id="25685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84" name="Object 84"/>
          <p:cNvGraphicFramePr>
            <a:graphicFrameLocks noChangeAspect="1"/>
          </p:cNvGraphicFramePr>
          <p:nvPr/>
        </p:nvGraphicFramePr>
        <p:xfrm>
          <a:off x="4427538" y="5143500"/>
          <a:ext cx="623887" cy="485775"/>
        </p:xfrm>
        <a:graphic>
          <a:graphicData uri="http://schemas.openxmlformats.org/presentationml/2006/ole">
            <p:oleObj spid="_x0000_s25684" name="Формула" r:id="rId18" imgW="482400" imgH="393480" progId="Equation.3">
              <p:embed/>
            </p:oleObj>
          </a:graphicData>
        </a:graphic>
      </p:graphicFrame>
      <p:sp>
        <p:nvSpPr>
          <p:cNvPr id="25687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86" name="Object 86"/>
          <p:cNvGraphicFramePr>
            <a:graphicFrameLocks noChangeAspect="1"/>
          </p:cNvGraphicFramePr>
          <p:nvPr/>
        </p:nvGraphicFramePr>
        <p:xfrm>
          <a:off x="6078538" y="5143500"/>
          <a:ext cx="493712" cy="485775"/>
        </p:xfrm>
        <a:graphic>
          <a:graphicData uri="http://schemas.openxmlformats.org/presentationml/2006/ole">
            <p:oleObj spid="_x0000_s25686" name="Формула" r:id="rId19" imgW="380880" imgH="393480" progId="Equation.3">
              <p:embed/>
            </p:oleObj>
          </a:graphicData>
        </a:graphic>
      </p:graphicFrame>
      <p:sp>
        <p:nvSpPr>
          <p:cNvPr id="25689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88" name="Object 88"/>
          <p:cNvGraphicFramePr>
            <a:graphicFrameLocks noChangeAspect="1"/>
          </p:cNvGraphicFramePr>
          <p:nvPr/>
        </p:nvGraphicFramePr>
        <p:xfrm>
          <a:off x="7715272" y="5286388"/>
          <a:ext cx="642937" cy="485775"/>
        </p:xfrm>
        <a:graphic>
          <a:graphicData uri="http://schemas.openxmlformats.org/presentationml/2006/ole">
            <p:oleObj spid="_x0000_s25688" name="Формула" r:id="rId20" imgW="495000" imgH="393480" progId="Equation.3">
              <p:embed/>
            </p:oleObj>
          </a:graphicData>
        </a:graphic>
      </p:graphicFrame>
      <p:sp>
        <p:nvSpPr>
          <p:cNvPr id="101" name="Месяц 100"/>
          <p:cNvSpPr/>
          <p:nvPr/>
        </p:nvSpPr>
        <p:spPr>
          <a:xfrm>
            <a:off x="8929717" y="2428868"/>
            <a:ext cx="214281" cy="342896"/>
          </a:xfrm>
          <a:prstGeom prst="moon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Месяц 101"/>
          <p:cNvSpPr/>
          <p:nvPr/>
        </p:nvSpPr>
        <p:spPr>
          <a:xfrm>
            <a:off x="8929719" y="4000504"/>
            <a:ext cx="214281" cy="342896"/>
          </a:xfrm>
          <a:prstGeom prst="moon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Месяц 102"/>
          <p:cNvSpPr/>
          <p:nvPr/>
        </p:nvSpPr>
        <p:spPr>
          <a:xfrm>
            <a:off x="8929719" y="5929330"/>
            <a:ext cx="214281" cy="342896"/>
          </a:xfrm>
          <a:prstGeom prst="moon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6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«Узнай героя»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285861"/>
            <a:ext cx="9144000" cy="557213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1. 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Он 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нает все четыре действия арифметики, да ещё с дробями, знает, сколько в каждой стране квадратных километров и жителей.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2. В большом городе жили двое бедных детей. Мальчик и девочка ходили друг к другу по крыше в гости и сидели на скамеечке под розами. Там они весело играли.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3. Они рассказывали о зеркале,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как о каком-то чуде. Они бегали с зеркалом повсюду. Скоро не осталось ни одной страны, ни одного человека, которые бы не отразились в нем в искаженном виде. Напоследок им захотелось добраться до неба.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4. Кай взглянул на неё. Она была так хороша! Более умного, прелестного лица он себе представить не мог. Теперь она не казалась ему ледяною, как в тот раз, когда сидела за окном и кивала ему головой.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5. Снежная королева улетела, а он остался один, смотрел на льдины и все думал, думал, так что в голове у него трещало. Он сидел на одном месте – такой бледный, неподвижный, словно неживой. Можно было подумать, что он замерз.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6. Она была ужасно избалованна и упряма. Ростом с Герду, но сильнее. Глаза у нее были совсем черные, но печальные. Она обняла Герду и сказала: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– Они тебя не убьют, пока я не рассержусь на тебя.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7. Из домика вышла, опираясь на клюку, старая-престарая старушка в большой соломенной шляпе, расписанной чудесными цветами.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8. Он смастерил такое зеркало, в котором все доброе и прекрасное уменьшалось донельзя, все негодное и безобразное, напротив, так и бросалось в глаза и казалось еще хуже.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9. Это была высокая, стройная, ослепительно белая женщина; шуба и шапка на ней были из снега.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10. Она прочла все газеты на свете и позабыла все, что прочла, – вот какая умница! Раз как-то сидела она на троне , а веселья-то в этом не слишком много, – и напевала песенку: “Отчего бы мне не выйти замуж?” “А ведь в самом деле!” – подумала она, и ей захотелось выйти замуж.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78581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>
                <a:gd name="adj" fmla="val 51086"/>
              </a:avLst>
            </a:prstTxWarp>
            <a:normAutofit/>
          </a:bodyPr>
          <a:lstStyle/>
          <a:p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Путешествие Герды в поисках Кая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929174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3394" y="2214554"/>
            <a:ext cx="2360606" cy="270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право 7"/>
          <p:cNvSpPr/>
          <p:nvPr/>
        </p:nvSpPr>
        <p:spPr>
          <a:xfrm rot="19765768">
            <a:off x="2555542" y="42870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0398077">
            <a:off x="3482400" y="386766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47333">
            <a:off x="4625409" y="37962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84815">
            <a:off x="5694616" y="406892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571612"/>
            <a:ext cx="1893426" cy="1601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00306"/>
            <a:ext cx="2212078" cy="165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428736"/>
            <a:ext cx="1663707" cy="214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Равнобедренный треугольник 11"/>
          <p:cNvSpPr/>
          <p:nvPr/>
        </p:nvSpPr>
        <p:spPr>
          <a:xfrm>
            <a:off x="0" y="4786322"/>
            <a:ext cx="2220523" cy="1803127"/>
          </a:xfrm>
          <a:prstGeom prst="triangle">
            <a:avLst>
              <a:gd name="adj" fmla="val 53999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TriangleInverted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ДАНИЯ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5357826"/>
            <a:ext cx="4286280" cy="128588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prstTxWarp prst="textStop">
              <a:avLst>
                <a:gd name="adj" fmla="val 17458"/>
              </a:avLst>
            </a:prstTxWarp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Остановка 7 - географическая</a:t>
            </a: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1785926"/>
            <a:ext cx="3500430" cy="452431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Зеркало,  отражаясь в котором, все доброе и прекрасное почти исчезало, а все плохое и безобразное, напротив, бросалось в глаза и выглядело отвратительным.</a:t>
            </a: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357298"/>
            <a:ext cx="4037773" cy="526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357290" y="1428736"/>
            <a:ext cx="2286016" cy="19389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Цветочные ящики с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розовым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кустом.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4048120" cy="323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3"/>
            <a:ext cx="4071966" cy="30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214555"/>
            <a:ext cx="1928794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</a:rPr>
              <a:t>Большие белые сани.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6858048" cy="514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93978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ChevronInverted">
              <a:avLst/>
            </a:prstTxWarp>
            <a:normAutofit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Цели  и задачи урока: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71543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44" y="1285860"/>
            <a:ext cx="2571768" cy="230832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baseline="0" dirty="0" smtClean="0">
                <a:solidFill>
                  <a:srgbClr val="000000"/>
                </a:solidFill>
                <a:latin typeface="Arial" pitchFamily="34" charset="0"/>
              </a:rPr>
              <a:t>Большая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</a:rPr>
              <a:t> соломенная шляпа, расписанная цветами.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1" y="1500174"/>
            <a:ext cx="6172206" cy="462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2143116"/>
            <a:ext cx="2571768" cy="19389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Сапоги,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которые громко скрипели.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376851"/>
            <a:ext cx="4857784" cy="516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1214422"/>
            <a:ext cx="4714908" cy="1200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baseline="0" dirty="0" smtClean="0">
                <a:solidFill>
                  <a:srgbClr val="000000"/>
                </a:solidFill>
                <a:latin typeface="Arial" pitchFamily="34" charset="0"/>
              </a:rPr>
              <a:t>Башмаки,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</a:rPr>
              <a:t> муфта и красивое платье.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3571900" cy="415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85860"/>
            <a:ext cx="3595696" cy="539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1285861"/>
            <a:ext cx="8572560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Карета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из чистого золота.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39402"/>
            <a:ext cx="6453186" cy="483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285861"/>
            <a:ext cx="9144000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baseline="0" dirty="0" smtClean="0">
                <a:solidFill>
                  <a:srgbClr val="000000"/>
                </a:solidFill>
                <a:latin typeface="Arial" pitchFamily="34" charset="0"/>
              </a:rPr>
              <a:t>Ярко-красная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</a:rPr>
              <a:t> шапочка и пистолеты за поясом.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35147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85926"/>
            <a:ext cx="3656967" cy="485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2640" y="4357694"/>
            <a:ext cx="3468166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8 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«Вещи героев сказки»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1285860"/>
            <a:ext cx="3071834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Плоские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остроконечные льдинки.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442082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67" name="Picture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857628"/>
            <a:ext cx="3143272" cy="285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214422"/>
            <a:ext cx="3921999" cy="261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2547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Остановка 9 - математическая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1142984"/>
            <a:ext cx="2928926" cy="571501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От замка принца и принцессы Герда продолжает путешествие на карете до Лапландии, но попадает в темный лес к разбойникам. Этот путь  составляет </a:t>
            </a:r>
            <a:endParaRPr lang="ru-RU" sz="28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algn="ctr"/>
            <a:endParaRPr lang="ru-RU" sz="2800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/>
            <a:endParaRPr lang="ru-RU" sz="2800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от всей дороги и равен 256 км. Найдите расстояние от замка до Лапландии. </a:t>
            </a:r>
            <a:endParaRPr lang="ru-RU" dirty="0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2712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7286644" y="4357694"/>
          <a:ext cx="785818" cy="661989"/>
        </p:xfrm>
        <a:graphic>
          <a:graphicData uri="http://schemas.openxmlformats.org/presentationml/2006/ole">
            <p:oleObj spid="_x0000_s26631" name="Формула" r:id="rId3" imgW="304560" imgH="393480" progId="Equation.3">
              <p:embed/>
            </p:oleObj>
          </a:graphicData>
        </a:graphic>
      </p:graphicFrame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904875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736"/>
            <a:ext cx="5929322" cy="471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Путешествие Герды в поисках Кая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57200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643050"/>
            <a:ext cx="2360606" cy="270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право 7"/>
          <p:cNvSpPr/>
          <p:nvPr/>
        </p:nvSpPr>
        <p:spPr>
          <a:xfrm rot="19765768">
            <a:off x="555278" y="392987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 rot="20398077">
            <a:off x="1625012" y="336760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1080315">
            <a:off x="5268350" y="265322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2140829">
            <a:off x="6181520" y="31206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08" y="4429132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643050"/>
            <a:ext cx="2071702" cy="153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Овал 11"/>
          <p:cNvSpPr/>
          <p:nvPr/>
        </p:nvSpPr>
        <p:spPr>
          <a:xfrm>
            <a:off x="2643174" y="5643578"/>
            <a:ext cx="1714512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prstTxWarp prst="textTriangle">
              <a:avLst/>
            </a:prstTxWarp>
          </a:bodyPr>
          <a:lstStyle/>
          <a:p>
            <a:pPr algn="ctr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ДАНИЯ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643438" y="4429132"/>
            <a:ext cx="2000264" cy="135732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TriangleInverted">
              <a:avLst>
                <a:gd name="adj" fmla="val 46953"/>
              </a:avLst>
            </a:prstTxWarp>
          </a:bodyPr>
          <a:lstStyle/>
          <a:p>
            <a:pPr algn="ctr"/>
            <a:r>
              <a:rPr lang="ru-RU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финляндия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2486809">
            <a:off x="7038776" y="383500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1571612"/>
            <a:ext cx="2643174" cy="11430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prstTxWarp prst="textStop">
              <a:avLst>
                <a:gd name="adj" fmla="val 14286"/>
              </a:avLst>
            </a:prstTxWarp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Остановка 10  - географическая</a:t>
            </a: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DoubleWave1">
              <a:avLst>
                <a:gd name="adj1" fmla="val 6250"/>
                <a:gd name="adj2" fmla="val -2244"/>
              </a:avLst>
            </a:prstTxWarp>
            <a:normAutofit fontScale="90000"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11– литературная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15370" cy="3571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Конкурс «Веришь – не веришь»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14422"/>
            <a:ext cx="9144000" cy="564357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осколки дьявольского зеркала попадали только в глаза и сердце людям?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Каю и Герде можно было попасть друг к другу в гости летом только одним прыжком, а зимой надо было сначала спуститься на много ступенек вниз, а потом подняться на столько же?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Кай стал передразнивать бабушку, а потом и всех соседей потому, что был плохо воспитан?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Кай пришел в чертоги Снежной королевы пешком?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старушка в шляпе, расписанной чудесными цветами, была злая колдунья?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когда Герда убежала из волшебного сада старушки, то за пределами цветника было все тоже лето?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во дворец принцессы Герду привел олень?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на принцессе женился Кай?</a:t>
            </a:r>
          </a:p>
          <a:p>
            <a:pPr marL="342900" indent="-342900" algn="ctr">
              <a:buAutoNum type="arabicPeriod"/>
            </a:pPr>
            <a:r>
              <a:rPr lang="ru-RU" sz="2000" b="1" i="1" dirty="0" smtClean="0">
                <a:solidFill>
                  <a:schemeClr val="bg1"/>
                </a:solidFill>
              </a:rPr>
              <a:t>Верите ли вы, что маленькая разбойница вернула Герде все вещи?</a:t>
            </a:r>
          </a:p>
          <a:p>
            <a:pPr marL="342900" indent="-342900" algn="ctr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858280" cy="857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>
                <a:gd name="adj" fmla="val 46716"/>
              </a:avLst>
            </a:prstTxWarp>
            <a:normAutofit/>
          </a:bodyPr>
          <a:lstStyle/>
          <a:p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Путешествие Герды в поисках Кая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57200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14422"/>
            <a:ext cx="2360606" cy="270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право 7"/>
          <p:cNvSpPr/>
          <p:nvPr/>
        </p:nvSpPr>
        <p:spPr>
          <a:xfrm rot="18614511">
            <a:off x="297515" y="371664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095632">
            <a:off x="965813" y="28359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315">
            <a:off x="4408630" y="178239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161710">
            <a:off x="5395703" y="212049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500174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трелка вправо 11"/>
          <p:cNvSpPr/>
          <p:nvPr/>
        </p:nvSpPr>
        <p:spPr>
          <a:xfrm rot="4960089">
            <a:off x="8005464" y="3730566"/>
            <a:ext cx="965394" cy="5699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857628"/>
            <a:ext cx="2071702" cy="277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398" y="4643446"/>
            <a:ext cx="1973411" cy="212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2643174" y="5286388"/>
            <a:ext cx="141446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TriangleInverted">
              <a:avLst>
                <a:gd name="adj" fmla="val 81112"/>
              </a:avLst>
            </a:prstTxWarp>
          </a:bodyPr>
          <a:lstStyle/>
          <a:p>
            <a:pPr lvl="0" algn="ctr"/>
            <a:endParaRPr lang="ru-RU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pPr lvl="0" algn="ctr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ДАНИЯ</a:t>
            </a:r>
          </a:p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4500562" y="2500306"/>
            <a:ext cx="1785950" cy="11430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TriangleInverted">
              <a:avLst>
                <a:gd name="adj" fmla="val 28390"/>
              </a:avLst>
            </a:prstTxWarp>
          </a:bodyPr>
          <a:lstStyle/>
          <a:p>
            <a:pPr algn="ctr"/>
            <a:r>
              <a:rPr lang="ru-RU" sz="14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финляндия</a:t>
            </a:r>
            <a:endParaRPr lang="ru-RU" sz="14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00826" y="3643314"/>
            <a:ext cx="178591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Шпицберген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071546"/>
            <a:ext cx="1857356" cy="157163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prstTxWarp prst="textStop">
              <a:avLst>
                <a:gd name="adj" fmla="val 14286"/>
              </a:avLst>
            </a:prstTxWarp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Остановка 12 –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географи</a:t>
            </a:r>
            <a:endParaRPr lang="ru-RU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ческая</a:t>
            </a:r>
            <a:endParaRPr lang="ru-RU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Сегодня мы с вами совершим путешествие по сказке Г. Х. Андерсена “Снежная королева”.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В мире много сказок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Грустных и смешных.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И прожить на свете 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Нам нельзя без них.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Пусть герои сказок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Дарят нам тепло.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Пусть добро навеки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Побеждает зло.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(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Ю.Энтин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)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“Пусть добро навеки побеждает зло,”– к этому стремятся авторы сказок, этого ждут те, кто читает сказки.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Эпиграфом к уроку будут слова “Добро побеждает зло”.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 же требуется от вас: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Отвечать активно 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Хорошо себя вести 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Чтобы гости дорогие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Захотели вновь прийти.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Итак, друзья, начинаем наше путешествие.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2071702" cy="295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71942"/>
            <a:ext cx="2449173" cy="262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00760" y="1357298"/>
            <a:ext cx="3143240" cy="492922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Расстояние от Дании до Лапландии составляет</a:t>
            </a:r>
          </a:p>
          <a:p>
            <a:pPr lvl="0"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 </a:t>
            </a:r>
          </a:p>
          <a:p>
            <a:pPr lvl="0" algn="ctr">
              <a:buFont typeface="Arial" pitchFamily="34" charset="0"/>
              <a:buChar char="•"/>
            </a:pPr>
            <a:endParaRPr lang="ru-RU" sz="28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всего пути. Найдите расстояние от Финляндии до острова Шпицберген, если весь путь равен 9826 км</a:t>
            </a:r>
            <a:endParaRPr lang="ru-RU" b="1" i="1" dirty="0">
              <a:solidFill>
                <a:schemeClr val="bg1"/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143636" y="2071678"/>
          <a:ext cx="591263" cy="731299"/>
        </p:xfrm>
        <a:graphic>
          <a:graphicData uri="http://schemas.openxmlformats.org/presentationml/2006/ole">
            <p:oleObj spid="_x0000_s2050" name="Формула" r:id="rId3" imgW="215713" imgH="393359" progId="Equation.3">
              <p:embed/>
            </p:oleObj>
          </a:graphicData>
        </a:graphic>
      </p:graphicFrame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8286776" y="3286124"/>
          <a:ext cx="642910" cy="795178"/>
        </p:xfrm>
        <a:graphic>
          <a:graphicData uri="http://schemas.openxmlformats.org/presentationml/2006/ole">
            <p:oleObj spid="_x0000_s2049" name="Формула" r:id="rId4" imgW="215713" imgH="393359" progId="Equation.3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 rot="10800000" flipV="1">
            <a:off x="6572264" y="2357430"/>
            <a:ext cx="214314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всего пути, а расстояние от Лапландии до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Финляндии  -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35255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Остановка 13 – математическая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1" y="1571612"/>
            <a:ext cx="561978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86834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ChevronInverted">
              <a:avLst/>
            </a:prstTxWarp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1 – биографическая</a:t>
            </a:r>
            <a:endParaRPr lang="ru-RU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3714746" cy="500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4095752" cy="507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14488"/>
            <a:ext cx="1806985" cy="2533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>
                <a:gd name="adj" fmla="val 49831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Биография Г. Х. Андерсена</a:t>
            </a:r>
            <a:endParaRPr lang="ru-RU" b="1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000232" y="1214423"/>
            <a:ext cx="700092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Детство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Христиан Андерсен родился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1805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г. в Оденсе на острове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Фюн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Отец Андерсена,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Андерсен 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1782—1816),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был бедным башмачником, мать Анна Мари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Андерсдаттер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1775—1833),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была прачкой из бедной семьи, ей приходилось в детстве просить подаяние, она была похоронена на кладбище для бедных. В Дании существует легенда о королевском происхождении Андерсена, поскольку в ранней биографии Андерсен писал, что в детстве играл с принцем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Фритсом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впоследствии — королём Фредериком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VII,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 у него не было друзей среди уличных мальчишек — только принц. Дружба Андерсена с принцем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Фритсом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согласно фантазии Андерсена, продолжалась и во взрослом возрасте, до самой смерти последнего. После смерти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Фритса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за исключением родственников, один лишь Андерсен был допущен к гробу покойного. Причиной этой фантазии явились рассказы отца мальчика, что он родственник короля. С детства будущий писатель проявлял склонность к мечтанию и сочинительству, часто устраивал импровизированные домашние спектакли, вызывавшие смех и издёвки детей. 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1816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г. отец Андерсена умер, и мальчику пришлось работать ради пропитания. Он был подмастерьем сперва у ткача, затем у портного. Потом Андерсен работал на сигаретной фабрике. В раннем детстве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Христиан был замкнутым ребёнком с большими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голубыми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глазами, который сидел в углу и играл в свою любимую игру — кукольный театр. Это единственное своё занятие он сохранил и в юности.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>
                <a:gd name="adj" fmla="val 51852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Биография Г. Х. Андерсена</a:t>
            </a:r>
            <a:endParaRPr lang="ru-RU" b="1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071670" y="1000109"/>
            <a:ext cx="67151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 pitchFamily="34" charset="0"/>
              </a:rPr>
              <a:t>ЮНОСТЬ АНДЕРСЕНА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42844" y="1357298"/>
            <a:ext cx="9001156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возрасте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14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лет Андерсен поехал в Копенгаген; мать отпустила его, так как надеялась, что он побудет там немного и вернётся. Когда она спросила причину, по которой он едет, покидая её и дом, юный Андерсен тотчас ответил: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Чтобы стать знаменитым!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Он поехал с целью устроиться на работу в театр, мотивируя это своей любовью ко всему тому, что с ним связано. Он получил деньги по рекомендательному письму полковника, в семье которого он устраивал в детстве свои спектакли. В течение года жизни в Копенгагене он пытался попасть в театр. Сперва он пришёл домой к известной певице и, от волнения заливаясь слезами, просил её устроить его в театр. Она, чтобы только отвязаться от назойливого странного долговязого подростка, обещала всё устроить, но, конечно, не выполнила своего обещания. Гораздо позднее она скажет Андерсену, что просто приняла тогда его за сумасшедшего.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Христиан был долговязым подростком с удлинёнными и тонкими конечностями, шеей и таким же длинным носом, он являлся своего рода жизненным аналогом Гадкого Утёнка. Но благодаря его приятному голосу и его просьбам, а также из жалости,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Христиан, несмотря на неэффектную внешность, был принят в Королевский театр, где играл второстепенные роли. Его всё меньше и меньше задействовали, а затем началась возрастная ломка голоса, и он был уволен. Андерсен тем временем сочинил пьесу 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5-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ти актах и написал письмо королю, убедив дать деньги на её издание. В эту книгу входили также стихи.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Христиан позаботился о рекламе и дал анонс в газете. Книга была напечатана, но никто её не покупал, она пошла на обёртку. Он не терял надежды и понёс свою книгу в театр, чтобы по пьесе был поставлен спектакль. Ему было отказано с формулировкой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ввиду полного отсутствия опыта у автора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». Но ему предложили учиться из-за доброго к нему отношения, видя его желание. Посочувствовавшие бедному и чувствительному мальчику люди ходатайствовали перед королём Дании Фредериком VI,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который разрешил учиться в школе в городке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Слагелсе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а затем в другой школе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Эльсиноре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за счёт казны. Это означало, что больше не нужно будет думать о куске хлеба, о том, как прожить дальше. Ученики в школе были на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6 лет младше Андерсена. Он впоследствии вспоминал о годах учёбы в школе как о самой мрачной поре своей жизни, из-за того что он подвергался строгой критике ректора учебного заведения и болезненно переживал по этому поводу до конца своих дней — он видел ректора в кошмарных снах. В 1827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Андерсен завершил учёбу. До конца жизни он делал на письме множество грамматических ошибок — Андерсен так и не одолел грамоты.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42844" y="1357298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857232"/>
            <a:ext cx="9001156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1829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г. опубликованный Андерсеном фантастический рассказ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Пешее путешествие от канала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Холмен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к восточной оконечности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Амагера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принёс писателю известность. Мало что было написано до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1833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года, когда Андерсен получил от короля денежное пособие, позволившее ему осуществить первое в жизни заграничное путешествие. Начиная с этого времени, Андерсен пишет большое количество литературных произведений, в том числе 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1835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— прославившие его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Сказки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1840-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х годах Андерсен попытался вернуться на подмостки, но без особого успеха. В то же время он подтвердил свой талант, издав сборник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Книга с картинками без картинок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Слава его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Сказок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росла;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й выпуск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Сказок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был начат 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1838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году, 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й — 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1845.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 этому моменту он был уже знаменитым писателем, широко известным в Европе. В июне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1847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он впервые приехал в Англию и был удостоен триумфальной встречи. Во второй половине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1840-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х и в следующие годы Андерсен продолжал публиковать романы и пьесы, тщетно пытаясь прославиться как драматург и романист. В то же время он презирал свои сказки, принёсшие ему заслуженную славу. Тем не менее он продолжал писать всё новые и новые сказки. Последняя сказка написана Андерсеном в Рождество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1872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год.В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1872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Андерсен упал с кровати, сильно расшибся и больше уже не оправился от травм, хотя прожил ещё три года. Он скончался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4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1875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 похоронен на кладбище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Ассистэнс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Assistens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Копенгагене.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6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1" y="4786322"/>
            <a:ext cx="2631265" cy="185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929058" y="5000636"/>
            <a:ext cx="2297296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Могила Г. Х. Андерсена</a:t>
            </a:r>
            <a:endParaRPr lang="ru-RU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6388" name="Picture 4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766159"/>
            <a:ext cx="1428760" cy="2091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857356" y="5572140"/>
            <a:ext cx="1357322" cy="67151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Памятник в Копенгагене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	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85723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Chevro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Творчество Андерсена</a:t>
            </a:r>
            <a:endParaRPr lang="ru-RU" b="1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Путешествие Герды в поисках Кая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071810"/>
            <a:ext cx="2888036" cy="255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00372"/>
            <a:ext cx="2659888" cy="345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928934"/>
            <a:ext cx="2573862" cy="352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14678" y="5857892"/>
            <a:ext cx="2643206" cy="84296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prstTxWarp prst="textTriangl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ДАНИЯ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714488"/>
            <a:ext cx="8286808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Остановка 2 - географическая</a:t>
            </a:r>
            <a:endParaRPr lang="ru-RU" sz="36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2246</Words>
  <Application>Microsoft Office PowerPoint</Application>
  <PresentationFormat>Экран (4:3)</PresentationFormat>
  <Paragraphs>203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Формула</vt:lpstr>
      <vt:lpstr>Слайд 1</vt:lpstr>
      <vt:lpstr>Слайд 2</vt:lpstr>
      <vt:lpstr>Цели  и задачи урока:</vt:lpstr>
      <vt:lpstr>Слайд 4</vt:lpstr>
      <vt:lpstr>Остановка 1 – биографическая</vt:lpstr>
      <vt:lpstr>Биография Г. Х. Андерсена</vt:lpstr>
      <vt:lpstr>Биография Г. Х. Андерсена</vt:lpstr>
      <vt:lpstr>Творчество Андерсена</vt:lpstr>
      <vt:lpstr>Путешествие Герды в поисках Кая</vt:lpstr>
      <vt:lpstr>Остановка 3 – литературная</vt:lpstr>
      <vt:lpstr>Слайд 11</vt:lpstr>
      <vt:lpstr>Остановка 3 – литературная</vt:lpstr>
      <vt:lpstr>Слайд 13</vt:lpstr>
      <vt:lpstr>Остановка 3 – литературная</vt:lpstr>
      <vt:lpstr>Слайд 15</vt:lpstr>
      <vt:lpstr>Остановка 3 – литературная</vt:lpstr>
      <vt:lpstr>Слайд 17</vt:lpstr>
      <vt:lpstr>Остановка 3 – литературная</vt:lpstr>
      <vt:lpstr>Слайд 19</vt:lpstr>
      <vt:lpstr>Остановка 3 – литературная</vt:lpstr>
      <vt:lpstr>Слайд 21</vt:lpstr>
      <vt:lpstr>Путешествие Герды в поисках Кая</vt:lpstr>
      <vt:lpstr>Остановка  4 – математическая</vt:lpstr>
      <vt:lpstr>Остановка  5 – математическая</vt:lpstr>
      <vt:lpstr>Остановка 6 – литературная</vt:lpstr>
      <vt:lpstr>Путешествие Герды в поисках Кая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8 – литературная</vt:lpstr>
      <vt:lpstr>Остановка 9 - математическая </vt:lpstr>
      <vt:lpstr>Путешествие Герды в поисках Кая</vt:lpstr>
      <vt:lpstr>Остановка 11– литературная</vt:lpstr>
      <vt:lpstr>Путешествие Герды в поисках Кая</vt:lpstr>
      <vt:lpstr>Остановка 13 – математическая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по сказке Г. Х. Андерсена «Снежная королева»</dc:title>
  <dc:creator>XTreme</dc:creator>
  <cp:lastModifiedBy>Директор</cp:lastModifiedBy>
  <cp:revision>100</cp:revision>
  <dcterms:created xsi:type="dcterms:W3CDTF">2010-02-24T10:13:42Z</dcterms:created>
  <dcterms:modified xsi:type="dcterms:W3CDTF">2017-02-02T00:22:26Z</dcterms:modified>
</cp:coreProperties>
</file>