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6"/>
  </p:notesMasterIdLst>
  <p:sldIdLst>
    <p:sldId id="256" r:id="rId2"/>
    <p:sldId id="257" r:id="rId3"/>
    <p:sldId id="331" r:id="rId4"/>
    <p:sldId id="258" r:id="rId5"/>
    <p:sldId id="261" r:id="rId6"/>
    <p:sldId id="262" r:id="rId7"/>
    <p:sldId id="280" r:id="rId8"/>
    <p:sldId id="265" r:id="rId9"/>
    <p:sldId id="284" r:id="rId10"/>
    <p:sldId id="275" r:id="rId11"/>
    <p:sldId id="277" r:id="rId12"/>
    <p:sldId id="333" r:id="rId13"/>
    <p:sldId id="332" r:id="rId14"/>
    <p:sldId id="334" r:id="rId15"/>
    <p:sldId id="330" r:id="rId16"/>
    <p:sldId id="292" r:id="rId17"/>
    <p:sldId id="287" r:id="rId18"/>
    <p:sldId id="290" r:id="rId19"/>
    <p:sldId id="288" r:id="rId20"/>
    <p:sldId id="339" r:id="rId21"/>
    <p:sldId id="336" r:id="rId22"/>
    <p:sldId id="337" r:id="rId23"/>
    <p:sldId id="340" r:id="rId24"/>
    <p:sldId id="341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03" autoAdjust="0"/>
    <p:restoredTop sz="94660"/>
  </p:normalViewPr>
  <p:slideViewPr>
    <p:cSldViewPr>
      <p:cViewPr varScale="1">
        <p:scale>
          <a:sx n="110" d="100"/>
          <a:sy n="110" d="100"/>
        </p:scale>
        <p:origin x="-16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sz="4000" b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Динамика </a:t>
            </a:r>
            <a:r>
              <a:rPr lang="ru-RU" sz="4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отзыва банковских лицензий</a:t>
            </a:r>
          </a:p>
        </c:rich>
      </c:tx>
      <c:layout>
        <c:manualLayout>
          <c:xMode val="edge"/>
          <c:yMode val="edge"/>
          <c:x val="6.24713658428609E-2"/>
          <c:y val="5.8575877438970404E-3"/>
        </c:manualLayout>
      </c:layout>
    </c:title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динамика отзыва банковских лицензий</c:v>
                </c:pt>
              </c:strCache>
            </c:strRef>
          </c:tx>
          <c:marker>
            <c:symbol val="none"/>
          </c:marker>
          <c:cat>
            <c:numRef>
              <c:f>Лист1!$A$2:$A$5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94</c:v>
                </c:pt>
                <c:pt idx="1">
                  <c:v>96</c:v>
                </c:pt>
                <c:pt idx="2">
                  <c:v>50</c:v>
                </c:pt>
                <c:pt idx="3">
                  <c:v>57</c:v>
                </c:pt>
              </c:numCache>
            </c:numRef>
          </c:val>
        </c:ser>
        <c:marker val="1"/>
        <c:axId val="99160064"/>
        <c:axId val="99161600"/>
      </c:lineChart>
      <c:catAx>
        <c:axId val="9916006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>
                <a:latin typeface="Calibri" pitchFamily="34" charset="0"/>
                <a:cs typeface="Calibri" pitchFamily="34" charset="0"/>
              </a:defRPr>
            </a:pPr>
            <a:endParaRPr lang="ru-RU"/>
          </a:p>
        </c:txPr>
        <c:crossAx val="99161600"/>
        <c:crosses val="autoZero"/>
        <c:auto val="1"/>
        <c:lblAlgn val="ctr"/>
        <c:lblOffset val="100"/>
      </c:catAx>
      <c:valAx>
        <c:axId val="9916160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>
                <a:latin typeface="Calibri" pitchFamily="34" charset="0"/>
                <a:cs typeface="Calibri" pitchFamily="34" charset="0"/>
              </a:defRPr>
            </a:pPr>
            <a:endParaRPr lang="ru-RU"/>
          </a:p>
        </c:txPr>
        <c:crossAx val="99160064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 algn="ctr">
              <a:defRPr/>
            </a:pPr>
            <a:r>
              <a:rPr lang="ru-RU" sz="160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Динамика</a:t>
            </a:r>
            <a:r>
              <a:rPr lang="ru-RU" sz="1600" baseline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суммы возмещения по вкладам</a:t>
            </a:r>
            <a:endParaRPr lang="ru-RU" sz="160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7631623873103031"/>
          <c:y val="2.4691358024691457E-2"/>
        </c:manualLayout>
      </c:layout>
      <c:overlay val="1"/>
    </c:title>
    <c:plotArea>
      <c:layout>
        <c:manualLayout>
          <c:layoutTarget val="inner"/>
          <c:xMode val="edge"/>
          <c:yMode val="edge"/>
          <c:x val="0.1597131575944343"/>
          <c:y val="0.14657561323352969"/>
          <c:w val="0.81482378180988269"/>
          <c:h val="0.6235105796960565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dLblPos val="t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до 9.08.2006 </c:v>
                </c:pt>
                <c:pt idx="1">
                  <c:v>9.08. 2006 - 25.03.2007 </c:v>
                </c:pt>
                <c:pt idx="2">
                  <c:v>25.03.2007 - 1.10.2008 </c:v>
                </c:pt>
                <c:pt idx="3">
                  <c:v>2.10.2008 - 29.12.2014 </c:v>
                </c:pt>
                <c:pt idx="4">
                  <c:v>с 29.12.2014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9CC-42B6-A2B9-2C75F1E7506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Столбец3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dLblPos val="t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до 9.08.2006 </c:v>
                </c:pt>
                <c:pt idx="1">
                  <c:v>9.08. 2006 - 25.03.2007 </c:v>
                </c:pt>
                <c:pt idx="2">
                  <c:v>25.03.2007 - 1.10.2008 </c:v>
                </c:pt>
                <c:pt idx="3">
                  <c:v>2.10.2008 - 29.12.2014 </c:v>
                </c:pt>
                <c:pt idx="4">
                  <c:v>с 29.12.2014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9CC-42B6-A2B9-2C75F1E7506E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dLbls>
            <c:dLbl>
              <c:idx val="4"/>
              <c:spPr>
                <a:solidFill>
                  <a:srgbClr val="FFFF00"/>
                </a:solidFill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6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t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до 9.08.2006 </c:v>
                </c:pt>
                <c:pt idx="1">
                  <c:v>9.08. 2006 - 25.03.2007 </c:v>
                </c:pt>
                <c:pt idx="2">
                  <c:v>25.03.2007 - 1.10.2008 </c:v>
                </c:pt>
                <c:pt idx="3">
                  <c:v>2.10.2008 - 29.12.2014 </c:v>
                </c:pt>
                <c:pt idx="4">
                  <c:v>с 29.12.2014</c:v>
                </c:pt>
              </c:strCache>
            </c:strRef>
          </c:cat>
          <c:val>
            <c:numRef>
              <c:f>Лист1!$D$2:$D$6</c:f>
              <c:numCache>
                <c:formatCode>#,##0</c:formatCode>
                <c:ptCount val="5"/>
                <c:pt idx="0">
                  <c:v>100000</c:v>
                </c:pt>
                <c:pt idx="1">
                  <c:v>190000</c:v>
                </c:pt>
                <c:pt idx="2">
                  <c:v>400000</c:v>
                </c:pt>
                <c:pt idx="3">
                  <c:v>700000</c:v>
                </c:pt>
                <c:pt idx="4">
                  <c:v>1400000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9CC-42B6-A2B9-2C75F1E7506E}"/>
            </c:ext>
          </c:extLst>
        </c:ser>
        <c:dLbls>
          <c:showVal val="1"/>
        </c:dLbls>
        <c:marker val="1"/>
        <c:axId val="99056256"/>
        <c:axId val="99066624"/>
      </c:lineChart>
      <c:catAx>
        <c:axId val="99056256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1200"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ru-RU" sz="1200">
                    <a:latin typeface="Times New Roman" pitchFamily="18" charset="0"/>
                    <a:cs typeface="Times New Roman" pitchFamily="18" charset="0"/>
                  </a:rPr>
                  <a:t>Дата</a:t>
                </a:r>
              </a:p>
            </c:rich>
          </c:tx>
          <c:layout/>
        </c:title>
        <c:numFmt formatCode="General" sourceLinked="0"/>
        <c:tickLblPos val="nextTo"/>
        <c:txPr>
          <a:bodyPr/>
          <a:lstStyle/>
          <a:p>
            <a:pPr>
              <a:defRPr sz="12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9066624"/>
        <c:crosses val="autoZero"/>
        <c:auto val="1"/>
        <c:lblAlgn val="ctr"/>
        <c:lblOffset val="100"/>
      </c:catAx>
      <c:valAx>
        <c:axId val="99066624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 sz="1200" b="1" dirty="0">
                    <a:latin typeface="Times New Roman" pitchFamily="18" charset="0"/>
                    <a:cs typeface="Times New Roman" pitchFamily="18" charset="0"/>
                  </a:rPr>
                  <a:t>тысячи</a:t>
                </a:r>
                <a:r>
                  <a:rPr lang="ru-RU" sz="1200" b="1" baseline="0" dirty="0">
                    <a:latin typeface="Times New Roman" pitchFamily="18" charset="0"/>
                    <a:cs typeface="Times New Roman" pitchFamily="18" charset="0"/>
                  </a:rPr>
                  <a:t> рублей</a:t>
                </a:r>
                <a:endParaRPr lang="ru-RU" sz="1200" b="1" dirty="0">
                  <a:latin typeface="Times New Roman" pitchFamily="18" charset="0"/>
                  <a:cs typeface="Times New Roman" pitchFamily="18" charset="0"/>
                </a:endParaRPr>
              </a:p>
            </c:rich>
          </c:tx>
          <c:layout>
            <c:manualLayout>
              <c:xMode val="edge"/>
              <c:yMode val="edge"/>
              <c:x val="2.2907223553577847E-3"/>
              <c:y val="0.23263860535951517"/>
            </c:manualLayout>
          </c:layout>
        </c:title>
        <c:numFmt formatCode="General" sourceLinked="1"/>
        <c:tickLblPos val="nextTo"/>
        <c:txPr>
          <a:bodyPr/>
          <a:lstStyle/>
          <a:p>
            <a:pPr>
              <a:defRPr sz="12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9056256"/>
        <c:crosses val="autoZero"/>
        <c:crossBetween val="between"/>
      </c:valAx>
    </c:plotArea>
    <c:plotVisOnly val="1"/>
    <c:dispBlanksAs val="gap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8D7E15-1316-4296-8587-BDF6ABCA8C87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D1D281-ACCA-45A8-9853-EA1C3B43CA1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Процедура выплаты возмещения по вкладам при страховом случае в банке,</a:t>
            </a:r>
            <a:r>
              <a:rPr lang="ru-RU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т.е. при отзыве лицензии , происходит следующим образом:</a:t>
            </a:r>
          </a:p>
          <a:p>
            <a:r>
              <a:rPr lang="ru-RU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Когда БР отзывает лицензию у банка, </a:t>
            </a:r>
            <a:r>
              <a:rPr lang="ru-RU" sz="1200" b="1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период со дня отзыва лицензии по 7 день </a:t>
            </a:r>
            <a:r>
              <a:rPr lang="ru-RU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АСВ устраивает конкурс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 отбору банков-агентов для выплаты страхового возмещения вкладчикам. Победители конкурса как правило, один или несколько банков-агентов, действуют от имени и за счет Агентства. Если банков-агентов несколько, то каждый вкладчик закрепляются за каким-то определенным банком-агентом по признаку места жительства вкладчика, вида вклада, в зависимости от начальной буквы фамилии вкладчика и т.п. </a:t>
            </a:r>
          </a:p>
          <a:p>
            <a:r>
              <a:rPr lang="ru-RU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7 день 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бъявляется результат отбора банка – агента , который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будет выплачивать возмещение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 позднее14 дня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Публикуется сообщения о месте проведения выплаты,  БР вывешивает в самом банке сообщение, в котором указывает банк –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агент,,время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форму и порядок обращения вкладчиков за страховым возмещением</a:t>
            </a:r>
          </a:p>
          <a:p>
            <a:r>
              <a:rPr lang="ru-RU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15 день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Банк-агент (банк, выбранный Агентством для выплаты страхового возмещения) начинает выплаты.</a:t>
            </a:r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1F80E2-3829-40A9-8895-03E64CBB20AA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796416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соответствии с Федеральным законом "О страховании вкладов физических лиц в банках Российской Федерации" застрахованными являются денежные средства в рублях и иностранной валюте, размещаемые физическими лицами в банке на основании договора банковского вклада, включая причисленные проценты на сумму вклада.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1F80E2-3829-40A9-8895-03E64CBB20AA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239401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 данном слайде показана динамика суммы возмещения по вкладам </a:t>
            </a:r>
          </a:p>
          <a:p>
            <a:r>
              <a:rPr lang="ru-RU" dirty="0" smtClean="0"/>
              <a:t>На начальных стадиях формирования ССВ</a:t>
            </a:r>
            <a:r>
              <a:rPr lang="ru-RU" baseline="0" dirty="0" smtClean="0"/>
              <a:t>  сумма возмещения составляла 100 тыс.руб. На сегодня сумма возмещения составляет 1,4 млн. руб.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1F80E2-3829-40A9-8895-03E64CBB20AA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37101-AA50-4206-AD55-E5EE04AD778C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15C08-C5E8-4653-9010-40FD9FEAD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37101-AA50-4206-AD55-E5EE04AD778C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15C08-C5E8-4653-9010-40FD9FEAD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37101-AA50-4206-AD55-E5EE04AD778C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15C08-C5E8-4653-9010-40FD9FEAD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37101-AA50-4206-AD55-E5EE04AD778C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15C08-C5E8-4653-9010-40FD9FEAD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37101-AA50-4206-AD55-E5EE04AD778C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15C08-C5E8-4653-9010-40FD9FEAD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37101-AA50-4206-AD55-E5EE04AD778C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15C08-C5E8-4653-9010-40FD9FEAD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37101-AA50-4206-AD55-E5EE04AD778C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15C08-C5E8-4653-9010-40FD9FEAD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37101-AA50-4206-AD55-E5EE04AD778C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15C08-C5E8-4653-9010-40FD9FEAD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37101-AA50-4206-AD55-E5EE04AD778C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15C08-C5E8-4653-9010-40FD9FEAD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37101-AA50-4206-AD55-E5EE04AD778C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15C08-C5E8-4653-9010-40FD9FEAD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37101-AA50-4206-AD55-E5EE04AD778C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BC15C08-C5E8-4653-9010-40FD9FEAD78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2037101-AA50-4206-AD55-E5EE04AD778C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BC15C08-C5E8-4653-9010-40FD9FEAD78F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sv.org.ru/" TargetMode="External"/><Relationship Id="rId2" Type="http://schemas.openxmlformats.org/officeDocument/2006/relationships/hyperlink" Target="https://www.asv.org.ru/insurance/insurance_cases/1985/551726/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2856"/>
            <a:ext cx="7772400" cy="1467594"/>
          </a:xfrm>
        </p:spPr>
        <p:txBody>
          <a:bodyPr>
            <a:normAutofit/>
          </a:bodyPr>
          <a:lstStyle/>
          <a:p>
            <a:r>
              <a:rPr lang="ru-RU" sz="4400" b="0" dirty="0" smtClean="0">
                <a:solidFill>
                  <a:schemeClr val="tx2"/>
                </a:solidFill>
                <a:effectLst/>
              </a:rPr>
              <a:t>БАНКОВСКАЯ СИСТЕМА РОССИЙСКОЙ ФЕДЕРАЦИИ</a:t>
            </a:r>
          </a:p>
        </p:txBody>
      </p:sp>
    </p:spTree>
  </p:cSld>
  <p:clrMapOvr>
    <a:masterClrMapping/>
  </p:clrMapOvr>
  <p:transition>
    <p:pull dir="l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0" dirty="0" smtClean="0">
                <a:ln>
                  <a:noFill/>
                </a:ln>
                <a:solidFill>
                  <a:schemeClr val="tx2"/>
                </a:solidFill>
                <a:effectLst/>
              </a:rPr>
              <a:t>Отзыв банковской лицензии</a:t>
            </a:r>
          </a:p>
        </p:txBody>
      </p:sp>
      <p:pic>
        <p:nvPicPr>
          <p:cNvPr id="6" name="Содержимое 5" descr="Закон-о-банках-и-банковской-деятельности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257300" y="2394363"/>
            <a:ext cx="2438400" cy="3486912"/>
          </a:xfrm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z="2400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endParaRPr lang="ru-RU" sz="2400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Статья 20. Основания для отзыва у кредитной организации лицензии на осуществление банковских операций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980728"/>
            <a:ext cx="7772400" cy="864096"/>
          </a:xfrm>
        </p:spPr>
        <p:txBody>
          <a:bodyPr/>
          <a:lstStyle/>
          <a:p>
            <a:pPr algn="ctr"/>
            <a:r>
              <a:rPr lang="ru-RU" sz="4000" b="0" dirty="0" smtClean="0">
                <a:ln>
                  <a:noFill/>
                </a:ln>
                <a:solidFill>
                  <a:schemeClr val="tx2"/>
                </a:solidFill>
                <a:effectLst/>
              </a:rPr>
              <a:t>Основные причины отзыва лицензии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30352" y="2060848"/>
            <a:ext cx="7772400" cy="4176464"/>
          </a:xfrm>
        </p:spPr>
        <p:txBody>
          <a:bodyPr>
            <a:noAutofit/>
          </a:bodyPr>
          <a:lstStyle/>
          <a:p>
            <a:pPr marL="457200" indent="-457200" algn="just">
              <a:lnSpc>
                <a:spcPct val="90000"/>
              </a:lnSpc>
            </a:pPr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1. Нарушение требований Законодательства, а именно ст. 6,7 ФЗ от</a:t>
            </a:r>
          </a:p>
          <a:p>
            <a:pPr marL="457200" indent="-457200" algn="just">
              <a:lnSpc>
                <a:spcPct val="90000"/>
              </a:lnSpc>
            </a:pPr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07.08.2001 № 115-ФЗ «О противодействии легализации (отмыванию)</a:t>
            </a:r>
          </a:p>
          <a:p>
            <a:pPr marL="457200" indent="-457200" algn="just">
              <a:lnSpc>
                <a:spcPct val="90000"/>
              </a:lnSpc>
            </a:pPr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доходов, полученных преступным путем, и финансированию</a:t>
            </a:r>
          </a:p>
          <a:p>
            <a:pPr marL="457200" indent="-457200" algn="just">
              <a:lnSpc>
                <a:spcPct val="90000"/>
              </a:lnSpc>
            </a:pPr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терроризма»</a:t>
            </a:r>
          </a:p>
          <a:p>
            <a:pPr marL="457200" indent="-457200" algn="just">
              <a:lnSpc>
                <a:spcPct val="90000"/>
              </a:lnSpc>
            </a:pPr>
            <a:endParaRPr lang="ru-RU" sz="20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marL="457200" indent="-457200" algn="just">
              <a:lnSpc>
                <a:spcPct val="90000"/>
              </a:lnSpc>
            </a:pPr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2. Нарушение значений основного норматива достаточности капитала</a:t>
            </a:r>
          </a:p>
          <a:p>
            <a:pPr marL="457200" indent="-457200" algn="just">
              <a:lnSpc>
                <a:spcPct val="90000"/>
              </a:lnSpc>
            </a:pPr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(уровень критичности – меньше 2%)</a:t>
            </a:r>
          </a:p>
          <a:p>
            <a:pPr marL="457200" indent="-457200" algn="just">
              <a:lnSpc>
                <a:spcPct val="90000"/>
              </a:lnSpc>
            </a:pPr>
            <a:endParaRPr lang="ru-RU" sz="20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3. Нарушение значений </a:t>
            </a:r>
            <a:r>
              <a:rPr lang="ru-RU" sz="20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размера резервов, создаваемых под кредитные риски</a:t>
            </a:r>
            <a:endParaRPr lang="ru-RU" sz="2000" dirty="0" smtClean="0">
              <a:solidFill>
                <a:schemeClr val="tx2"/>
              </a:solidFill>
              <a:latin typeface="Calibri" pitchFamily="34" charset="0"/>
              <a:ea typeface="+mj-ea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/>
              <a:t>РЕГИОНАЛЬНЫЙ АКЦИОНЕРНЫЙ КОММЕРЧЕСКИЙ БАНК «МОСКВА» (ПУБЛИЧНОЕ АКЦИОНЕРНОЕ ОБЩЕСТВО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Дата отзыва лицензии - 14.11.2018</a:t>
            </a:r>
          </a:p>
          <a:p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Основание</a:t>
            </a:r>
            <a:r>
              <a:rPr lang="en-US" sz="2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:</a:t>
            </a:r>
            <a:endParaRPr lang="ru-RU" sz="2400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В деятельности ПАО РАКБ «МОСКВА» установлены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неоднократные нарушения нормативных актов Банка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России в области противодействия легализации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(отмыванию) доходов, полученных преступным путем,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и финансированию терроризма (ПОД/ФТ) в части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корректности направлявшихся в уполномоченный орган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сведений по операциям, подлежащим обязательному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контролю.</a:t>
            </a:r>
            <a:endParaRPr lang="ru-RU" sz="2400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Публичное акционерное общество «Уральский Транспортный банк» ПАО «</a:t>
            </a:r>
            <a:r>
              <a:rPr lang="ru-RU" sz="2800" b="1" dirty="0" err="1" smtClean="0"/>
              <a:t>Уралтрансбанк</a:t>
            </a:r>
            <a:r>
              <a:rPr lang="ru-RU" sz="2800" b="1" dirty="0" smtClean="0"/>
              <a:t>»</a:t>
            </a:r>
            <a:endParaRPr lang="ru-RU" sz="2800" b="1" dirty="0"/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Дата отзыва лицензии – </a:t>
            </a:r>
            <a:r>
              <a:rPr lang="en-US" sz="28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25.10</a:t>
            </a:r>
            <a:r>
              <a:rPr lang="ru-RU" sz="28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.2018</a:t>
            </a:r>
            <a:endParaRPr lang="en-US" sz="2800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ru-RU" sz="28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Основание</a:t>
            </a:r>
            <a:r>
              <a:rPr lang="en-US" sz="28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:</a:t>
            </a:r>
            <a:endParaRPr lang="ru-RU" sz="2800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Решение Банка России принято в связи с неисполнением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кредитной организацией значений всех нормативов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достаточности собственных средств (капитала) ниже двух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процентов, снижением размера собственных средств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(капитала) ниже минимального значения уставного капитала,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установленного на дату государственной регистрации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кредитной организации.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«УМ-Банк» Общество с ограниченной ответственностью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Дата отзыва лицензии - 14.11.2018</a:t>
            </a:r>
          </a:p>
          <a:p>
            <a:r>
              <a:rPr lang="ru-RU" sz="28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Основание</a:t>
            </a:r>
            <a:r>
              <a:rPr lang="en-US" sz="28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:</a:t>
            </a:r>
            <a:endParaRPr lang="ru-RU" sz="2800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В структуре баланса банка более половины пассивов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приходилось на привлеченные денежные средства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населения, которые банк размещал в низкокачественные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активы (порядка 70% кредитного портфеля сформированы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сомнительной и безнадежной ссудной задолженностью).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При этом кредитная организация систематически занижала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величину принимаемого кредитного риска, в связи с чем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Банк России неоднократно предъявлял требования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о </a:t>
            </a:r>
            <a:r>
              <a:rPr lang="ru-RU" dirty="0" err="1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досоздании</a:t>
            </a:r>
            <a:r>
              <a:rPr lang="ru-RU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резервов на возможные потери.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1524000" y="1397000"/>
          <a:ext cx="6216352" cy="4336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836712"/>
            <a:ext cx="7772400" cy="1368152"/>
          </a:xfrm>
        </p:spPr>
        <p:txBody>
          <a:bodyPr/>
          <a:lstStyle/>
          <a:p>
            <a:r>
              <a:rPr lang="ru-RU" sz="4000" b="0" dirty="0" smtClean="0">
                <a:ln>
                  <a:noFill/>
                </a:ln>
                <a:solidFill>
                  <a:schemeClr val="tx2"/>
                </a:solidFill>
                <a:effectLst/>
              </a:rPr>
              <a:t>Правовая основа системы страхования вкладов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3460640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Федеральный закон № 177-ФЗ от 23.12.2003 г. «О страховании вкладов физических лиц в банках РФ» (с изменениями и дополнениями)</a:t>
            </a:r>
          </a:p>
          <a:p>
            <a:pPr algn="just"/>
            <a:endParaRPr lang="ru-RU" sz="24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just"/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Порядок выплаты возмещения по вкладам, утвержденный Государственной Корпорацией Агентство по страхованию вкладов </a:t>
            </a:r>
          </a:p>
          <a:p>
            <a:pPr algn="just"/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(с изменениями)</a:t>
            </a:r>
          </a:p>
          <a:p>
            <a:endParaRPr lang="ru-RU" sz="24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229600" cy="72008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Основные цели Федерального закона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903712"/>
          </a:xfrm>
        </p:spPr>
        <p:txBody>
          <a:bodyPr>
            <a:normAutofit/>
          </a:bodyPr>
          <a:lstStyle/>
          <a:p>
            <a:pPr marL="457200" indent="-457200" algn="just">
              <a:lnSpc>
                <a:spcPct val="90000"/>
              </a:lnSpc>
              <a:buNone/>
            </a:pPr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Защищать права и интересы вкладчиков</a:t>
            </a:r>
          </a:p>
          <a:p>
            <a:pPr marL="457200" indent="-457200" algn="just">
              <a:lnSpc>
                <a:spcPct val="90000"/>
              </a:lnSpc>
              <a:buNone/>
            </a:pPr>
            <a:endParaRPr lang="ru-RU" sz="24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marL="457200" indent="-457200" algn="just">
              <a:lnSpc>
                <a:spcPct val="90000"/>
              </a:lnSpc>
              <a:buNone/>
            </a:pPr>
            <a:endParaRPr lang="ru-RU" sz="24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marL="457200" indent="-457200" algn="just">
              <a:lnSpc>
                <a:spcPct val="90000"/>
              </a:lnSpc>
              <a:buNone/>
            </a:pPr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Гарантировать надежность банковского вклада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792088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Информация для вкладчиков Банка</a:t>
            </a:r>
            <a:endParaRPr lang="ru-RU" sz="4000" dirty="0"/>
          </a:p>
        </p:txBody>
      </p:sp>
      <p:pic>
        <p:nvPicPr>
          <p:cNvPr id="7" name="Содержимое 6" descr="218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2708920"/>
            <a:ext cx="2952328" cy="3888432"/>
          </a:xfrm>
        </p:spPr>
      </p:pic>
      <p:pic>
        <p:nvPicPr>
          <p:cNvPr id="8" name="Содержимое 7" descr="asv_5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076056" y="2708920"/>
            <a:ext cx="3001144" cy="3528392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 smtClean="0"/>
              <a:t>Агентство по страхованию вкладов (АСВ)</a:t>
            </a:r>
            <a:endParaRPr lang="ru-RU" sz="4000" dirty="0"/>
          </a:p>
        </p:txBody>
      </p:sp>
      <p:pic>
        <p:nvPicPr>
          <p:cNvPr id="7" name="Содержимое 6" descr="960962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988840"/>
            <a:ext cx="4038600" cy="4392488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Создано в январе 2004 г.</a:t>
            </a:r>
          </a:p>
          <a:p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Выплачивает вкладчикам возмещение по вкладам</a:t>
            </a:r>
          </a:p>
          <a:p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Ведет реестр банков-участников системы страхования вкладов</a:t>
            </a:r>
          </a:p>
          <a:p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Контролирует формирование фонда страхования вкладов</a:t>
            </a:r>
          </a:p>
          <a:p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Управляет средствами фонда страхования вкладов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363272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 </a:t>
            </a:r>
            <a:br>
              <a:rPr lang="ru-RU" sz="4000" dirty="0" smtClean="0"/>
            </a:br>
            <a:r>
              <a:rPr lang="ru-RU" sz="4000" dirty="0" smtClean="0"/>
              <a:t>БАНКОВСКАЯ СИСТЕМА РФ</a:t>
            </a:r>
            <a:br>
              <a:rPr lang="ru-RU" sz="4000" dirty="0" smtClean="0"/>
            </a:br>
            <a:endParaRPr lang="ru-RU" sz="27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628800"/>
            <a:ext cx="4173860" cy="885800"/>
          </a:xfrm>
        </p:spPr>
        <p:txBody>
          <a:bodyPr/>
          <a:lstStyle/>
          <a:p>
            <a:pPr algn="ctr"/>
            <a:r>
              <a:rPr lang="ru-RU" dirty="0" smtClean="0">
                <a:latin typeface="Calibri" pitchFamily="34" charset="0"/>
                <a:cs typeface="Calibri" pitchFamily="34" charset="0"/>
              </a:rPr>
              <a:t>Центральный банк РФ</a:t>
            </a:r>
          </a:p>
          <a:p>
            <a:pPr algn="ctr"/>
            <a:r>
              <a:rPr lang="ru-RU" sz="1200" dirty="0" smtClean="0">
                <a:latin typeface="Calibri" pitchFamily="34" charset="0"/>
                <a:cs typeface="Calibri" pitchFamily="34" charset="0"/>
              </a:rPr>
              <a:t>Штаб-квартира – Москва</a:t>
            </a:r>
          </a:p>
          <a:p>
            <a:pPr algn="ctr"/>
            <a:r>
              <a:rPr lang="ru-RU" sz="1200" dirty="0" smtClean="0">
                <a:latin typeface="Calibri" pitchFamily="34" charset="0"/>
                <a:cs typeface="Calibri" pitchFamily="34" charset="0"/>
              </a:rPr>
              <a:t>Учрежден– 13.07.1990</a:t>
            </a:r>
            <a:endParaRPr lang="ru-RU" sz="1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4008" y="1484784"/>
            <a:ext cx="4041775" cy="3168352"/>
          </a:xfrm>
        </p:spPr>
        <p:txBody>
          <a:bodyPr>
            <a:normAutofit fontScale="92500"/>
          </a:bodyPr>
          <a:lstStyle/>
          <a:p>
            <a:endParaRPr lang="ru-RU" dirty="0" smtClean="0"/>
          </a:p>
          <a:p>
            <a:r>
              <a:rPr lang="ru-RU" dirty="0" smtClean="0">
                <a:latin typeface="Calibri" pitchFamily="34" charset="0"/>
                <a:cs typeface="Calibri" pitchFamily="34" charset="0"/>
              </a:rPr>
              <a:t>Кредитные организации </a:t>
            </a:r>
          </a:p>
          <a:p>
            <a:pPr>
              <a:buFont typeface="Wingdings" pitchFamily="2" charset="2"/>
              <a:buChar char="v"/>
            </a:pPr>
            <a:endParaRPr lang="ru-RU" sz="22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коммерческие банки,</a:t>
            </a: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 их филиалы и представительства</a:t>
            </a:r>
          </a:p>
          <a:p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 небанковские кредитные организации</a:t>
            </a:r>
          </a:p>
          <a:p>
            <a:pPr>
              <a:buFont typeface="Wingdings" pitchFamily="2" charset="2"/>
              <a:buChar char="v"/>
            </a:pPr>
            <a:endParaRPr lang="ru-RU" sz="2200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v"/>
            </a:pPr>
            <a:endParaRPr lang="ru-RU" sz="2200" dirty="0" smtClean="0">
              <a:solidFill>
                <a:schemeClr val="tx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95536" y="5733256"/>
            <a:ext cx="4245868" cy="936104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Глава Центрального Банка </a:t>
            </a:r>
            <a:r>
              <a:rPr lang="ru-RU" sz="1800" dirty="0" err="1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Набиуллина</a:t>
            </a:r>
            <a:r>
              <a:rPr lang="ru-RU" sz="18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Эльвира </a:t>
            </a:r>
            <a:r>
              <a:rPr lang="ru-RU" sz="1800" dirty="0" err="1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Сахипзадовна</a:t>
            </a:r>
            <a:r>
              <a:rPr lang="ru-RU" sz="18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</a:p>
          <a:p>
            <a:pPr algn="ctr">
              <a:buNone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(с 24 июня 2013 года по настоящее время)</a:t>
            </a:r>
          </a:p>
          <a:p>
            <a:pPr algn="ctr">
              <a:buNone/>
            </a:pPr>
            <a:endParaRPr lang="ru-RU" sz="12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9" name="Рисунок 8" descr="nabiullina_bi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2564904"/>
            <a:ext cx="2095500" cy="31527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latin typeface="Calibri" pitchFamily="34" charset="0"/>
                <a:cs typeface="Calibri" pitchFamily="34" charset="0"/>
              </a:rPr>
              <a:t>ПОРЯДОК И УСЛОВИЯ ВЫПЛАТЫ ВОЗМЕЩЕНИЯ ПО ВКЛАДУ</a:t>
            </a:r>
            <a:endParaRPr lang="ru-RU" sz="3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3995936" y="2204864"/>
            <a:ext cx="785818" cy="357190"/>
          </a:xfrm>
          <a:prstGeom prst="rightArrow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 rot="5400000">
            <a:off x="6586799" y="2998377"/>
            <a:ext cx="504056" cy="357190"/>
          </a:xfrm>
          <a:prstGeom prst="rightArrow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 rot="10800000">
            <a:off x="3923928" y="4365104"/>
            <a:ext cx="785818" cy="357190"/>
          </a:xfrm>
          <a:prstGeom prst="rightArrow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1142976" y="1285860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 день</a:t>
            </a:r>
            <a:endParaRPr lang="ru-RU" b="1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00694" y="1285860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7 день</a:t>
            </a:r>
            <a:endParaRPr lang="ru-RU" b="1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796136" y="3501008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14 день</a:t>
            </a:r>
            <a:endParaRPr lang="ru-RU" b="1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59632" y="3573016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15 день</a:t>
            </a:r>
            <a:endParaRPr lang="ru-RU" b="1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3568" y="1700808"/>
            <a:ext cx="2736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ЦБ РФ - отзыв лицензии на совершение банковских операций </a:t>
            </a:r>
            <a:endParaRPr lang="ru-RU" sz="1600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436096" y="1628801"/>
            <a:ext cx="280831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АСВ - получает от Банка с отозванной лицензией реестр вкладчиков (не позднее 7 дней с даты отзыва лицензии)</a:t>
            </a:r>
          </a:p>
          <a:p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5292080" y="3933056"/>
            <a:ext cx="3456384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АСВ - выбирает Банк-Агент (или несколько Банков), который будет осуществлять выплату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Информирует вкладчиков о Банке-Агенте, его местонахождении, порядке приема заявлений, конкретном размере возмещения (направляет письмо каждому вкладчику)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Размещает информацию в Вестнике Банка России, на сайте АСВ и ЦБ</a:t>
            </a:r>
          </a:p>
          <a:p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827584" y="4293096"/>
            <a:ext cx="2448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Начало осуществления выплат Банком-Агентом</a:t>
            </a:r>
            <a:endParaRPr lang="ru-RU" sz="1600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Скругленный прямоугольник 34"/>
          <p:cNvSpPr/>
          <p:nvPr/>
        </p:nvSpPr>
        <p:spPr>
          <a:xfrm>
            <a:off x="1428728" y="1000108"/>
            <a:ext cx="6500858" cy="42862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1428728" y="3000372"/>
            <a:ext cx="6500858" cy="42862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868346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Calibri" pitchFamily="34" charset="0"/>
                <a:cs typeface="Calibri" pitchFamily="34" charset="0"/>
              </a:rPr>
              <a:t>УСЛОВИЯ СТРАХОВАНИЯ ВКЛАДОВ</a:t>
            </a:r>
            <a:endParaRPr lang="ru-RU" sz="3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14414" y="3000372"/>
            <a:ext cx="6786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  <a:latin typeface="Calibri" pitchFamily="34" charset="0"/>
                <a:cs typeface="Calibri" pitchFamily="34" charset="0"/>
              </a:rPr>
              <a:t>Не подлежат страхованию денежные средства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0" name="AutoShape 6" descr="https://www.southjersey.aaa.com/sites/default/files/styles/large/public/exchange1-900.jpg?itok=LPyQA1d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www.southjersey.aaa.com/sites/default/files/styles/large/public/exchange1-900.jpg?itok=LPyQA1d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https://www.southjersey.aaa.com/sites/default/files/styles/large/public/exchange1-900.jpg?itok=LPyQA1d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7" name="Picture 13" descr="https://images.ru.prom.st/444684910_w200_h200_bonus_rubl_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285860"/>
            <a:ext cx="1785950" cy="1785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3" name="Группа 24"/>
          <p:cNvGrpSpPr/>
          <p:nvPr/>
        </p:nvGrpSpPr>
        <p:grpSpPr>
          <a:xfrm>
            <a:off x="2928926" y="1643050"/>
            <a:ext cx="714380" cy="714380"/>
            <a:chOff x="0" y="1641788"/>
            <a:chExt cx="834426" cy="834426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6" name="Овал 25"/>
            <p:cNvSpPr/>
            <p:nvPr/>
          </p:nvSpPr>
          <p:spPr>
            <a:xfrm>
              <a:off x="0" y="1641788"/>
              <a:ext cx="834426" cy="834426"/>
            </a:xfrm>
            <a:prstGeom prst="ellipse">
              <a:avLst/>
            </a:prstGeom>
            <a:blipFill rotWithShape="0">
              <a:blip r:embed="rId4" cstate="print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Овал 4"/>
            <p:cNvSpPr/>
            <p:nvPr/>
          </p:nvSpPr>
          <p:spPr>
            <a:xfrm>
              <a:off x="122199" y="1763987"/>
              <a:ext cx="590028" cy="59002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050" tIns="19050" rIns="19050" bIns="190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500" kern="1200" dirty="0"/>
            </a:p>
          </p:txBody>
        </p:sp>
      </p:grpSp>
      <p:grpSp>
        <p:nvGrpSpPr>
          <p:cNvPr id="4" name="Группа 35"/>
          <p:cNvGrpSpPr/>
          <p:nvPr/>
        </p:nvGrpSpPr>
        <p:grpSpPr>
          <a:xfrm>
            <a:off x="3643306" y="1643050"/>
            <a:ext cx="714380" cy="714380"/>
            <a:chOff x="1428257" y="2338412"/>
            <a:chExt cx="834426" cy="834426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37" name="Овал 36"/>
            <p:cNvSpPr/>
            <p:nvPr/>
          </p:nvSpPr>
          <p:spPr>
            <a:xfrm>
              <a:off x="1428257" y="2338412"/>
              <a:ext cx="834426" cy="834426"/>
            </a:xfrm>
            <a:prstGeom prst="ellipse">
              <a:avLst/>
            </a:prstGeom>
            <a:blipFill rotWithShape="0">
              <a:blip r:embed="rId5" cstate="print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8" name="Овал 4"/>
            <p:cNvSpPr/>
            <p:nvPr/>
          </p:nvSpPr>
          <p:spPr>
            <a:xfrm>
              <a:off x="1550456" y="2460611"/>
              <a:ext cx="590028" cy="59002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050" tIns="19050" rIns="19050" bIns="190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500" kern="1200"/>
            </a:p>
          </p:txBody>
        </p:sp>
      </p:grpSp>
      <p:grpSp>
        <p:nvGrpSpPr>
          <p:cNvPr id="10" name="Группа 40"/>
          <p:cNvGrpSpPr/>
          <p:nvPr/>
        </p:nvGrpSpPr>
        <p:grpSpPr>
          <a:xfrm>
            <a:off x="5786446" y="1571612"/>
            <a:ext cx="1357322" cy="1285884"/>
            <a:chOff x="2751832" y="551160"/>
            <a:chExt cx="2961679" cy="2961679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42" name="Овал 41"/>
            <p:cNvSpPr/>
            <p:nvPr/>
          </p:nvSpPr>
          <p:spPr>
            <a:xfrm>
              <a:off x="2751832" y="551160"/>
              <a:ext cx="2961679" cy="2961679"/>
            </a:xfrm>
            <a:prstGeom prst="ellipse">
              <a:avLst/>
            </a:prstGeom>
            <a:blipFill rotWithShape="0">
              <a:blip r:embed="rId6" cstate="print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3" name="Овал 4"/>
            <p:cNvSpPr/>
            <p:nvPr/>
          </p:nvSpPr>
          <p:spPr>
            <a:xfrm>
              <a:off x="3185560" y="984888"/>
              <a:ext cx="2094223" cy="209422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9850" tIns="69850" rIns="69850" bIns="69850" numCol="1" spcCol="1270" anchor="ctr" anchorCtr="0">
              <a:noAutofit/>
            </a:bodyPr>
            <a:lstStyle/>
            <a:p>
              <a:pPr lvl="0" algn="ctr" defTabSz="2444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5500" kern="1200"/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1571604" y="1000108"/>
            <a:ext cx="59293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  <a:latin typeface="Calibri" pitchFamily="34" charset="0"/>
                <a:cs typeface="Calibri" pitchFamily="34" charset="0"/>
              </a:rPr>
              <a:t>Страхованию подлежат денежные средства:</a:t>
            </a:r>
            <a:endParaRPr lang="ru-RU" sz="2000" dirty="0">
              <a:solidFill>
                <a:schemeClr val="bg1">
                  <a:lumMod val="9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12" name="Группа 28"/>
          <p:cNvGrpSpPr/>
          <p:nvPr/>
        </p:nvGrpSpPr>
        <p:grpSpPr>
          <a:xfrm>
            <a:off x="3286116" y="2143116"/>
            <a:ext cx="714380" cy="714380"/>
            <a:chOff x="1428257" y="2168"/>
            <a:chExt cx="834426" cy="834426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30" name="Овал 29"/>
            <p:cNvSpPr/>
            <p:nvPr/>
          </p:nvSpPr>
          <p:spPr>
            <a:xfrm>
              <a:off x="1428257" y="2168"/>
              <a:ext cx="834426" cy="834426"/>
            </a:xfrm>
            <a:prstGeom prst="ellipse">
              <a:avLst/>
            </a:prstGeom>
            <a:blipFill rotWithShape="0">
              <a:blip r:embed="rId7" cstate="print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Овал 4"/>
            <p:cNvSpPr/>
            <p:nvPr/>
          </p:nvSpPr>
          <p:spPr>
            <a:xfrm>
              <a:off x="1550456" y="124367"/>
              <a:ext cx="590028" cy="59002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050" tIns="19050" rIns="19050" bIns="190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500" kern="1200"/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1714480" y="3786190"/>
            <a:ext cx="13573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alibri" pitchFamily="34" charset="0"/>
                <a:cs typeface="Calibri" pitchFamily="34" charset="0"/>
              </a:rPr>
              <a:t>На счетах адвокатов и нотариусов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571604" y="4929198"/>
            <a:ext cx="150019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В филиалах российских банков, </a:t>
            </a:r>
          </a:p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находящихся за границей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286248" y="3714752"/>
            <a:ext cx="18573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Размещенные на обезличенных металлических счетах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357686" y="5143512"/>
            <a:ext cx="17145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Переведенные в «электронные кошельки»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143768" y="3929066"/>
            <a:ext cx="1714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На </a:t>
            </a:r>
          </a:p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предъявителя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143768" y="5286388"/>
            <a:ext cx="1714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Размещенные юр.лицами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571604" y="1785926"/>
            <a:ext cx="13573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alibri" pitchFamily="34" charset="0"/>
                <a:cs typeface="Calibri" pitchFamily="34" charset="0"/>
              </a:rPr>
              <a:t>В российских рублях 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286248" y="1785926"/>
            <a:ext cx="15001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В иностранной валюте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072330" y="1785926"/>
            <a:ext cx="16430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Причисленные % на сумму вклада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1" name="Рисунок 40" descr="depositphotos_39068083-stock-photo-green-check-mark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95536" y="3645024"/>
            <a:ext cx="1196752" cy="1196752"/>
          </a:xfrm>
          <a:prstGeom prst="rect">
            <a:avLst/>
          </a:prstGeom>
        </p:spPr>
      </p:pic>
      <p:pic>
        <p:nvPicPr>
          <p:cNvPr id="52" name="Рисунок 51" descr="depositphotos_39068083-stock-photo-green-check-mark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67544" y="5085184"/>
            <a:ext cx="1196752" cy="1196752"/>
          </a:xfrm>
          <a:prstGeom prst="rect">
            <a:avLst/>
          </a:prstGeom>
        </p:spPr>
      </p:pic>
      <p:pic>
        <p:nvPicPr>
          <p:cNvPr id="53" name="Рисунок 52" descr="depositphotos_39068083-stock-photo-green-check-mark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131840" y="5013176"/>
            <a:ext cx="1196752" cy="1196752"/>
          </a:xfrm>
          <a:prstGeom prst="rect">
            <a:avLst/>
          </a:prstGeom>
        </p:spPr>
      </p:pic>
      <p:pic>
        <p:nvPicPr>
          <p:cNvPr id="54" name="Рисунок 53" descr="depositphotos_39068083-stock-photo-green-check-mark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131840" y="3645024"/>
            <a:ext cx="1196752" cy="1196752"/>
          </a:xfrm>
          <a:prstGeom prst="rect">
            <a:avLst/>
          </a:prstGeom>
        </p:spPr>
      </p:pic>
      <p:pic>
        <p:nvPicPr>
          <p:cNvPr id="55" name="Рисунок 54" descr="depositphotos_39068083-stock-photo-green-check-mark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156176" y="4941168"/>
            <a:ext cx="1196752" cy="1196752"/>
          </a:xfrm>
          <a:prstGeom prst="rect">
            <a:avLst/>
          </a:prstGeom>
        </p:spPr>
      </p:pic>
      <p:pic>
        <p:nvPicPr>
          <p:cNvPr id="56" name="Рисунок 55" descr="depositphotos_39068083-stock-photo-green-check-mark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084168" y="3645024"/>
            <a:ext cx="1196752" cy="11967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im0-tub-ru.yandex.net/i?id=2f0230e3f77bf72594e15e1d98610923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428736"/>
            <a:ext cx="7500990" cy="43543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928694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Calibri" pitchFamily="34" charset="0"/>
                <a:cs typeface="Calibri" pitchFamily="34" charset="0"/>
              </a:rPr>
              <a:t>СУММА ВОЗМЕЩЕНИЯ ПО ВКЛАДАМ </a:t>
            </a:r>
            <a:endParaRPr lang="ru-RU" sz="3600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857224" y="1357298"/>
          <a:ext cx="7429552" cy="4572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3100" b="1" dirty="0" smtClean="0"/>
              <a:t>Пресс-релизы с официального сайта Агентства по страхованию вкладов </a:t>
            </a:r>
            <a:r>
              <a:rPr lang="en-US" sz="3100" b="1" dirty="0" smtClean="0"/>
              <a:t>https://www.asv.org.ru</a:t>
            </a:r>
            <a:r>
              <a:rPr lang="ru-RU" sz="3100" b="1" dirty="0" smtClean="0"/>
              <a:t/>
            </a:r>
            <a:br>
              <a:rPr lang="ru-RU" sz="3100" b="1" dirty="0" smtClean="0"/>
            </a:br>
            <a:endParaRPr lang="ru-RU" sz="31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pPr fontAlgn="base"/>
            <a:r>
              <a:rPr lang="ru-RU" sz="3500" b="1" dirty="0" smtClean="0">
                <a:latin typeface="Calibri" pitchFamily="34" charset="0"/>
                <a:cs typeface="Calibri" pitchFamily="34" charset="0"/>
              </a:rPr>
              <a:t>Агентство начинает выплату страхового возмещения вкладчикам кредитной организации ПАО «</a:t>
            </a:r>
            <a:r>
              <a:rPr lang="ru-RU" sz="3500" b="1" dirty="0" err="1" smtClean="0">
                <a:latin typeface="Calibri" pitchFamily="34" charset="0"/>
                <a:cs typeface="Calibri" pitchFamily="34" charset="0"/>
              </a:rPr>
              <a:t>Уралтрансбанк</a:t>
            </a:r>
            <a:r>
              <a:rPr lang="ru-RU" sz="3500" b="1" dirty="0" smtClean="0">
                <a:latin typeface="Calibri" pitchFamily="34" charset="0"/>
                <a:cs typeface="Calibri" pitchFamily="34" charset="0"/>
              </a:rPr>
              <a:t>»</a:t>
            </a:r>
          </a:p>
          <a:p>
            <a:pPr fontAlgn="base"/>
            <a:r>
              <a:rPr lang="ru-RU" sz="3500" dirty="0" smtClean="0">
                <a:latin typeface="Calibri" pitchFamily="34" charset="0"/>
                <a:cs typeface="Calibri" pitchFamily="34" charset="0"/>
              </a:rPr>
              <a:t>Дата: 02.11.2018</a:t>
            </a:r>
          </a:p>
          <a:p>
            <a:pPr fontAlgn="base"/>
            <a:r>
              <a:rPr lang="ru-RU" sz="3500" dirty="0" smtClean="0">
                <a:latin typeface="Calibri" pitchFamily="34" charset="0"/>
                <a:cs typeface="Calibri" pitchFamily="34" charset="0"/>
              </a:rPr>
              <a:t>Департамент общественных связей государственной корпорации «Агентство по страхованию вкладов» (Агентство) сообщает о том, что </a:t>
            </a:r>
            <a:r>
              <a:rPr lang="ru-RU" sz="3500" b="1" dirty="0" smtClean="0">
                <a:latin typeface="Calibri" pitchFamily="34" charset="0"/>
                <a:cs typeface="Calibri" pitchFamily="34" charset="0"/>
              </a:rPr>
              <a:t>6 ноября 2018 года</a:t>
            </a:r>
            <a:r>
              <a:rPr lang="ru-RU" sz="3500" dirty="0" smtClean="0">
                <a:latin typeface="Calibri" pitchFamily="34" charset="0"/>
                <a:cs typeface="Calibri" pitchFamily="34" charset="0"/>
              </a:rPr>
              <a:t> начинаются выплаты страхового возмещения вкладчикам кредитной организации ПАО «</a:t>
            </a:r>
            <a:r>
              <a:rPr lang="ru-RU" sz="3500" dirty="0" err="1" smtClean="0">
                <a:latin typeface="Calibri" pitchFamily="34" charset="0"/>
                <a:cs typeface="Calibri" pitchFamily="34" charset="0"/>
              </a:rPr>
              <a:t>Уралтрансбанк</a:t>
            </a:r>
            <a:r>
              <a:rPr lang="ru-RU" sz="3500" dirty="0" smtClean="0">
                <a:latin typeface="Calibri" pitchFamily="34" charset="0"/>
                <a:cs typeface="Calibri" pitchFamily="34" charset="0"/>
              </a:rPr>
              <a:t>» (г. Екатеринбург).</a:t>
            </a:r>
          </a:p>
          <a:p>
            <a:pPr fontAlgn="base"/>
            <a:r>
              <a:rPr lang="ru-RU" sz="3500" dirty="0" smtClean="0">
                <a:latin typeface="Calibri" pitchFamily="34" charset="0"/>
                <a:cs typeface="Calibri" pitchFamily="34" charset="0"/>
              </a:rPr>
              <a:t>Официальное сообщение с детальной информацией о месте, времени, форме и порядке приема заявлений на получение страхового возмещения по счетам (вкладам) </a:t>
            </a:r>
            <a:r>
              <a:rPr lang="ru-RU" sz="3500" dirty="0" smtClean="0">
                <a:latin typeface="Calibri" pitchFamily="34" charset="0"/>
                <a:cs typeface="Calibri" pitchFamily="34" charset="0"/>
                <a:hlinkClick r:id="rId2"/>
              </a:rPr>
              <a:t>размещено на сайте Агентства</a:t>
            </a:r>
            <a:r>
              <a:rPr lang="ru-RU" sz="3500" dirty="0" smtClean="0">
                <a:latin typeface="Calibri" pitchFamily="34" charset="0"/>
                <a:cs typeface="Calibri" pitchFamily="34" charset="0"/>
              </a:rPr>
              <a:t> в сети Интернет (</a:t>
            </a:r>
            <a:r>
              <a:rPr lang="ru-RU" sz="3500" dirty="0" err="1" smtClean="0">
                <a:latin typeface="Calibri" pitchFamily="34" charset="0"/>
                <a:cs typeface="Calibri" pitchFamily="34" charset="0"/>
                <a:hlinkClick r:id="rId3"/>
              </a:rPr>
              <a:t>www.asv.org.ru</a:t>
            </a:r>
            <a:r>
              <a:rPr lang="ru-RU" sz="3500" dirty="0" smtClean="0">
                <a:latin typeface="Calibri" pitchFamily="34" charset="0"/>
                <a:cs typeface="Calibri" pitchFamily="34" charset="0"/>
              </a:rPr>
              <a:t>, раздел «Страхование вкладов/Страховые случаи»), а также публикуется 6 ноября 2018 года в «Российской газете».</a:t>
            </a:r>
          </a:p>
          <a:p>
            <a:pPr fontAlgn="base"/>
            <a:r>
              <a:rPr lang="ru-RU" sz="3500" dirty="0" smtClean="0">
                <a:latin typeface="Calibri" pitchFamily="34" charset="0"/>
                <a:cs typeface="Calibri" pitchFamily="34" charset="0"/>
              </a:rPr>
              <a:t>Прием заявлений и выплаты страхового возмещения вкладчикам будут осуществляться через </a:t>
            </a:r>
            <a:r>
              <a:rPr lang="ru-RU" sz="3500" b="1" dirty="0" smtClean="0">
                <a:latin typeface="Calibri" pitchFamily="34" charset="0"/>
                <a:cs typeface="Calibri" pitchFamily="34" charset="0"/>
              </a:rPr>
              <a:t>ПАО Сбербанк</a:t>
            </a:r>
            <a:r>
              <a:rPr lang="ru-RU" sz="3500" dirty="0" smtClean="0">
                <a:latin typeface="Calibri" pitchFamily="34" charset="0"/>
                <a:cs typeface="Calibri" pitchFamily="34" charset="0"/>
              </a:rPr>
              <a:t>, действующее от имени Агентства и за его счет в качестве банка-агента.</a:t>
            </a:r>
          </a:p>
          <a:p>
            <a:pPr fontAlgn="base"/>
            <a:r>
              <a:rPr lang="ru-RU" sz="3500" dirty="0" smtClean="0">
                <a:latin typeface="Calibri" pitchFamily="34" charset="0"/>
                <a:cs typeface="Calibri" pitchFamily="34" charset="0"/>
              </a:rPr>
              <a:t>В соответствии с действующим законодательством выплата возмещения осуществляется до дня завершения в отношении ПАО «</a:t>
            </a:r>
            <a:r>
              <a:rPr lang="ru-RU" sz="3500" dirty="0" err="1" smtClean="0">
                <a:latin typeface="Calibri" pitchFamily="34" charset="0"/>
                <a:cs typeface="Calibri" pitchFamily="34" charset="0"/>
              </a:rPr>
              <a:t>Уралтрансбанк</a:t>
            </a:r>
            <a:r>
              <a:rPr lang="ru-RU" sz="3500" dirty="0" smtClean="0">
                <a:latin typeface="Calibri" pitchFamily="34" charset="0"/>
                <a:cs typeface="Calibri" pitchFamily="34" charset="0"/>
              </a:rPr>
              <a:t>» </a:t>
            </a:r>
            <a:r>
              <a:rPr lang="ru-RU" sz="3500" b="1" dirty="0" smtClean="0">
                <a:latin typeface="Calibri" pitchFamily="34" charset="0"/>
                <a:cs typeface="Calibri" pitchFamily="34" charset="0"/>
              </a:rPr>
              <a:t>ликвидационных процедур</a:t>
            </a:r>
            <a:r>
              <a:rPr lang="ru-RU" sz="35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fontAlgn="base"/>
            <a:r>
              <a:rPr lang="ru-RU" sz="3500" dirty="0" smtClean="0">
                <a:latin typeface="Calibri" pitchFamily="34" charset="0"/>
                <a:cs typeface="Calibri" pitchFamily="34" charset="0"/>
              </a:rPr>
              <a:t>При этом </a:t>
            </a:r>
            <a:r>
              <a:rPr lang="ru-RU" sz="3500" b="1" dirty="0" smtClean="0">
                <a:latin typeface="Calibri" pitchFamily="34" charset="0"/>
                <a:cs typeface="Calibri" pitchFamily="34" charset="0"/>
              </a:rPr>
              <a:t>ПАО Сбербанк </a:t>
            </a:r>
            <a:r>
              <a:rPr lang="ru-RU" sz="3500" dirty="0" smtClean="0">
                <a:latin typeface="Calibri" pitchFamily="34" charset="0"/>
                <a:cs typeface="Calibri" pitchFamily="34" charset="0"/>
              </a:rPr>
              <a:t>на основании агентского договора с Агентством будет осуществлять прием заявлений, иных необходимых документов и выплату страхового возмещения вкладчикам ПАО «</a:t>
            </a:r>
            <a:r>
              <a:rPr lang="ru-RU" sz="3500" dirty="0" err="1" smtClean="0">
                <a:latin typeface="Calibri" pitchFamily="34" charset="0"/>
                <a:cs typeface="Calibri" pitchFamily="34" charset="0"/>
              </a:rPr>
              <a:t>Уралтрансбанк</a:t>
            </a:r>
            <a:r>
              <a:rPr lang="ru-RU" sz="3500" dirty="0" smtClean="0">
                <a:latin typeface="Calibri" pitchFamily="34" charset="0"/>
                <a:cs typeface="Calibri" pitchFamily="34" charset="0"/>
              </a:rPr>
              <a:t>» </a:t>
            </a:r>
            <a:r>
              <a:rPr lang="ru-RU" sz="3500" b="1" dirty="0" smtClean="0">
                <a:latin typeface="Calibri" pitchFamily="34" charset="0"/>
                <a:cs typeface="Calibri" pitchFamily="34" charset="0"/>
              </a:rPr>
              <a:t>в течение не менее 1 года.</a:t>
            </a:r>
            <a:endParaRPr lang="ru-RU" sz="3500" dirty="0" smtClean="0">
              <a:latin typeface="Calibri" pitchFamily="34" charset="0"/>
              <a:cs typeface="Calibri" pitchFamily="34" charset="0"/>
            </a:endParaRPr>
          </a:p>
          <a:p>
            <a:pPr fontAlgn="base"/>
            <a:r>
              <a:rPr lang="ru-RU" sz="3500" dirty="0" smtClean="0">
                <a:latin typeface="Calibri" pitchFamily="34" charset="0"/>
                <a:cs typeface="Calibri" pitchFamily="34" charset="0"/>
              </a:rPr>
              <a:t>После окончания указанного срока прием заявлений и выплата возмещения будут продолжены либо через банк-агент, либо будут осуществляться непосредственно Агентством до дня завершения ликвидационных процедур, о чем будет сообщено дополнительно.</a:t>
            </a:r>
          </a:p>
          <a:p>
            <a:pPr fontAlgn="base"/>
            <a:r>
              <a:rPr lang="ru-RU" sz="3500" dirty="0" smtClean="0">
                <a:latin typeface="Calibri" pitchFamily="34" charset="0"/>
                <a:cs typeface="Calibri" pitchFamily="34" charset="0"/>
              </a:rPr>
              <a:t>Информацию о перечне подразделений банка-агента, осуществляющих выплаты страхового возмещения по счетам (вкладам), и режиме их работы вкладчики ПАО «</a:t>
            </a:r>
            <a:r>
              <a:rPr lang="ru-RU" sz="3500" dirty="0" err="1" smtClean="0">
                <a:latin typeface="Calibri" pitchFamily="34" charset="0"/>
                <a:cs typeface="Calibri" pitchFamily="34" charset="0"/>
              </a:rPr>
              <a:t>Уралтрансбанк</a:t>
            </a:r>
            <a:r>
              <a:rPr lang="ru-RU" sz="3500" dirty="0" smtClean="0">
                <a:latin typeface="Calibri" pitchFamily="34" charset="0"/>
                <a:cs typeface="Calibri" pitchFamily="34" charset="0"/>
              </a:rPr>
              <a:t>» могут получить по телефону горячей линии </a:t>
            </a:r>
            <a:r>
              <a:rPr lang="ru-RU" sz="3500" b="1" dirty="0" smtClean="0">
                <a:latin typeface="Calibri" pitchFamily="34" charset="0"/>
                <a:cs typeface="Calibri" pitchFamily="34" charset="0"/>
              </a:rPr>
              <a:t>ПАО Сбербанк — </a:t>
            </a:r>
            <a:r>
              <a:rPr lang="ru-RU" sz="3500" dirty="0" smtClean="0">
                <a:latin typeface="Calibri" pitchFamily="34" charset="0"/>
                <a:cs typeface="Calibri" pitchFamily="34" charset="0"/>
              </a:rPr>
              <a:t>8-800-555-55-50.</a:t>
            </a:r>
          </a:p>
          <a:p>
            <a:pPr fontAlgn="base"/>
            <a:r>
              <a:rPr lang="ru-RU" sz="3500" dirty="0" smtClean="0">
                <a:latin typeface="Calibri" pitchFamily="34" charset="0"/>
                <a:cs typeface="Calibri" pitchFamily="34" charset="0"/>
              </a:rPr>
              <a:t>Общую информацию о порядке выплаты страхового возмещения по счетам (вкладам) можно также получить по телефону горячей линии </a:t>
            </a:r>
            <a:r>
              <a:rPr lang="ru-RU" sz="3500" b="1" dirty="0" smtClean="0">
                <a:latin typeface="Calibri" pitchFamily="34" charset="0"/>
                <a:cs typeface="Calibri" pitchFamily="34" charset="0"/>
              </a:rPr>
              <a:t>Агентства — </a:t>
            </a:r>
            <a:r>
              <a:rPr lang="ru-RU" sz="3500" dirty="0" smtClean="0">
                <a:latin typeface="Calibri" pitchFamily="34" charset="0"/>
                <a:cs typeface="Calibri" pitchFamily="34" charset="0"/>
              </a:rPr>
              <a:t>8-800-200-08-05.</a:t>
            </a:r>
          </a:p>
          <a:p>
            <a:pPr fontAlgn="base"/>
            <a:r>
              <a:rPr lang="ru-RU" sz="3500" u="sng" dirty="0" smtClean="0">
                <a:latin typeface="Calibri" pitchFamily="34" charset="0"/>
                <a:cs typeface="Calibri" pitchFamily="34" charset="0"/>
              </a:rPr>
              <a:t>Для справки:</a:t>
            </a:r>
            <a:endParaRPr lang="ru-RU" sz="3500" dirty="0" smtClean="0">
              <a:latin typeface="Calibri" pitchFamily="34" charset="0"/>
              <a:cs typeface="Calibri" pitchFamily="34" charset="0"/>
            </a:endParaRPr>
          </a:p>
          <a:p>
            <a:pPr fontAlgn="base"/>
            <a:r>
              <a:rPr lang="ru-RU" sz="3500" i="1" dirty="0" smtClean="0">
                <a:latin typeface="Calibri" pitchFamily="34" charset="0"/>
                <a:cs typeface="Calibri" pitchFamily="34" charset="0"/>
              </a:rPr>
              <a:t>Согласно реестру обязательств ПАО «</a:t>
            </a:r>
            <a:r>
              <a:rPr lang="ru-RU" sz="3500" i="1" dirty="0" err="1" smtClean="0">
                <a:latin typeface="Calibri" pitchFamily="34" charset="0"/>
                <a:cs typeface="Calibri" pitchFamily="34" charset="0"/>
              </a:rPr>
              <a:t>Уралтрансбанк</a:t>
            </a:r>
            <a:r>
              <a:rPr lang="ru-RU" sz="3500" i="1" dirty="0" smtClean="0">
                <a:latin typeface="Calibri" pitchFamily="34" charset="0"/>
                <a:cs typeface="Calibri" pitchFamily="34" charset="0"/>
              </a:rPr>
              <a:t>» за выплатой страхового возмещения на сумму около 7,25 </a:t>
            </a:r>
            <a:r>
              <a:rPr lang="ru-RU" sz="3500" i="1" dirty="0" err="1" smtClean="0">
                <a:latin typeface="Calibri" pitchFamily="34" charset="0"/>
                <a:cs typeface="Calibri" pitchFamily="34" charset="0"/>
              </a:rPr>
              <a:t>млрд</a:t>
            </a:r>
            <a:r>
              <a:rPr lang="ru-RU" sz="3500" i="1" dirty="0" smtClean="0">
                <a:latin typeface="Calibri" pitchFamily="34" charset="0"/>
                <a:cs typeface="Calibri" pitchFamily="34" charset="0"/>
              </a:rPr>
              <a:t> руб. могут обратиться порядка 32,7 тыс. вкладчиков, в том числе около 2,2 тыс. вкладчиков, имеющих счета (вклады) для предпринимательской деятельности, на сумму около 240,8 </a:t>
            </a:r>
            <a:r>
              <a:rPr lang="ru-RU" sz="3500" i="1" dirty="0" err="1" smtClean="0">
                <a:latin typeface="Calibri" pitchFamily="34" charset="0"/>
                <a:cs typeface="Calibri" pitchFamily="34" charset="0"/>
              </a:rPr>
              <a:t>млн</a:t>
            </a:r>
            <a:r>
              <a:rPr lang="ru-RU" sz="3500" i="1" dirty="0" smtClean="0">
                <a:latin typeface="Calibri" pitchFamily="34" charset="0"/>
                <a:cs typeface="Calibri" pitchFamily="34" charset="0"/>
              </a:rPr>
              <a:t> руб.</a:t>
            </a:r>
            <a:endParaRPr lang="ru-RU" sz="3500" dirty="0" smtClean="0">
              <a:latin typeface="Calibri" pitchFamily="34" charset="0"/>
              <a:cs typeface="Calibri" pitchFamily="34" charset="0"/>
            </a:endParaRPr>
          </a:p>
          <a:p>
            <a:pPr fontAlgn="base"/>
            <a:r>
              <a:rPr lang="ru-RU" sz="3500" i="1" dirty="0" smtClean="0">
                <a:latin typeface="Calibri" pitchFamily="34" charset="0"/>
                <a:cs typeface="Calibri" pitchFamily="34" charset="0"/>
              </a:rPr>
              <a:t>Страховое возмещение будет выплачиваться в 6 субъектах Российской Федерации, в том числе в Свердловской области за выплатой страхового возмещения на сумму около 6,9 </a:t>
            </a:r>
            <a:r>
              <a:rPr lang="ru-RU" sz="3500" i="1" dirty="0" err="1" smtClean="0">
                <a:latin typeface="Calibri" pitchFamily="34" charset="0"/>
                <a:cs typeface="Calibri" pitchFamily="34" charset="0"/>
              </a:rPr>
              <a:t>млрд</a:t>
            </a:r>
            <a:r>
              <a:rPr lang="ru-RU" sz="3500" i="1" dirty="0" smtClean="0">
                <a:latin typeface="Calibri" pitchFamily="34" charset="0"/>
                <a:cs typeface="Calibri" pitchFamily="34" charset="0"/>
              </a:rPr>
              <a:t> руб. могут обратиться порядка 29,6 тыс. вкладчиков.</a:t>
            </a:r>
            <a:endParaRPr lang="ru-RU" sz="3500" dirty="0" smtClean="0">
              <a:latin typeface="Calibri" pitchFamily="34" charset="0"/>
              <a:cs typeface="Calibri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ru-RU" sz="4000" dirty="0" smtClean="0">
                <a:latin typeface="Calibri" pitchFamily="34" charset="0"/>
                <a:cs typeface="Calibri" pitchFamily="34" charset="0"/>
              </a:rPr>
            </a:br>
            <a:r>
              <a:rPr lang="ru-RU" sz="3200" dirty="0" smtClean="0"/>
              <a:t>Федеральный закон принят Государственной Думой 24 июля 2018 года и одобрен Советом Федерации 28 июля 2018 года.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dirty="0" smtClean="0">
                <a:latin typeface="Calibri" pitchFamily="34" charset="0"/>
                <a:cs typeface="Calibri" pitchFamily="34" charset="0"/>
              </a:rPr>
              <a:t>Застрахованы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будут вклады малых предприятий, которые относятся к таковым в соответствии с законом "О развитии малого и среднего предпринимательства". </a:t>
            </a:r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pPr algn="just"/>
            <a:endParaRPr lang="ru-RU" smtClean="0"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ru-RU" smtClean="0">
                <a:latin typeface="Calibri" pitchFamily="34" charset="0"/>
                <a:cs typeface="Calibri" pitchFamily="34" charset="0"/>
              </a:rPr>
              <a:t>Страхованию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подлежат вклады в рублях и в иностранной валюте, размещаемые в банках на территории РФ на основании договора банковского вклада или договора банковского счета.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По состоянию на 16.11.2018 года</a:t>
            </a:r>
            <a:endParaRPr lang="ru-RU" sz="4000" dirty="0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467544" y="2420888"/>
          <a:ext cx="8229600" cy="1437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0200"/>
                <a:gridCol w="1491640"/>
                <a:gridCol w="1244664"/>
                <a:gridCol w="1944216"/>
                <a:gridCol w="174888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  <a:ea typeface="Cambria" pitchFamily="18" charset="0"/>
                          <a:cs typeface="Calibri" pitchFamily="34" charset="0"/>
                        </a:rPr>
                        <a:t>Всего зарегистрировано кредитных организаций</a:t>
                      </a:r>
                      <a:endParaRPr lang="ru-RU" sz="1600" dirty="0">
                        <a:latin typeface="Calibri" pitchFamily="34" charset="0"/>
                        <a:ea typeface="Cambria" pitchFamily="18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  <a:ea typeface="Cambria" pitchFamily="18" charset="0"/>
                          <a:cs typeface="Calibri" pitchFamily="34" charset="0"/>
                        </a:rPr>
                        <a:t>Коммерческие банки</a:t>
                      </a:r>
                      <a:endParaRPr lang="ru-RU" sz="1600" dirty="0">
                        <a:latin typeface="Calibri" pitchFamily="34" charset="0"/>
                        <a:ea typeface="Cambria" pitchFamily="18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  <a:ea typeface="Cambria" pitchFamily="18" charset="0"/>
                          <a:cs typeface="Calibri" pitchFamily="34" charset="0"/>
                        </a:rPr>
                        <a:t>НКО</a:t>
                      </a:r>
                      <a:endParaRPr lang="ru-RU" sz="1600" dirty="0">
                        <a:latin typeface="Calibri" pitchFamily="34" charset="0"/>
                        <a:ea typeface="Cambria" pitchFamily="18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  <a:ea typeface="Cambria" pitchFamily="18" charset="0"/>
                          <a:cs typeface="Calibri" pitchFamily="34" charset="0"/>
                        </a:rPr>
                        <a:t>Отозвано</a:t>
                      </a:r>
                      <a:r>
                        <a:rPr lang="ru-RU" sz="1600" baseline="0" dirty="0" smtClean="0">
                          <a:latin typeface="Calibri" pitchFamily="34" charset="0"/>
                          <a:ea typeface="Cambria" pitchFamily="18" charset="0"/>
                          <a:cs typeface="Calibri" pitchFamily="34" charset="0"/>
                        </a:rPr>
                        <a:t> лицензий</a:t>
                      </a:r>
                      <a:endParaRPr lang="ru-RU" sz="1600" dirty="0">
                        <a:latin typeface="Calibri" pitchFamily="34" charset="0"/>
                        <a:ea typeface="Cambria" pitchFamily="18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  <a:ea typeface="Cambria" pitchFamily="18" charset="0"/>
                          <a:cs typeface="Calibri" pitchFamily="34" charset="0"/>
                        </a:rPr>
                        <a:t>Действующ</a:t>
                      </a:r>
                      <a:r>
                        <a:rPr lang="ru-RU" sz="1600" baseline="0" dirty="0" smtClean="0">
                          <a:latin typeface="Calibri" pitchFamily="34" charset="0"/>
                          <a:ea typeface="Cambria" pitchFamily="18" charset="0"/>
                          <a:cs typeface="Calibri" pitchFamily="34" charset="0"/>
                        </a:rPr>
                        <a:t>ие банки</a:t>
                      </a:r>
                      <a:endParaRPr lang="ru-RU" sz="1600" dirty="0">
                        <a:latin typeface="Calibri" pitchFamily="34" charset="0"/>
                        <a:ea typeface="Cambria" pitchFamily="18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  <a:ea typeface="Cambria" pitchFamily="18" charset="0"/>
                          <a:cs typeface="Calibri" pitchFamily="34" charset="0"/>
                        </a:rPr>
                        <a:t>883</a:t>
                      </a:r>
                      <a:endParaRPr lang="ru-RU" sz="1600" dirty="0">
                        <a:latin typeface="Calibri" pitchFamily="34" charset="0"/>
                        <a:ea typeface="Cambria" pitchFamily="18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  <a:ea typeface="Cambria" pitchFamily="18" charset="0"/>
                          <a:cs typeface="Calibri" pitchFamily="34" charset="0"/>
                        </a:rPr>
                        <a:t>830</a:t>
                      </a:r>
                      <a:endParaRPr lang="ru-RU" sz="1600" dirty="0">
                        <a:latin typeface="Calibri" pitchFamily="34" charset="0"/>
                        <a:ea typeface="Cambria" pitchFamily="18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  <a:ea typeface="Cambria" pitchFamily="18" charset="0"/>
                          <a:cs typeface="Calibri" pitchFamily="34" charset="0"/>
                        </a:rPr>
                        <a:t>53</a:t>
                      </a:r>
                      <a:endParaRPr lang="ru-RU" sz="1600" dirty="0">
                        <a:latin typeface="Calibri" pitchFamily="34" charset="0"/>
                        <a:ea typeface="Cambria" pitchFamily="18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  <a:ea typeface="Cambria" pitchFamily="18" charset="0"/>
                          <a:cs typeface="Calibri" pitchFamily="34" charset="0"/>
                        </a:rPr>
                        <a:t>388</a:t>
                      </a:r>
                      <a:endParaRPr lang="ru-RU" sz="1600" dirty="0">
                        <a:latin typeface="Calibri" pitchFamily="34" charset="0"/>
                        <a:ea typeface="Cambria" pitchFamily="18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  <a:ea typeface="Cambria" pitchFamily="18" charset="0"/>
                          <a:cs typeface="Calibri" pitchFamily="34" charset="0"/>
                        </a:rPr>
                        <a:t>442</a:t>
                      </a:r>
                      <a:endParaRPr lang="ru-RU" sz="1600" dirty="0">
                        <a:latin typeface="Calibri" pitchFamily="34" charset="0"/>
                        <a:ea typeface="Cambria" pitchFamily="18" charset="0"/>
                        <a:cs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39552" y="5589240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alibri" pitchFamily="34" charset="0"/>
                <a:cs typeface="Calibri" pitchFamily="34" charset="0"/>
              </a:rPr>
              <a:t>Источник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: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 официальный сайт ЦБ РФ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https://www.cbr.ru/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476672"/>
            <a:ext cx="7772400" cy="1296144"/>
          </a:xfrm>
        </p:spPr>
        <p:txBody>
          <a:bodyPr/>
          <a:lstStyle/>
          <a:p>
            <a:pPr algn="ctr"/>
            <a:r>
              <a:rPr lang="ru-RU" sz="4000" b="0" dirty="0" smtClean="0">
                <a:ln>
                  <a:noFill/>
                </a:ln>
                <a:solidFill>
                  <a:schemeClr val="tx2"/>
                </a:solidFill>
                <a:effectLst/>
              </a:rPr>
              <a:t>        Основные цели деятельности Центрального банка РФ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1988840"/>
            <a:ext cx="7772400" cy="3960440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защита и обеспечение устойчивости рубля; </a:t>
            </a:r>
          </a:p>
          <a:p>
            <a:pPr>
              <a:buFontTx/>
              <a:buChar char="-"/>
            </a:pPr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развитие и укрепление банковской системы Российской Федерации; </a:t>
            </a:r>
          </a:p>
          <a:p>
            <a:pPr>
              <a:buFontTx/>
              <a:buChar char="-"/>
            </a:pPr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обеспечение стабильности и развитие национальной платежной системы; </a:t>
            </a:r>
          </a:p>
          <a:p>
            <a:pPr>
              <a:buFontTx/>
              <a:buChar char="-"/>
            </a:pPr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развитие финансового рынка Российской Федерации; </a:t>
            </a:r>
          </a:p>
          <a:p>
            <a:pPr>
              <a:buFontTx/>
              <a:buChar char="-"/>
            </a:pPr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обеспечение стабильности финансового рынка Российской Федерации</a:t>
            </a:r>
          </a:p>
          <a:p>
            <a:pPr>
              <a:buFontTx/>
              <a:buChar char="-"/>
            </a:pPr>
            <a:endParaRPr lang="ru-RU" sz="2400" dirty="0" smtClean="0">
              <a:latin typeface="Calibri" pitchFamily="34" charset="0"/>
              <a:cs typeface="Calibri" pitchFamily="34" charset="0"/>
            </a:endParaRPr>
          </a:p>
          <a:p>
            <a:pPr>
              <a:buFontTx/>
              <a:buChar char="-"/>
            </a:pPr>
            <a:endParaRPr lang="ru-RU" dirty="0"/>
          </a:p>
        </p:txBody>
      </p:sp>
      <p:pic>
        <p:nvPicPr>
          <p:cNvPr id="4" name="Рисунок 3" descr="логотип ЦБ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764704"/>
            <a:ext cx="809625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332656"/>
            <a:ext cx="7851648" cy="1512168"/>
          </a:xfrm>
        </p:spPr>
        <p:txBody>
          <a:bodyPr>
            <a:normAutofit/>
          </a:bodyPr>
          <a:lstStyle/>
          <a:p>
            <a:pPr algn="ctr"/>
            <a:r>
              <a:rPr lang="ru-RU" sz="4000" b="0" dirty="0" smtClean="0">
                <a:solidFill>
                  <a:schemeClr val="tx2"/>
                </a:solidFill>
                <a:effectLst/>
              </a:rPr>
              <a:t>Библиотека банкира</a:t>
            </a:r>
            <a:br>
              <a:rPr lang="ru-RU" sz="4000" b="0" dirty="0" smtClean="0">
                <a:solidFill>
                  <a:schemeClr val="tx2"/>
                </a:solidFill>
                <a:effectLst/>
              </a:rPr>
            </a:br>
            <a:endParaRPr lang="ru-RU" sz="4000" b="0" dirty="0" smtClean="0">
              <a:solidFill>
                <a:schemeClr val="tx2"/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5085184"/>
            <a:ext cx="7854696" cy="1368152"/>
          </a:xfrm>
        </p:spPr>
        <p:txBody>
          <a:bodyPr/>
          <a:lstStyle/>
          <a:p>
            <a:r>
              <a:rPr lang="ru-RU" dirty="0" smtClean="0">
                <a:latin typeface="Calibri" pitchFamily="34" charset="0"/>
                <a:cs typeface="Calibri" pitchFamily="34" charset="0"/>
              </a:rPr>
              <a:t>Нормативно-правовое регулирование </a:t>
            </a:r>
          </a:p>
          <a:p>
            <a:r>
              <a:rPr lang="ru-RU" dirty="0" smtClean="0">
                <a:latin typeface="Calibri" pitchFamily="34" charset="0"/>
                <a:cs typeface="Calibri" pitchFamily="34" charset="0"/>
              </a:rPr>
              <a:t>банковской деятельности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Рисунок 3" descr="Библиотека-книг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1772816"/>
            <a:ext cx="5868144" cy="28803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52704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Федеральные Законы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16832"/>
            <a:ext cx="8496944" cy="468052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Tx/>
              <a:buChar char="-"/>
            </a:pPr>
            <a:r>
              <a:rPr lang="ru-RU" sz="22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Calibri" pitchFamily="34" charset="0"/>
              </a:rPr>
              <a:t>Гражданский Кодекс РФ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ru-RU" sz="22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Calibri" pitchFamily="34" charset="0"/>
              </a:rPr>
              <a:t>Налоговый Кодекс РФ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ru-RU" sz="22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Calibri" pitchFamily="34" charset="0"/>
              </a:rPr>
              <a:t>ФЗ от 02.02.1990 № 395-1 «О Банках и банковской деятельности» (с изменениями и дополнениями)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ru-RU" sz="22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Calibri" pitchFamily="34" charset="0"/>
              </a:rPr>
              <a:t>ФЗ от 07.08.2001 № 115-ФЗ «О противодействии легализации (отмыванию) доходов, полученных преступным путем, и финансированию терроризма» </a:t>
            </a:r>
            <a:r>
              <a:rPr lang="ru-RU" sz="22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(с изменениями и дополнениями)</a:t>
            </a:r>
            <a:endParaRPr lang="ru-RU" sz="2200" dirty="0" smtClean="0">
              <a:solidFill>
                <a:schemeClr val="tx2"/>
              </a:solidFill>
              <a:latin typeface="Calibri" pitchFamily="34" charset="0"/>
              <a:ea typeface="+mj-ea"/>
              <a:cs typeface="Calibri" pitchFamily="34" charset="0"/>
            </a:endParaRPr>
          </a:p>
          <a:p>
            <a:pPr>
              <a:lnSpc>
                <a:spcPct val="90000"/>
              </a:lnSpc>
              <a:buFontTx/>
              <a:buChar char="-"/>
            </a:pPr>
            <a:r>
              <a:rPr lang="ru-RU" sz="22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Calibri" pitchFamily="34" charset="0"/>
              </a:rPr>
              <a:t>ФЗ от 10.12.2003 № 173-ФЗ «О валютном контроле и валютном регулировании» </a:t>
            </a:r>
            <a:r>
              <a:rPr lang="ru-RU" sz="22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(с изменениями и дополнениями)</a:t>
            </a:r>
            <a:endParaRPr lang="ru-RU" sz="2200" dirty="0" smtClean="0">
              <a:solidFill>
                <a:schemeClr val="tx2"/>
              </a:solidFill>
              <a:latin typeface="Calibri" pitchFamily="34" charset="0"/>
              <a:ea typeface="+mj-ea"/>
              <a:cs typeface="Calibri" pitchFamily="34" charset="0"/>
            </a:endParaRPr>
          </a:p>
          <a:p>
            <a:pPr>
              <a:lnSpc>
                <a:spcPct val="90000"/>
              </a:lnSpc>
              <a:buFontTx/>
              <a:buChar char="-"/>
            </a:pPr>
            <a:r>
              <a:rPr lang="ru-RU" sz="22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Calibri" pitchFamily="34" charset="0"/>
              </a:rPr>
              <a:t>ФЗ от 23.12.2003 № 177-ФЗ «О страховании вкладов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ru-RU" sz="22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Calibri" pitchFamily="34" charset="0"/>
              </a:rPr>
              <a:t> физических лиц в Банках РФ» </a:t>
            </a:r>
            <a:r>
              <a:rPr lang="ru-RU" sz="22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(с изменениями и дополнениями)</a:t>
            </a:r>
            <a:endParaRPr lang="ru-RU" sz="2200" dirty="0" smtClean="0">
              <a:solidFill>
                <a:schemeClr val="tx2"/>
              </a:solidFill>
              <a:latin typeface="Calibri" pitchFamily="34" charset="0"/>
              <a:ea typeface="+mj-ea"/>
              <a:cs typeface="Calibri" pitchFamily="34" charset="0"/>
            </a:endParaRPr>
          </a:p>
          <a:p>
            <a:pPr>
              <a:lnSpc>
                <a:spcPct val="90000"/>
              </a:lnSpc>
              <a:buFontTx/>
              <a:buChar char="-"/>
            </a:pPr>
            <a:r>
              <a:rPr lang="ru-RU" sz="22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Calibri" pitchFamily="34" charset="0"/>
              </a:rPr>
              <a:t>ФЗ от 10.07.2002 № 86-ФЗ «О Центральном Банке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ru-RU" sz="22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Calibri" pitchFamily="34" charset="0"/>
              </a:rPr>
              <a:t>Российской Федерации» </a:t>
            </a:r>
            <a:r>
              <a:rPr lang="ru-RU" sz="22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(с изменениями и дополнениями)</a:t>
            </a:r>
            <a:endParaRPr lang="ru-RU" sz="2200" dirty="0" smtClean="0">
              <a:solidFill>
                <a:schemeClr val="tx2"/>
              </a:solidFill>
              <a:latin typeface="Calibri" pitchFamily="34" charset="0"/>
              <a:ea typeface="+mj-ea"/>
              <a:cs typeface="Calibri" pitchFamily="34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44242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/>
              <a:t>Президент России В.В.Путин 02.05.2017 мая подписал указ о разделении российских банков по перечню разрешенных операций на банки с универсальной и базовой лицензией.</a:t>
            </a:r>
            <a:br>
              <a:rPr lang="ru-RU" sz="2400" dirty="0" smtClean="0"/>
            </a:br>
            <a:r>
              <a:rPr lang="ru-RU" sz="2400" b="1" u="sng" dirty="0" smtClean="0"/>
              <a:t>С 01.01.2018 года </a:t>
            </a:r>
            <a:endParaRPr lang="ru-RU" sz="2400" b="1" u="sng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2492896"/>
            <a:ext cx="4040188" cy="659352"/>
          </a:xfrm>
        </p:spPr>
        <p:txBody>
          <a:bodyPr/>
          <a:lstStyle/>
          <a:p>
            <a:pPr algn="ctr"/>
            <a:r>
              <a:rPr lang="ru-RU" dirty="0" smtClean="0">
                <a:latin typeface="Calibri" pitchFamily="34" charset="0"/>
                <a:cs typeface="Calibri" pitchFamily="34" charset="0"/>
              </a:rPr>
              <a:t>Базовая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4008" y="2492896"/>
            <a:ext cx="4041775" cy="654843"/>
          </a:xfrm>
        </p:spPr>
        <p:txBody>
          <a:bodyPr/>
          <a:lstStyle/>
          <a:p>
            <a:pPr algn="ctr"/>
            <a:r>
              <a:rPr lang="ru-RU" dirty="0" smtClean="0">
                <a:latin typeface="Calibri" pitchFamily="34" charset="0"/>
                <a:cs typeface="Calibri" pitchFamily="34" charset="0"/>
              </a:rPr>
              <a:t>Универсальная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539552" y="3789040"/>
            <a:ext cx="4040188" cy="187220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300 </a:t>
            </a:r>
            <a:r>
              <a:rPr lang="ru-RU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млн</a:t>
            </a:r>
            <a:r>
              <a:rPr lang="ru-RU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рублей – минимальный размер уставного капитала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0" y="3717032"/>
            <a:ext cx="4041775" cy="192251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1 </a:t>
            </a:r>
            <a:r>
              <a:rPr lang="ru-RU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млрд</a:t>
            </a:r>
            <a:r>
              <a:rPr lang="ru-RU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рублей – </a:t>
            </a:r>
          </a:p>
          <a:p>
            <a:pPr algn="ctr">
              <a:buNone/>
            </a:pPr>
            <a:r>
              <a:rPr lang="ru-RU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минимальный размер уставного капитала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0" dirty="0" smtClean="0">
                <a:ln>
                  <a:noFill/>
                </a:ln>
                <a:solidFill>
                  <a:schemeClr val="tx2"/>
                </a:solidFill>
                <a:effectLst/>
              </a:rPr>
              <a:t>Правовая основа </a:t>
            </a:r>
            <a:br>
              <a:rPr lang="ru-RU" sz="4000" b="0" dirty="0" smtClean="0">
                <a:ln>
                  <a:noFill/>
                </a:ln>
                <a:solidFill>
                  <a:schemeClr val="tx2"/>
                </a:solidFill>
                <a:effectLst/>
              </a:rPr>
            </a:br>
            <a:r>
              <a:rPr lang="ru-RU" sz="4000" b="0" dirty="0" smtClean="0">
                <a:ln>
                  <a:noFill/>
                </a:ln>
                <a:solidFill>
                  <a:schemeClr val="tx2"/>
                </a:solidFill>
                <a:effectLst/>
              </a:rPr>
              <a:t>выдачи лицензии</a:t>
            </a:r>
          </a:p>
        </p:txBody>
      </p:sp>
      <p:sp>
        <p:nvSpPr>
          <p:cNvPr id="3" name="Текс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18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</a:p>
          <a:p>
            <a:pPr algn="just">
              <a:buFont typeface="Wingdings" pitchFamily="2" charset="2"/>
              <a:buChar char="§"/>
            </a:pPr>
            <a:endParaRPr lang="ru-RU" sz="18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just">
              <a:buFont typeface="Wingdings" pitchFamily="2" charset="2"/>
              <a:buChar char="§"/>
            </a:pPr>
            <a:endParaRPr lang="ru-RU" sz="18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ru-RU" sz="2400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endParaRPr lang="ru-RU" sz="2400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endParaRPr lang="ru-RU" sz="2400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Статья 13. Лицензирование банковских операций</a:t>
            </a:r>
            <a:endParaRPr lang="ru-RU" sz="2400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Рисунок 4" descr="Закон-о-банках-и-банковской-деятельност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2276872"/>
            <a:ext cx="2438400" cy="348691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11560" y="1412776"/>
            <a:ext cx="7632848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9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 лицензии на осуществление банковских операций указываются банковские операции, на осуществление которых данная кредитная организация имеет право, а также валюта, в которой эти банковские операции могут осуществляться.</a:t>
            </a:r>
            <a:br>
              <a:rPr lang="ru-RU" sz="19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ru-RU" sz="19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just"/>
            <a:endParaRPr lang="ru-RU" sz="19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just"/>
            <a:r>
              <a:rPr lang="ru-RU" sz="19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Лицензия </a:t>
            </a:r>
            <a:r>
              <a:rPr lang="ru-RU" sz="19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на осуществление банковских операций выдается без ограничения сроков ее действия.</a:t>
            </a:r>
            <a:br>
              <a:rPr lang="ru-RU" sz="19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ru-RU" sz="19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just"/>
            <a:endParaRPr lang="ru-RU" sz="19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just"/>
            <a:r>
              <a:rPr lang="ru-RU" sz="19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Лицензии</a:t>
            </a:r>
            <a:r>
              <a:rPr lang="ru-RU" sz="19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, выдаваемые Банком России, учитываются в реестре выданных лицензий на осуществление банковских операций.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1323</TotalTime>
  <Words>961</Words>
  <Application>Microsoft Office PowerPoint</Application>
  <PresentationFormat>Экран (4:3)</PresentationFormat>
  <Paragraphs>185</Paragraphs>
  <Slides>24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Поток</vt:lpstr>
      <vt:lpstr>БАНКОВСКАЯ СИСТЕМА РОССИЙСКОЙ ФЕДЕРАЦИИ</vt:lpstr>
      <vt:lpstr>    БАНКОВСКАЯ СИСТЕМА РФ </vt:lpstr>
      <vt:lpstr>По состоянию на 16.11.2018 года</vt:lpstr>
      <vt:lpstr>        Основные цели деятельности Центрального банка РФ</vt:lpstr>
      <vt:lpstr>Библиотека банкира </vt:lpstr>
      <vt:lpstr>Федеральные Законы</vt:lpstr>
      <vt:lpstr>Президент России В.В.Путин 02.05.2017 мая подписал указ о разделении российских банков по перечню разрешенных операций на банки с универсальной и базовой лицензией. С 01.01.2018 года </vt:lpstr>
      <vt:lpstr>Правовая основа  выдачи лицензии</vt:lpstr>
      <vt:lpstr>Слайд 9</vt:lpstr>
      <vt:lpstr>Отзыв банковской лицензии</vt:lpstr>
      <vt:lpstr>Основные причины отзыва лицензии</vt:lpstr>
      <vt:lpstr>РЕГИОНАЛЬНЫЙ АКЦИОНЕРНЫЙ КОММЕРЧЕСКИЙ БАНК «МОСКВА» (ПУБЛИЧНОЕ АКЦИОНЕРНОЕ ОБЩЕСТВО</vt:lpstr>
      <vt:lpstr>Публичное акционерное общество «Уральский Транспортный банк» ПАО «Уралтрансбанк»</vt:lpstr>
      <vt:lpstr>«УМ-Банк» Общество с ограниченной ответственностью</vt:lpstr>
      <vt:lpstr>Слайд 15</vt:lpstr>
      <vt:lpstr>Правовая основа системы страхования вкладов</vt:lpstr>
      <vt:lpstr>Основные цели Федерального закона</vt:lpstr>
      <vt:lpstr>Информация для вкладчиков Банка</vt:lpstr>
      <vt:lpstr>Агентство по страхованию вкладов (АСВ)</vt:lpstr>
      <vt:lpstr>ПОРЯДОК И УСЛОВИЯ ВЫПЛАТЫ ВОЗМЕЩЕНИЯ ПО ВКЛАДУ</vt:lpstr>
      <vt:lpstr>УСЛОВИЯ СТРАХОВАНИЯ ВКЛАДОВ</vt:lpstr>
      <vt:lpstr>СУММА ВОЗМЕЩЕНИЯ ПО ВКЛАДАМ </vt:lpstr>
      <vt:lpstr>  Пресс-релизы с официального сайта Агентства по страхованию вкладов https://www.asv.org.ru </vt:lpstr>
      <vt:lpstr> Федеральный закон принят Государственной Думой 24 июля 2018 года и одобрен Советом Федерации 28 июля 2018 года.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БАНКОВСКАЯ СИСТЕМА РОССИЙСКОЙ ФЕДЕРАЦИИ</dc:title>
  <dc:creator>admin</dc:creator>
  <cp:lastModifiedBy>admin</cp:lastModifiedBy>
  <cp:revision>183</cp:revision>
  <dcterms:created xsi:type="dcterms:W3CDTF">2017-10-05T16:38:10Z</dcterms:created>
  <dcterms:modified xsi:type="dcterms:W3CDTF">2018-11-20T13:14:12Z</dcterms:modified>
</cp:coreProperties>
</file>