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0" r:id="rId2"/>
    <p:sldId id="263" r:id="rId3"/>
    <p:sldId id="277" r:id="rId4"/>
    <p:sldId id="275" r:id="rId5"/>
    <p:sldId id="268" r:id="rId6"/>
    <p:sldId id="285" r:id="rId7"/>
    <p:sldId id="282" r:id="rId8"/>
    <p:sldId id="276" r:id="rId9"/>
    <p:sldId id="286" r:id="rId10"/>
    <p:sldId id="284" r:id="rId11"/>
    <p:sldId id="281" r:id="rId12"/>
    <p:sldId id="280" r:id="rId13"/>
    <p:sldId id="279" r:id="rId14"/>
    <p:sldId id="270" r:id="rId15"/>
    <p:sldId id="283" r:id="rId16"/>
    <p:sldId id="261" r:id="rId17"/>
  </p:sldIdLst>
  <p:sldSz cx="9144000" cy="6858000" type="screen4x3"/>
  <p:notesSz cx="6858000" cy="9144000"/>
  <p:embeddedFontLst>
    <p:embeddedFont>
      <p:font typeface="Matilda" charset="0"/>
      <p:regular r:id="rId18"/>
    </p:embeddedFon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Impact" pitchFamily="34" charset="0"/>
      <p:regular r:id="rId2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A65AC"/>
    <a:srgbClr val="679E2A"/>
    <a:srgbClr val="69A12B"/>
    <a:srgbClr val="50C850"/>
    <a:srgbClr val="D88306"/>
    <a:srgbClr val="FF66CC"/>
    <a:srgbClr val="EDA413"/>
    <a:srgbClr val="CC0066"/>
    <a:srgbClr val="27704F"/>
    <a:srgbClr val="94329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1.wav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9512" y="2924944"/>
            <a:ext cx="8784976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kumimoji="0" lang="ru-RU" sz="3600" b="1" i="0" u="none" strike="noStrike" kern="1200" normalizeH="0" baseline="0" noProof="0" dirty="0" smtClean="0">
                <a:ln w="6350">
                  <a:noFill/>
                </a:ln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Использование</a:t>
            </a:r>
            <a:r>
              <a:rPr kumimoji="0" lang="ru-RU" sz="3600" b="1" i="0" u="none" strike="noStrike" kern="1200" normalizeH="0" noProof="0" dirty="0" smtClean="0">
                <a:ln w="6350">
                  <a:noFill/>
                </a:ln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  метода  </a:t>
            </a: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charset="0"/>
              </a:rPr>
              <a:t>мнемотехники в    экологическом    воспитании </a:t>
            </a:r>
            <a:endParaRPr lang="ru-RU" sz="36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charset="0"/>
            </a:endParaRP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charset="0"/>
              </a:rPr>
              <a:t>и  образовании дошкольников</a:t>
            </a:r>
            <a:endParaRPr lang="ru-RU" sz="36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5085184"/>
            <a:ext cx="6696744" cy="1080120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Подготовила:  Воспитатель </a:t>
            </a:r>
            <a:r>
              <a:rPr lang="ru-RU" sz="22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Резаева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И.А.</a:t>
            </a:r>
          </a:p>
          <a:p>
            <a:pPr>
              <a:spcBef>
                <a:spcPts val="0"/>
              </a:spcBef>
              <a:buNone/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908720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Муниципальное  автономное  дошкольное образовательное учреждение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«Детский сад № 2 «Пчёлка»  Томской  обл. г. Асино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2000229" y="6286520"/>
            <a:ext cx="535785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Рисунок 19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323529" y="4653135"/>
            <a:ext cx="4536504" cy="172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2.bp.blogspot.com/-1R_deX13MBo/VBbNilMo0cI/AAAAAAAAASE/PcmdwzKEN9E/w1200-h630-p-k-no-nu/%D0%9C%D0%BD%D0%B5%D0%BC%D0%BE-%D1%82%D0%B0%D0%B1%D0%BB%D0%B8%D1%86%D0%B0%2B%D0%94%D0%B5%D1%80%D0%B5%D0%B2%D1%8C%D1%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640960" cy="6381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mistergid.ru/image/upload/2011-08-07/330026694634_1277530754_vo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76400"/>
            <a:ext cx="7067550" cy="4867275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0668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Matilda" charset="0"/>
                <a:cs typeface="Arial" pitchFamily="34" charset="0"/>
              </a:rPr>
              <a:t>Круговорот воды в природе</a:t>
            </a:r>
            <a:endParaRPr lang="ru-RU" sz="4400" b="1" dirty="0">
              <a:solidFill>
                <a:srgbClr val="002060"/>
              </a:solidFill>
              <a:latin typeface="Matilda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овь\Downloads\130361796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057400"/>
            <a:ext cx="7162800" cy="41148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atilda" charset="0"/>
                <a:cs typeface="Arial" pitchFamily="34" charset="0"/>
              </a:rPr>
              <a:t>Схема ухода за комнатными растениями</a:t>
            </a:r>
            <a:endParaRPr lang="ru-RU" b="1" dirty="0">
              <a:solidFill>
                <a:srgbClr val="002060"/>
              </a:solidFill>
              <a:latin typeface="Matilda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50ds.ru/img/_3MO11R73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981200"/>
            <a:ext cx="7010400" cy="39624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Matilda" charset="0"/>
                <a:cs typeface="Arial" pitchFamily="34" charset="0"/>
              </a:rPr>
              <a:t>Пищевая цепочка лесных зверей</a:t>
            </a:r>
            <a:endParaRPr lang="ru-RU" sz="4400" b="1" dirty="0">
              <a:solidFill>
                <a:srgbClr val="002060"/>
              </a:solidFill>
              <a:latin typeface="Matilda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47664" y="188640"/>
            <a:ext cx="7344816" cy="93610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atilda" charset="0"/>
                <a:cs typeface="Arial" pitchFamily="34" charset="0"/>
              </a:rPr>
              <a:t>Описание птиц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charset="0"/>
            </a:endParaRPr>
          </a:p>
        </p:txBody>
      </p:sp>
      <p:pic>
        <p:nvPicPr>
          <p:cNvPr id="3074" name="Picture 2" descr="https://i.pinimg.com/736x/82/f8/cc/82f8ccfed9e46cb7b1952bf2da48619f--blog-page-for-ki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8640960" cy="576064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3352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Все вышеперечисленное становится возможным, прежде всего потому, что метод мнемотехники  как нельзя лучше соответствует особенностям умственного развития дошкольника в старшем  возрасте, и прежде всего, наглядно-образному характеру его мышления.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Именно в этом возрасте дети достигают уровня умственного развития, чтобы успешно применять метод  для систематизации знаний дошкольников о мире природы и взаимосвязях в ней.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5256077" y="764704"/>
            <a:ext cx="3744415" cy="57606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Источники:</a:t>
            </a:r>
            <a:endParaRPr lang="ru-RU" sz="36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71538" y="1350662"/>
            <a:ext cx="6715172" cy="32316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1. Как знакомить дошкольников с природой: Пособие для воспитателей детского сада/ А.А.Каменева и др.- М.,1983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2. Козлова С.А., Куликова Т.А. Дошкольная педагогика.- М.,2000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3. Кондратьева Н.Н. «Мы» Программа экологического образования детей. Санкт-Петербург «Детство-пресс», 2001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4. Николаева С.Н. Воспитание экологической культуры в дошкольном детстве. - М.,1995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5. Серебрякова Т.А. Экологическое образование в дошкольном возрасте.- М.,2006.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6. </a:t>
            </a:r>
            <a:r>
              <a:rPr lang="en-US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http:pedsovet.su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pic>
        <p:nvPicPr>
          <p:cNvPr id="4" name="Рисунок 19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077072"/>
            <a:ext cx="381642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43042" y="1052736"/>
            <a:ext cx="6286544" cy="720080"/>
          </a:xfrm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  <a:sp3d extrusionH="57150">
              <a:bevelT w="38100" h="38100"/>
            </a:sp3d>
          </a:bodyPr>
          <a:lstStyle/>
          <a:p>
            <a:endParaRPr lang="ru-RU" sz="36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484784"/>
            <a:ext cx="889248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Мнемотехника </a:t>
            </a:r>
            <a:r>
              <a:rPr lang="ru-RU" sz="2400" dirty="0" smtClean="0">
                <a:solidFill>
                  <a:srgbClr val="002060"/>
                </a:solidFill>
              </a:rPr>
              <a:t>   (в  переводе  с  греческого-«искусство   запоминания») - это  система  различных  приёмов,  облегчающих  запоминание  и  увеличивающих  объём  памяти     путём образования  дополнительных  ассоциаций.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   </a:t>
            </a:r>
            <a:r>
              <a:rPr lang="ru-RU" sz="2400" b="1" dirty="0" smtClean="0">
                <a:solidFill>
                  <a:srgbClr val="002060"/>
                </a:solidFill>
              </a:rPr>
              <a:t>Цель использования мнемотехники в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экологическом воспитании -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обеспечение успешного усвоения дошкольниками знаний об особенностях </a:t>
            </a:r>
            <a:r>
              <a:rPr lang="en-US" sz="2400" dirty="0" smtClean="0">
                <a:solidFill>
                  <a:srgbClr val="002060"/>
                </a:solidFill>
              </a:rPr>
              <a:t>  </a:t>
            </a:r>
            <a:r>
              <a:rPr lang="ru-RU" sz="2400" dirty="0" smtClean="0">
                <a:solidFill>
                  <a:srgbClr val="002060"/>
                </a:solidFill>
              </a:rPr>
              <a:t>объектов природы, их структуры и взаимосвязях.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13352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8064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2400" b="1" dirty="0" smtClean="0">
                <a:solidFill>
                  <a:srgbClr val="002060"/>
                </a:solidFill>
                <a:cs typeface="Arial" pitchFamily="34" charset="0"/>
              </a:rPr>
              <a:t>В основе метода  мнемотехники лежит принцип замещения: реальный предмет ребенок замещает другим предметом или его изображением, каким-либо знаком. Первоначально способность к замещению формируется у детей в игре с младшего и среднего возраста (камешек становится конфеткой, песок - кашкой для куклы). Опыт замещения накапливается также при ознакомлении с природой.</a:t>
            </a:r>
            <a:endParaRPr lang="ru-RU" sz="24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3" name="Блок-схема: извлечение 2"/>
          <p:cNvSpPr/>
          <p:nvPr/>
        </p:nvSpPr>
        <p:spPr>
          <a:xfrm>
            <a:off x="609600" y="3657600"/>
            <a:ext cx="1857375" cy="1304925"/>
          </a:xfrm>
          <a:prstGeom prst="flowChartExtra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Рисунок 6" descr="1325103599_295275732_1--140--.jpg"/>
          <p:cNvPicPr>
            <a:picLocks noChangeAspect="1"/>
          </p:cNvPicPr>
          <p:nvPr/>
        </p:nvPicPr>
        <p:blipFill>
          <a:blip r:embed="rId2" cstate="print"/>
          <a:srcRect l="26961" t="5952" r="25861"/>
          <a:stretch>
            <a:fillRect/>
          </a:stretch>
        </p:blipFill>
        <p:spPr bwMode="auto">
          <a:xfrm>
            <a:off x="5004048" y="3501008"/>
            <a:ext cx="2133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914400" y="5257800"/>
            <a:ext cx="1285875" cy="121443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Рисунок 7" descr="preview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5334000"/>
            <a:ext cx="16240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Работу с </a:t>
            </a:r>
            <a:r>
              <a:rPr lang="ru-RU" b="1" dirty="0" err="1" smtClean="0">
                <a:solidFill>
                  <a:srgbClr val="002060"/>
                </a:solidFill>
              </a:rPr>
              <a:t>мнемотаблицами</a:t>
            </a:r>
            <a:r>
              <a:rPr lang="ru-RU" b="1" dirty="0" smtClean="0">
                <a:solidFill>
                  <a:srgbClr val="002060"/>
                </a:solidFill>
              </a:rPr>
              <a:t> веду по следующим этапам: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1 этап:</a:t>
            </a:r>
            <a:r>
              <a:rPr lang="ru-RU" dirty="0" smtClean="0">
                <a:solidFill>
                  <a:srgbClr val="002060"/>
                </a:solidFill>
              </a:rPr>
              <a:t> Рассматриваем готовую таблицу и разбираем то, что на ней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изображено.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2 этап: </a:t>
            </a:r>
            <a:r>
              <a:rPr lang="ru-RU" dirty="0" smtClean="0">
                <a:solidFill>
                  <a:srgbClr val="002060"/>
                </a:solidFill>
              </a:rPr>
              <a:t>Осуществляем перекодирование информации (преобразовываем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абстрактные символы с </a:t>
            </a:r>
            <a:r>
              <a:rPr lang="ru-RU" dirty="0" err="1" smtClean="0">
                <a:solidFill>
                  <a:srgbClr val="002060"/>
                </a:solidFill>
              </a:rPr>
              <a:t>мнемотаблицы</a:t>
            </a:r>
            <a:r>
              <a:rPr lang="ru-RU" dirty="0" smtClean="0">
                <a:solidFill>
                  <a:srgbClr val="002060"/>
                </a:solidFill>
              </a:rPr>
              <a:t> в образы).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3 этап: </a:t>
            </a:r>
            <a:r>
              <a:rPr lang="ru-RU" dirty="0" smtClean="0">
                <a:solidFill>
                  <a:srgbClr val="002060"/>
                </a:solidFill>
              </a:rPr>
              <a:t>После перекодирования осуществляем пересказ материала по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заданной теме.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2976" y="188640"/>
            <a:ext cx="7749504" cy="108012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atilda" charset="0"/>
                <a:cs typeface="Arial" pitchFamily="34" charset="0"/>
              </a:rPr>
              <a:t>Описание овощей и фруктов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charset="0"/>
            </a:endParaRPr>
          </a:p>
        </p:txBody>
      </p:sp>
      <p:pic>
        <p:nvPicPr>
          <p:cNvPr id="9218" name="Picture 2" descr="http://dopoln.ru/pars_docs/refs/226/225626/225626_html_3028f4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7992888" cy="5238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3352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Резаева конференция по экологии\20180419_1238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565374" y="1941638"/>
            <a:ext cx="5331620" cy="3841848"/>
          </a:xfrm>
          <a:prstGeom prst="snip2DiagRect">
            <a:avLst>
              <a:gd name="adj1" fmla="val 5808"/>
              <a:gd name="adj2" fmla="val 16667"/>
            </a:avLst>
          </a:prstGeom>
          <a:noFill/>
          <a:ln w="57150">
            <a:solidFill>
              <a:srgbClr val="7030A0"/>
            </a:solidFill>
          </a:ln>
        </p:spPr>
      </p:pic>
      <p:pic>
        <p:nvPicPr>
          <p:cNvPr id="1027" name="Picture 3" descr="H:\Резаева конференция по экологии\20180419_1236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3" y="260648"/>
            <a:ext cx="4104456" cy="5511334"/>
          </a:xfrm>
          <a:prstGeom prst="snip2DiagRect">
            <a:avLst>
              <a:gd name="adj1" fmla="val 3151"/>
              <a:gd name="adj2" fmla="val 16667"/>
            </a:avLst>
          </a:prstGeo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326356"/>
            <a:ext cx="784887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atilda" charset="0"/>
                <a:ea typeface="Calibri" pitchFamily="34" charset="0"/>
                <a:cs typeface="Times New Roman" pitchFamily="18" charset="0"/>
              </a:rPr>
              <a:t>Описание времени года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atilda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31577" y="3244334"/>
            <a:ext cx="280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Matilda" charset="0"/>
                <a:ea typeface="Calibri" pitchFamily="34" charset="0"/>
                <a:cs typeface="Times New Roman" pitchFamily="18" charset="0"/>
              </a:rPr>
              <a:t>"</a:t>
            </a:r>
            <a:endParaRPr lang="ru-RU" dirty="0" smtClean="0">
              <a:latin typeface="Matilda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564904"/>
            <a:ext cx="3268469" cy="3495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Содержимое 9" descr="времена год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772816"/>
            <a:ext cx="4333904" cy="18573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6"/>
          <p:cNvSpPr>
            <a:spLocks noChangeArrowheads="1"/>
          </p:cNvSpPr>
          <p:nvPr/>
        </p:nvSpPr>
        <p:spPr bwMode="auto">
          <a:xfrm flipH="1">
            <a:off x="8382000" y="5602288"/>
            <a:ext cx="228600" cy="2286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5" name="WordArt 7"/>
          <p:cNvSpPr>
            <a:spLocks noChangeArrowheads="1" noChangeShapeType="1" noTextEdit="1"/>
          </p:cNvSpPr>
          <p:nvPr/>
        </p:nvSpPr>
        <p:spPr bwMode="auto">
          <a:xfrm>
            <a:off x="4343400" y="4648200"/>
            <a:ext cx="4191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</a:t>
            </a:r>
          </a:p>
        </p:txBody>
      </p:sp>
      <p:sp>
        <p:nvSpPr>
          <p:cNvPr id="4104" name="WordArt 8"/>
          <p:cNvSpPr>
            <a:spLocks noChangeArrowheads="1" noChangeShapeType="1" noTextEdit="1"/>
          </p:cNvSpPr>
          <p:nvPr/>
        </p:nvSpPr>
        <p:spPr bwMode="auto">
          <a:xfrm>
            <a:off x="4267200" y="5943600"/>
            <a:ext cx="533400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</a:t>
            </a:r>
          </a:p>
        </p:txBody>
      </p:sp>
      <p:sp>
        <p:nvSpPr>
          <p:cNvPr id="4108" name="WordArt 12"/>
          <p:cNvSpPr>
            <a:spLocks noChangeArrowheads="1" noChangeShapeType="1" noTextEdit="1"/>
          </p:cNvSpPr>
          <p:nvPr/>
        </p:nvSpPr>
        <p:spPr bwMode="auto">
          <a:xfrm>
            <a:off x="914400" y="5943600"/>
            <a:ext cx="2362200" cy="495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падают</a:t>
            </a:r>
          </a:p>
        </p:txBody>
      </p:sp>
      <p:sp>
        <p:nvSpPr>
          <p:cNvPr id="4109" name="WordArt 13"/>
          <p:cNvSpPr>
            <a:spLocks noChangeArrowheads="1" noChangeShapeType="1" noTextEdit="1"/>
          </p:cNvSpPr>
          <p:nvPr/>
        </p:nvSpPr>
        <p:spPr bwMode="auto">
          <a:xfrm>
            <a:off x="381000" y="2971800"/>
            <a:ext cx="17859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Осенью</a:t>
            </a:r>
          </a:p>
        </p:txBody>
      </p:sp>
      <p:sp>
        <p:nvSpPr>
          <p:cNvPr id="4110" name="WordArt 14"/>
          <p:cNvSpPr>
            <a:spLocks noChangeArrowheads="1" noChangeShapeType="1" noTextEdit="1"/>
          </p:cNvSpPr>
          <p:nvPr/>
        </p:nvSpPr>
        <p:spPr bwMode="auto">
          <a:xfrm>
            <a:off x="3200400" y="3124200"/>
            <a:ext cx="1828800" cy="495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листья</a:t>
            </a:r>
          </a:p>
        </p:txBody>
      </p:sp>
      <p:sp>
        <p:nvSpPr>
          <p:cNvPr id="4111" name="WordArt 15"/>
          <p:cNvSpPr>
            <a:spLocks noChangeArrowheads="1" noChangeShapeType="1" noTextEdit="1"/>
          </p:cNvSpPr>
          <p:nvPr/>
        </p:nvSpPr>
        <p:spPr bwMode="auto">
          <a:xfrm>
            <a:off x="5657850" y="5943600"/>
            <a:ext cx="2400300" cy="495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деревьев</a:t>
            </a:r>
          </a:p>
        </p:txBody>
      </p:sp>
      <p:sp>
        <p:nvSpPr>
          <p:cNvPr id="8201" name="WordArt 17"/>
          <p:cNvSpPr>
            <a:spLocks noChangeArrowheads="1" noChangeShapeType="1" noTextEdit="1"/>
          </p:cNvSpPr>
          <p:nvPr/>
        </p:nvSpPr>
        <p:spPr bwMode="auto">
          <a:xfrm>
            <a:off x="457200" y="381000"/>
            <a:ext cx="1709738" cy="2246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</a:t>
            </a:r>
          </a:p>
        </p:txBody>
      </p:sp>
      <p:pic>
        <p:nvPicPr>
          <p:cNvPr id="8202" name="Picture 19" descr="шуб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457200"/>
            <a:ext cx="547688" cy="550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8203" name="Picture 20" descr="шуб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914400"/>
            <a:ext cx="547688" cy="5508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8204" name="Freeform 4"/>
          <p:cNvSpPr>
            <a:spLocks/>
          </p:cNvSpPr>
          <p:nvPr/>
        </p:nvSpPr>
        <p:spPr bwMode="auto">
          <a:xfrm rot="618687">
            <a:off x="5419725" y="3778250"/>
            <a:ext cx="1447800" cy="2206625"/>
          </a:xfrm>
          <a:custGeom>
            <a:avLst/>
            <a:gdLst>
              <a:gd name="T0" fmla="*/ 2147483647 w 912"/>
              <a:gd name="T1" fmla="*/ 2147483647 h 1856"/>
              <a:gd name="T2" fmla="*/ 2147483647 w 912"/>
              <a:gd name="T3" fmla="*/ 2147483647 h 1856"/>
              <a:gd name="T4" fmla="*/ 2147483647 w 912"/>
              <a:gd name="T5" fmla="*/ 2147483647 h 1856"/>
              <a:gd name="T6" fmla="*/ 2147483647 w 912"/>
              <a:gd name="T7" fmla="*/ 2147483647 h 1856"/>
              <a:gd name="T8" fmla="*/ 2147483647 w 912"/>
              <a:gd name="T9" fmla="*/ 2147483647 h 1856"/>
              <a:gd name="T10" fmla="*/ 2147483647 w 912"/>
              <a:gd name="T11" fmla="*/ 2147483647 h 1856"/>
              <a:gd name="T12" fmla="*/ 2147483647 w 912"/>
              <a:gd name="T13" fmla="*/ 2147483647 h 1856"/>
              <a:gd name="T14" fmla="*/ 2147483647 w 912"/>
              <a:gd name="T15" fmla="*/ 2147483647 h 1856"/>
              <a:gd name="T16" fmla="*/ 2147483647 w 912"/>
              <a:gd name="T17" fmla="*/ 2147483647 h 1856"/>
              <a:gd name="T18" fmla="*/ 2147483647 w 912"/>
              <a:gd name="T19" fmla="*/ 2147483647 h 1856"/>
              <a:gd name="T20" fmla="*/ 2147483647 w 912"/>
              <a:gd name="T21" fmla="*/ 2147483647 h 1856"/>
              <a:gd name="T22" fmla="*/ 2147483647 w 912"/>
              <a:gd name="T23" fmla="*/ 2147483647 h 1856"/>
              <a:gd name="T24" fmla="*/ 2147483647 w 912"/>
              <a:gd name="T25" fmla="*/ 2147483647 h 1856"/>
              <a:gd name="T26" fmla="*/ 2147483647 w 912"/>
              <a:gd name="T27" fmla="*/ 2147483647 h 1856"/>
              <a:gd name="T28" fmla="*/ 2147483647 w 912"/>
              <a:gd name="T29" fmla="*/ 2147483647 h 1856"/>
              <a:gd name="T30" fmla="*/ 2147483647 w 912"/>
              <a:gd name="T31" fmla="*/ 2147483647 h 1856"/>
              <a:gd name="T32" fmla="*/ 0 w 912"/>
              <a:gd name="T33" fmla="*/ 2147483647 h 1856"/>
              <a:gd name="T34" fmla="*/ 2147483647 w 912"/>
              <a:gd name="T35" fmla="*/ 2147483647 h 1856"/>
              <a:gd name="T36" fmla="*/ 2147483647 w 912"/>
              <a:gd name="T37" fmla="*/ 2147483647 h 1856"/>
              <a:gd name="T38" fmla="*/ 2147483647 w 912"/>
              <a:gd name="T39" fmla="*/ 2147483647 h 1856"/>
              <a:gd name="T40" fmla="*/ 2147483647 w 912"/>
              <a:gd name="T41" fmla="*/ 2147483647 h 1856"/>
              <a:gd name="T42" fmla="*/ 2147483647 w 912"/>
              <a:gd name="T43" fmla="*/ 2147483647 h 1856"/>
              <a:gd name="T44" fmla="*/ 2147483647 w 912"/>
              <a:gd name="T45" fmla="*/ 2147483647 h 1856"/>
              <a:gd name="T46" fmla="*/ 2147483647 w 912"/>
              <a:gd name="T47" fmla="*/ 2147483647 h 1856"/>
              <a:gd name="T48" fmla="*/ 2147483647 w 912"/>
              <a:gd name="T49" fmla="*/ 2147483647 h 1856"/>
              <a:gd name="T50" fmla="*/ 2147483647 w 912"/>
              <a:gd name="T51" fmla="*/ 2147483647 h 1856"/>
              <a:gd name="T52" fmla="*/ 2147483647 w 912"/>
              <a:gd name="T53" fmla="*/ 2147483647 h 1856"/>
              <a:gd name="T54" fmla="*/ 2147483647 w 912"/>
              <a:gd name="T55" fmla="*/ 2147483647 h 1856"/>
              <a:gd name="T56" fmla="*/ 2147483647 w 912"/>
              <a:gd name="T57" fmla="*/ 2147483647 h 1856"/>
              <a:gd name="T58" fmla="*/ 2147483647 w 912"/>
              <a:gd name="T59" fmla="*/ 2147483647 h 1856"/>
              <a:gd name="T60" fmla="*/ 2147483647 w 912"/>
              <a:gd name="T61" fmla="*/ 2147483647 h 1856"/>
              <a:gd name="T62" fmla="*/ 2147483647 w 912"/>
              <a:gd name="T63" fmla="*/ 2147483647 h 1856"/>
              <a:gd name="T64" fmla="*/ 2147483647 w 912"/>
              <a:gd name="T65" fmla="*/ 2147483647 h 1856"/>
              <a:gd name="T66" fmla="*/ 2147483647 w 912"/>
              <a:gd name="T67" fmla="*/ 2147483647 h 1856"/>
              <a:gd name="T68" fmla="*/ 2147483647 w 912"/>
              <a:gd name="T69" fmla="*/ 2147483647 h 1856"/>
              <a:gd name="T70" fmla="*/ 2147483647 w 912"/>
              <a:gd name="T71" fmla="*/ 2147483647 h 1856"/>
              <a:gd name="T72" fmla="*/ 2147483647 w 912"/>
              <a:gd name="T73" fmla="*/ 2147483647 h 1856"/>
              <a:gd name="T74" fmla="*/ 2147483647 w 912"/>
              <a:gd name="T75" fmla="*/ 2147483647 h 1856"/>
              <a:gd name="T76" fmla="*/ 2147483647 w 912"/>
              <a:gd name="T77" fmla="*/ 2147483647 h 1856"/>
              <a:gd name="T78" fmla="*/ 2147483647 w 912"/>
              <a:gd name="T79" fmla="*/ 2147483647 h 1856"/>
              <a:gd name="T80" fmla="*/ 2147483647 w 912"/>
              <a:gd name="T81" fmla="*/ 2147483647 h 1856"/>
              <a:gd name="T82" fmla="*/ 2147483647 w 912"/>
              <a:gd name="T83" fmla="*/ 2147483647 h 1856"/>
              <a:gd name="T84" fmla="*/ 2147483647 w 912"/>
              <a:gd name="T85" fmla="*/ 2147483647 h 1856"/>
              <a:gd name="T86" fmla="*/ 2147483647 w 912"/>
              <a:gd name="T87" fmla="*/ 2147483647 h 1856"/>
              <a:gd name="T88" fmla="*/ 2147483647 w 912"/>
              <a:gd name="T89" fmla="*/ 2147483647 h 1856"/>
              <a:gd name="T90" fmla="*/ 2147483647 w 912"/>
              <a:gd name="T91" fmla="*/ 2147483647 h 1856"/>
              <a:gd name="T92" fmla="*/ 2147483647 w 912"/>
              <a:gd name="T93" fmla="*/ 2147483647 h 1856"/>
              <a:gd name="T94" fmla="*/ 2147483647 w 912"/>
              <a:gd name="T95" fmla="*/ 2147483647 h 1856"/>
              <a:gd name="T96" fmla="*/ 2147483647 w 912"/>
              <a:gd name="T97" fmla="*/ 2147483647 h 1856"/>
              <a:gd name="T98" fmla="*/ 2147483647 w 912"/>
              <a:gd name="T99" fmla="*/ 2147483647 h 1856"/>
              <a:gd name="T100" fmla="*/ 2147483647 w 912"/>
              <a:gd name="T101" fmla="*/ 2147483647 h 1856"/>
              <a:gd name="T102" fmla="*/ 2147483647 w 912"/>
              <a:gd name="T103" fmla="*/ 2147483647 h 1856"/>
              <a:gd name="T104" fmla="*/ 2147483647 w 912"/>
              <a:gd name="T105" fmla="*/ 2147483647 h 185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912"/>
              <a:gd name="T160" fmla="*/ 0 h 1856"/>
              <a:gd name="T161" fmla="*/ 912 w 912"/>
              <a:gd name="T162" fmla="*/ 1856 h 185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912" h="1856">
                <a:moveTo>
                  <a:pt x="528" y="1744"/>
                </a:moveTo>
                <a:cubicBezTo>
                  <a:pt x="536" y="1632"/>
                  <a:pt x="512" y="1280"/>
                  <a:pt x="480" y="1168"/>
                </a:cubicBezTo>
                <a:cubicBezTo>
                  <a:pt x="448" y="1056"/>
                  <a:pt x="392" y="1088"/>
                  <a:pt x="336" y="1072"/>
                </a:cubicBezTo>
                <a:cubicBezTo>
                  <a:pt x="280" y="1056"/>
                  <a:pt x="152" y="1080"/>
                  <a:pt x="144" y="1072"/>
                </a:cubicBezTo>
                <a:cubicBezTo>
                  <a:pt x="136" y="1064"/>
                  <a:pt x="232" y="1024"/>
                  <a:pt x="288" y="1024"/>
                </a:cubicBezTo>
                <a:cubicBezTo>
                  <a:pt x="344" y="1024"/>
                  <a:pt x="472" y="1088"/>
                  <a:pt x="480" y="1072"/>
                </a:cubicBezTo>
                <a:cubicBezTo>
                  <a:pt x="488" y="1056"/>
                  <a:pt x="384" y="976"/>
                  <a:pt x="336" y="928"/>
                </a:cubicBezTo>
                <a:cubicBezTo>
                  <a:pt x="288" y="880"/>
                  <a:pt x="224" y="792"/>
                  <a:pt x="192" y="784"/>
                </a:cubicBezTo>
                <a:cubicBezTo>
                  <a:pt x="160" y="776"/>
                  <a:pt x="144" y="888"/>
                  <a:pt x="144" y="880"/>
                </a:cubicBezTo>
                <a:cubicBezTo>
                  <a:pt x="144" y="872"/>
                  <a:pt x="136" y="704"/>
                  <a:pt x="192" y="736"/>
                </a:cubicBezTo>
                <a:cubicBezTo>
                  <a:pt x="248" y="768"/>
                  <a:pt x="456" y="1048"/>
                  <a:pt x="480" y="1072"/>
                </a:cubicBezTo>
                <a:cubicBezTo>
                  <a:pt x="504" y="1096"/>
                  <a:pt x="368" y="952"/>
                  <a:pt x="336" y="880"/>
                </a:cubicBezTo>
                <a:cubicBezTo>
                  <a:pt x="304" y="808"/>
                  <a:pt x="288" y="640"/>
                  <a:pt x="288" y="640"/>
                </a:cubicBezTo>
                <a:cubicBezTo>
                  <a:pt x="288" y="640"/>
                  <a:pt x="304" y="816"/>
                  <a:pt x="336" y="880"/>
                </a:cubicBezTo>
                <a:cubicBezTo>
                  <a:pt x="368" y="944"/>
                  <a:pt x="480" y="1088"/>
                  <a:pt x="480" y="1024"/>
                </a:cubicBezTo>
                <a:cubicBezTo>
                  <a:pt x="480" y="960"/>
                  <a:pt x="416" y="592"/>
                  <a:pt x="336" y="496"/>
                </a:cubicBezTo>
                <a:cubicBezTo>
                  <a:pt x="256" y="400"/>
                  <a:pt x="0" y="456"/>
                  <a:pt x="0" y="448"/>
                </a:cubicBezTo>
                <a:cubicBezTo>
                  <a:pt x="0" y="440"/>
                  <a:pt x="296" y="488"/>
                  <a:pt x="336" y="448"/>
                </a:cubicBezTo>
                <a:cubicBezTo>
                  <a:pt x="376" y="408"/>
                  <a:pt x="232" y="208"/>
                  <a:pt x="240" y="208"/>
                </a:cubicBezTo>
                <a:cubicBezTo>
                  <a:pt x="248" y="208"/>
                  <a:pt x="352" y="368"/>
                  <a:pt x="384" y="448"/>
                </a:cubicBezTo>
                <a:cubicBezTo>
                  <a:pt x="416" y="528"/>
                  <a:pt x="424" y="744"/>
                  <a:pt x="432" y="688"/>
                </a:cubicBezTo>
                <a:cubicBezTo>
                  <a:pt x="440" y="632"/>
                  <a:pt x="416" y="224"/>
                  <a:pt x="432" y="112"/>
                </a:cubicBezTo>
                <a:cubicBezTo>
                  <a:pt x="448" y="0"/>
                  <a:pt x="520" y="16"/>
                  <a:pt x="528" y="16"/>
                </a:cubicBezTo>
                <a:cubicBezTo>
                  <a:pt x="536" y="16"/>
                  <a:pt x="496" y="56"/>
                  <a:pt x="480" y="112"/>
                </a:cubicBezTo>
                <a:cubicBezTo>
                  <a:pt x="464" y="168"/>
                  <a:pt x="416" y="336"/>
                  <a:pt x="432" y="352"/>
                </a:cubicBezTo>
                <a:cubicBezTo>
                  <a:pt x="448" y="368"/>
                  <a:pt x="536" y="232"/>
                  <a:pt x="576" y="208"/>
                </a:cubicBezTo>
                <a:cubicBezTo>
                  <a:pt x="616" y="184"/>
                  <a:pt x="680" y="184"/>
                  <a:pt x="672" y="208"/>
                </a:cubicBezTo>
                <a:cubicBezTo>
                  <a:pt x="664" y="232"/>
                  <a:pt x="568" y="312"/>
                  <a:pt x="528" y="352"/>
                </a:cubicBezTo>
                <a:cubicBezTo>
                  <a:pt x="488" y="392"/>
                  <a:pt x="440" y="416"/>
                  <a:pt x="432" y="448"/>
                </a:cubicBezTo>
                <a:cubicBezTo>
                  <a:pt x="424" y="480"/>
                  <a:pt x="472" y="496"/>
                  <a:pt x="480" y="544"/>
                </a:cubicBezTo>
                <a:cubicBezTo>
                  <a:pt x="488" y="592"/>
                  <a:pt x="432" y="776"/>
                  <a:pt x="480" y="736"/>
                </a:cubicBezTo>
                <a:cubicBezTo>
                  <a:pt x="528" y="696"/>
                  <a:pt x="704" y="376"/>
                  <a:pt x="768" y="304"/>
                </a:cubicBezTo>
                <a:cubicBezTo>
                  <a:pt x="832" y="232"/>
                  <a:pt x="864" y="296"/>
                  <a:pt x="864" y="304"/>
                </a:cubicBezTo>
                <a:cubicBezTo>
                  <a:pt x="864" y="312"/>
                  <a:pt x="808" y="312"/>
                  <a:pt x="768" y="352"/>
                </a:cubicBezTo>
                <a:cubicBezTo>
                  <a:pt x="728" y="392"/>
                  <a:pt x="608" y="528"/>
                  <a:pt x="624" y="544"/>
                </a:cubicBezTo>
                <a:cubicBezTo>
                  <a:pt x="640" y="560"/>
                  <a:pt x="864" y="440"/>
                  <a:pt x="864" y="448"/>
                </a:cubicBezTo>
                <a:cubicBezTo>
                  <a:pt x="864" y="456"/>
                  <a:pt x="680" y="528"/>
                  <a:pt x="624" y="592"/>
                </a:cubicBezTo>
                <a:cubicBezTo>
                  <a:pt x="568" y="656"/>
                  <a:pt x="544" y="768"/>
                  <a:pt x="528" y="832"/>
                </a:cubicBezTo>
                <a:cubicBezTo>
                  <a:pt x="512" y="896"/>
                  <a:pt x="496" y="1000"/>
                  <a:pt x="528" y="976"/>
                </a:cubicBezTo>
                <a:cubicBezTo>
                  <a:pt x="560" y="952"/>
                  <a:pt x="696" y="712"/>
                  <a:pt x="720" y="688"/>
                </a:cubicBezTo>
                <a:cubicBezTo>
                  <a:pt x="744" y="664"/>
                  <a:pt x="640" y="840"/>
                  <a:pt x="672" y="832"/>
                </a:cubicBezTo>
                <a:cubicBezTo>
                  <a:pt x="704" y="824"/>
                  <a:pt x="912" y="632"/>
                  <a:pt x="912" y="640"/>
                </a:cubicBezTo>
                <a:cubicBezTo>
                  <a:pt x="912" y="648"/>
                  <a:pt x="680" y="832"/>
                  <a:pt x="672" y="880"/>
                </a:cubicBezTo>
                <a:cubicBezTo>
                  <a:pt x="664" y="928"/>
                  <a:pt x="872" y="920"/>
                  <a:pt x="864" y="928"/>
                </a:cubicBezTo>
                <a:cubicBezTo>
                  <a:pt x="856" y="936"/>
                  <a:pt x="672" y="904"/>
                  <a:pt x="624" y="928"/>
                </a:cubicBezTo>
                <a:cubicBezTo>
                  <a:pt x="576" y="952"/>
                  <a:pt x="568" y="944"/>
                  <a:pt x="576" y="1072"/>
                </a:cubicBezTo>
                <a:cubicBezTo>
                  <a:pt x="584" y="1200"/>
                  <a:pt x="648" y="1568"/>
                  <a:pt x="672" y="1696"/>
                </a:cubicBezTo>
                <a:cubicBezTo>
                  <a:pt x="696" y="1824"/>
                  <a:pt x="720" y="1832"/>
                  <a:pt x="720" y="1840"/>
                </a:cubicBezTo>
                <a:cubicBezTo>
                  <a:pt x="720" y="1848"/>
                  <a:pt x="696" y="1744"/>
                  <a:pt x="672" y="1744"/>
                </a:cubicBezTo>
                <a:cubicBezTo>
                  <a:pt x="648" y="1744"/>
                  <a:pt x="584" y="1840"/>
                  <a:pt x="576" y="1840"/>
                </a:cubicBezTo>
                <a:cubicBezTo>
                  <a:pt x="568" y="1840"/>
                  <a:pt x="648" y="1744"/>
                  <a:pt x="624" y="1744"/>
                </a:cubicBezTo>
                <a:cubicBezTo>
                  <a:pt x="600" y="1744"/>
                  <a:pt x="448" y="1848"/>
                  <a:pt x="432" y="1840"/>
                </a:cubicBezTo>
                <a:cubicBezTo>
                  <a:pt x="416" y="1832"/>
                  <a:pt x="520" y="1856"/>
                  <a:pt x="528" y="1744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5" name="Freeform 4"/>
          <p:cNvSpPr>
            <a:spLocks/>
          </p:cNvSpPr>
          <p:nvPr/>
        </p:nvSpPr>
        <p:spPr bwMode="auto">
          <a:xfrm rot="618687">
            <a:off x="6661150" y="3778250"/>
            <a:ext cx="1447800" cy="2206625"/>
          </a:xfrm>
          <a:custGeom>
            <a:avLst/>
            <a:gdLst>
              <a:gd name="T0" fmla="*/ 2147483647 w 912"/>
              <a:gd name="T1" fmla="*/ 2147483647 h 1856"/>
              <a:gd name="T2" fmla="*/ 2147483647 w 912"/>
              <a:gd name="T3" fmla="*/ 2147483647 h 1856"/>
              <a:gd name="T4" fmla="*/ 2147483647 w 912"/>
              <a:gd name="T5" fmla="*/ 2147483647 h 1856"/>
              <a:gd name="T6" fmla="*/ 2147483647 w 912"/>
              <a:gd name="T7" fmla="*/ 2147483647 h 1856"/>
              <a:gd name="T8" fmla="*/ 2147483647 w 912"/>
              <a:gd name="T9" fmla="*/ 2147483647 h 1856"/>
              <a:gd name="T10" fmla="*/ 2147483647 w 912"/>
              <a:gd name="T11" fmla="*/ 2147483647 h 1856"/>
              <a:gd name="T12" fmla="*/ 2147483647 w 912"/>
              <a:gd name="T13" fmla="*/ 2147483647 h 1856"/>
              <a:gd name="T14" fmla="*/ 2147483647 w 912"/>
              <a:gd name="T15" fmla="*/ 2147483647 h 1856"/>
              <a:gd name="T16" fmla="*/ 2147483647 w 912"/>
              <a:gd name="T17" fmla="*/ 2147483647 h 1856"/>
              <a:gd name="T18" fmla="*/ 2147483647 w 912"/>
              <a:gd name="T19" fmla="*/ 2147483647 h 1856"/>
              <a:gd name="T20" fmla="*/ 2147483647 w 912"/>
              <a:gd name="T21" fmla="*/ 2147483647 h 1856"/>
              <a:gd name="T22" fmla="*/ 2147483647 w 912"/>
              <a:gd name="T23" fmla="*/ 2147483647 h 1856"/>
              <a:gd name="T24" fmla="*/ 2147483647 w 912"/>
              <a:gd name="T25" fmla="*/ 2147483647 h 1856"/>
              <a:gd name="T26" fmla="*/ 2147483647 w 912"/>
              <a:gd name="T27" fmla="*/ 2147483647 h 1856"/>
              <a:gd name="T28" fmla="*/ 2147483647 w 912"/>
              <a:gd name="T29" fmla="*/ 2147483647 h 1856"/>
              <a:gd name="T30" fmla="*/ 2147483647 w 912"/>
              <a:gd name="T31" fmla="*/ 2147483647 h 1856"/>
              <a:gd name="T32" fmla="*/ 0 w 912"/>
              <a:gd name="T33" fmla="*/ 2147483647 h 1856"/>
              <a:gd name="T34" fmla="*/ 2147483647 w 912"/>
              <a:gd name="T35" fmla="*/ 2147483647 h 1856"/>
              <a:gd name="T36" fmla="*/ 2147483647 w 912"/>
              <a:gd name="T37" fmla="*/ 2147483647 h 1856"/>
              <a:gd name="T38" fmla="*/ 2147483647 w 912"/>
              <a:gd name="T39" fmla="*/ 2147483647 h 1856"/>
              <a:gd name="T40" fmla="*/ 2147483647 w 912"/>
              <a:gd name="T41" fmla="*/ 2147483647 h 1856"/>
              <a:gd name="T42" fmla="*/ 2147483647 w 912"/>
              <a:gd name="T43" fmla="*/ 2147483647 h 1856"/>
              <a:gd name="T44" fmla="*/ 2147483647 w 912"/>
              <a:gd name="T45" fmla="*/ 2147483647 h 1856"/>
              <a:gd name="T46" fmla="*/ 2147483647 w 912"/>
              <a:gd name="T47" fmla="*/ 2147483647 h 1856"/>
              <a:gd name="T48" fmla="*/ 2147483647 w 912"/>
              <a:gd name="T49" fmla="*/ 2147483647 h 1856"/>
              <a:gd name="T50" fmla="*/ 2147483647 w 912"/>
              <a:gd name="T51" fmla="*/ 2147483647 h 1856"/>
              <a:gd name="T52" fmla="*/ 2147483647 w 912"/>
              <a:gd name="T53" fmla="*/ 2147483647 h 1856"/>
              <a:gd name="T54" fmla="*/ 2147483647 w 912"/>
              <a:gd name="T55" fmla="*/ 2147483647 h 1856"/>
              <a:gd name="T56" fmla="*/ 2147483647 w 912"/>
              <a:gd name="T57" fmla="*/ 2147483647 h 1856"/>
              <a:gd name="T58" fmla="*/ 2147483647 w 912"/>
              <a:gd name="T59" fmla="*/ 2147483647 h 1856"/>
              <a:gd name="T60" fmla="*/ 2147483647 w 912"/>
              <a:gd name="T61" fmla="*/ 2147483647 h 1856"/>
              <a:gd name="T62" fmla="*/ 2147483647 w 912"/>
              <a:gd name="T63" fmla="*/ 2147483647 h 1856"/>
              <a:gd name="T64" fmla="*/ 2147483647 w 912"/>
              <a:gd name="T65" fmla="*/ 2147483647 h 1856"/>
              <a:gd name="T66" fmla="*/ 2147483647 w 912"/>
              <a:gd name="T67" fmla="*/ 2147483647 h 1856"/>
              <a:gd name="T68" fmla="*/ 2147483647 w 912"/>
              <a:gd name="T69" fmla="*/ 2147483647 h 1856"/>
              <a:gd name="T70" fmla="*/ 2147483647 w 912"/>
              <a:gd name="T71" fmla="*/ 2147483647 h 1856"/>
              <a:gd name="T72" fmla="*/ 2147483647 w 912"/>
              <a:gd name="T73" fmla="*/ 2147483647 h 1856"/>
              <a:gd name="T74" fmla="*/ 2147483647 w 912"/>
              <a:gd name="T75" fmla="*/ 2147483647 h 1856"/>
              <a:gd name="T76" fmla="*/ 2147483647 w 912"/>
              <a:gd name="T77" fmla="*/ 2147483647 h 1856"/>
              <a:gd name="T78" fmla="*/ 2147483647 w 912"/>
              <a:gd name="T79" fmla="*/ 2147483647 h 1856"/>
              <a:gd name="T80" fmla="*/ 2147483647 w 912"/>
              <a:gd name="T81" fmla="*/ 2147483647 h 1856"/>
              <a:gd name="T82" fmla="*/ 2147483647 w 912"/>
              <a:gd name="T83" fmla="*/ 2147483647 h 1856"/>
              <a:gd name="T84" fmla="*/ 2147483647 w 912"/>
              <a:gd name="T85" fmla="*/ 2147483647 h 1856"/>
              <a:gd name="T86" fmla="*/ 2147483647 w 912"/>
              <a:gd name="T87" fmla="*/ 2147483647 h 1856"/>
              <a:gd name="T88" fmla="*/ 2147483647 w 912"/>
              <a:gd name="T89" fmla="*/ 2147483647 h 1856"/>
              <a:gd name="T90" fmla="*/ 2147483647 w 912"/>
              <a:gd name="T91" fmla="*/ 2147483647 h 1856"/>
              <a:gd name="T92" fmla="*/ 2147483647 w 912"/>
              <a:gd name="T93" fmla="*/ 2147483647 h 1856"/>
              <a:gd name="T94" fmla="*/ 2147483647 w 912"/>
              <a:gd name="T95" fmla="*/ 2147483647 h 1856"/>
              <a:gd name="T96" fmla="*/ 2147483647 w 912"/>
              <a:gd name="T97" fmla="*/ 2147483647 h 1856"/>
              <a:gd name="T98" fmla="*/ 2147483647 w 912"/>
              <a:gd name="T99" fmla="*/ 2147483647 h 1856"/>
              <a:gd name="T100" fmla="*/ 2147483647 w 912"/>
              <a:gd name="T101" fmla="*/ 2147483647 h 1856"/>
              <a:gd name="T102" fmla="*/ 2147483647 w 912"/>
              <a:gd name="T103" fmla="*/ 2147483647 h 1856"/>
              <a:gd name="T104" fmla="*/ 2147483647 w 912"/>
              <a:gd name="T105" fmla="*/ 2147483647 h 185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912"/>
              <a:gd name="T160" fmla="*/ 0 h 1856"/>
              <a:gd name="T161" fmla="*/ 912 w 912"/>
              <a:gd name="T162" fmla="*/ 1856 h 185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912" h="1856">
                <a:moveTo>
                  <a:pt x="528" y="1744"/>
                </a:moveTo>
                <a:cubicBezTo>
                  <a:pt x="536" y="1632"/>
                  <a:pt x="512" y="1280"/>
                  <a:pt x="480" y="1168"/>
                </a:cubicBezTo>
                <a:cubicBezTo>
                  <a:pt x="448" y="1056"/>
                  <a:pt x="392" y="1088"/>
                  <a:pt x="336" y="1072"/>
                </a:cubicBezTo>
                <a:cubicBezTo>
                  <a:pt x="280" y="1056"/>
                  <a:pt x="152" y="1080"/>
                  <a:pt x="144" y="1072"/>
                </a:cubicBezTo>
                <a:cubicBezTo>
                  <a:pt x="136" y="1064"/>
                  <a:pt x="232" y="1024"/>
                  <a:pt x="288" y="1024"/>
                </a:cubicBezTo>
                <a:cubicBezTo>
                  <a:pt x="344" y="1024"/>
                  <a:pt x="472" y="1088"/>
                  <a:pt x="480" y="1072"/>
                </a:cubicBezTo>
                <a:cubicBezTo>
                  <a:pt x="488" y="1056"/>
                  <a:pt x="384" y="976"/>
                  <a:pt x="336" y="928"/>
                </a:cubicBezTo>
                <a:cubicBezTo>
                  <a:pt x="288" y="880"/>
                  <a:pt x="224" y="792"/>
                  <a:pt x="192" y="784"/>
                </a:cubicBezTo>
                <a:cubicBezTo>
                  <a:pt x="160" y="776"/>
                  <a:pt x="144" y="888"/>
                  <a:pt x="144" y="880"/>
                </a:cubicBezTo>
                <a:cubicBezTo>
                  <a:pt x="144" y="872"/>
                  <a:pt x="136" y="704"/>
                  <a:pt x="192" y="736"/>
                </a:cubicBezTo>
                <a:cubicBezTo>
                  <a:pt x="248" y="768"/>
                  <a:pt x="456" y="1048"/>
                  <a:pt x="480" y="1072"/>
                </a:cubicBezTo>
                <a:cubicBezTo>
                  <a:pt x="504" y="1096"/>
                  <a:pt x="368" y="952"/>
                  <a:pt x="336" y="880"/>
                </a:cubicBezTo>
                <a:cubicBezTo>
                  <a:pt x="304" y="808"/>
                  <a:pt x="288" y="640"/>
                  <a:pt x="288" y="640"/>
                </a:cubicBezTo>
                <a:cubicBezTo>
                  <a:pt x="288" y="640"/>
                  <a:pt x="304" y="816"/>
                  <a:pt x="336" y="880"/>
                </a:cubicBezTo>
                <a:cubicBezTo>
                  <a:pt x="368" y="944"/>
                  <a:pt x="480" y="1088"/>
                  <a:pt x="480" y="1024"/>
                </a:cubicBezTo>
                <a:cubicBezTo>
                  <a:pt x="480" y="960"/>
                  <a:pt x="416" y="592"/>
                  <a:pt x="336" y="496"/>
                </a:cubicBezTo>
                <a:cubicBezTo>
                  <a:pt x="256" y="400"/>
                  <a:pt x="0" y="456"/>
                  <a:pt x="0" y="448"/>
                </a:cubicBezTo>
                <a:cubicBezTo>
                  <a:pt x="0" y="440"/>
                  <a:pt x="296" y="488"/>
                  <a:pt x="336" y="448"/>
                </a:cubicBezTo>
                <a:cubicBezTo>
                  <a:pt x="376" y="408"/>
                  <a:pt x="232" y="208"/>
                  <a:pt x="240" y="208"/>
                </a:cubicBezTo>
                <a:cubicBezTo>
                  <a:pt x="248" y="208"/>
                  <a:pt x="352" y="368"/>
                  <a:pt x="384" y="448"/>
                </a:cubicBezTo>
                <a:cubicBezTo>
                  <a:pt x="416" y="528"/>
                  <a:pt x="424" y="744"/>
                  <a:pt x="432" y="688"/>
                </a:cubicBezTo>
                <a:cubicBezTo>
                  <a:pt x="440" y="632"/>
                  <a:pt x="416" y="224"/>
                  <a:pt x="432" y="112"/>
                </a:cubicBezTo>
                <a:cubicBezTo>
                  <a:pt x="448" y="0"/>
                  <a:pt x="520" y="16"/>
                  <a:pt x="528" y="16"/>
                </a:cubicBezTo>
                <a:cubicBezTo>
                  <a:pt x="536" y="16"/>
                  <a:pt x="496" y="56"/>
                  <a:pt x="480" y="112"/>
                </a:cubicBezTo>
                <a:cubicBezTo>
                  <a:pt x="464" y="168"/>
                  <a:pt x="416" y="336"/>
                  <a:pt x="432" y="352"/>
                </a:cubicBezTo>
                <a:cubicBezTo>
                  <a:pt x="448" y="368"/>
                  <a:pt x="536" y="232"/>
                  <a:pt x="576" y="208"/>
                </a:cubicBezTo>
                <a:cubicBezTo>
                  <a:pt x="616" y="184"/>
                  <a:pt x="680" y="184"/>
                  <a:pt x="672" y="208"/>
                </a:cubicBezTo>
                <a:cubicBezTo>
                  <a:pt x="664" y="232"/>
                  <a:pt x="568" y="312"/>
                  <a:pt x="528" y="352"/>
                </a:cubicBezTo>
                <a:cubicBezTo>
                  <a:pt x="488" y="392"/>
                  <a:pt x="440" y="416"/>
                  <a:pt x="432" y="448"/>
                </a:cubicBezTo>
                <a:cubicBezTo>
                  <a:pt x="424" y="480"/>
                  <a:pt x="472" y="496"/>
                  <a:pt x="480" y="544"/>
                </a:cubicBezTo>
                <a:cubicBezTo>
                  <a:pt x="488" y="592"/>
                  <a:pt x="432" y="776"/>
                  <a:pt x="480" y="736"/>
                </a:cubicBezTo>
                <a:cubicBezTo>
                  <a:pt x="528" y="696"/>
                  <a:pt x="704" y="376"/>
                  <a:pt x="768" y="304"/>
                </a:cubicBezTo>
                <a:cubicBezTo>
                  <a:pt x="832" y="232"/>
                  <a:pt x="864" y="296"/>
                  <a:pt x="864" y="304"/>
                </a:cubicBezTo>
                <a:cubicBezTo>
                  <a:pt x="864" y="312"/>
                  <a:pt x="808" y="312"/>
                  <a:pt x="768" y="352"/>
                </a:cubicBezTo>
                <a:cubicBezTo>
                  <a:pt x="728" y="392"/>
                  <a:pt x="608" y="528"/>
                  <a:pt x="624" y="544"/>
                </a:cubicBezTo>
                <a:cubicBezTo>
                  <a:pt x="640" y="560"/>
                  <a:pt x="864" y="440"/>
                  <a:pt x="864" y="448"/>
                </a:cubicBezTo>
                <a:cubicBezTo>
                  <a:pt x="864" y="456"/>
                  <a:pt x="680" y="528"/>
                  <a:pt x="624" y="592"/>
                </a:cubicBezTo>
                <a:cubicBezTo>
                  <a:pt x="568" y="656"/>
                  <a:pt x="544" y="768"/>
                  <a:pt x="528" y="832"/>
                </a:cubicBezTo>
                <a:cubicBezTo>
                  <a:pt x="512" y="896"/>
                  <a:pt x="496" y="1000"/>
                  <a:pt x="528" y="976"/>
                </a:cubicBezTo>
                <a:cubicBezTo>
                  <a:pt x="560" y="952"/>
                  <a:pt x="696" y="712"/>
                  <a:pt x="720" y="688"/>
                </a:cubicBezTo>
                <a:cubicBezTo>
                  <a:pt x="744" y="664"/>
                  <a:pt x="640" y="840"/>
                  <a:pt x="672" y="832"/>
                </a:cubicBezTo>
                <a:cubicBezTo>
                  <a:pt x="704" y="824"/>
                  <a:pt x="912" y="632"/>
                  <a:pt x="912" y="640"/>
                </a:cubicBezTo>
                <a:cubicBezTo>
                  <a:pt x="912" y="648"/>
                  <a:pt x="680" y="832"/>
                  <a:pt x="672" y="880"/>
                </a:cubicBezTo>
                <a:cubicBezTo>
                  <a:pt x="664" y="928"/>
                  <a:pt x="872" y="920"/>
                  <a:pt x="864" y="928"/>
                </a:cubicBezTo>
                <a:cubicBezTo>
                  <a:pt x="856" y="936"/>
                  <a:pt x="672" y="904"/>
                  <a:pt x="624" y="928"/>
                </a:cubicBezTo>
                <a:cubicBezTo>
                  <a:pt x="576" y="952"/>
                  <a:pt x="568" y="944"/>
                  <a:pt x="576" y="1072"/>
                </a:cubicBezTo>
                <a:cubicBezTo>
                  <a:pt x="584" y="1200"/>
                  <a:pt x="648" y="1568"/>
                  <a:pt x="672" y="1696"/>
                </a:cubicBezTo>
                <a:cubicBezTo>
                  <a:pt x="696" y="1824"/>
                  <a:pt x="720" y="1832"/>
                  <a:pt x="720" y="1840"/>
                </a:cubicBezTo>
                <a:cubicBezTo>
                  <a:pt x="720" y="1848"/>
                  <a:pt x="696" y="1744"/>
                  <a:pt x="672" y="1744"/>
                </a:cubicBezTo>
                <a:cubicBezTo>
                  <a:pt x="648" y="1744"/>
                  <a:pt x="584" y="1840"/>
                  <a:pt x="576" y="1840"/>
                </a:cubicBezTo>
                <a:cubicBezTo>
                  <a:pt x="568" y="1840"/>
                  <a:pt x="648" y="1744"/>
                  <a:pt x="624" y="1744"/>
                </a:cubicBezTo>
                <a:cubicBezTo>
                  <a:pt x="600" y="1744"/>
                  <a:pt x="448" y="1848"/>
                  <a:pt x="432" y="1840"/>
                </a:cubicBezTo>
                <a:cubicBezTo>
                  <a:pt x="416" y="1832"/>
                  <a:pt x="520" y="1856"/>
                  <a:pt x="528" y="1744"/>
                </a:cubicBezTo>
                <a:close/>
              </a:path>
            </a:pathLst>
          </a:cu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6" name="AutoShape 6"/>
          <p:cNvSpPr>
            <a:spLocks noChangeArrowheads="1"/>
          </p:cNvSpPr>
          <p:nvPr/>
        </p:nvSpPr>
        <p:spPr bwMode="auto">
          <a:xfrm rot="-7100466">
            <a:off x="4052888" y="949325"/>
            <a:ext cx="1524000" cy="13303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7" name="Freeform 7"/>
          <p:cNvSpPr>
            <a:spLocks/>
          </p:cNvSpPr>
          <p:nvPr/>
        </p:nvSpPr>
        <p:spPr bwMode="auto">
          <a:xfrm>
            <a:off x="3844925" y="1462088"/>
            <a:ext cx="1273175" cy="585787"/>
          </a:xfrm>
          <a:custGeom>
            <a:avLst/>
            <a:gdLst>
              <a:gd name="T0" fmla="*/ 2147483647 w 504"/>
              <a:gd name="T1" fmla="*/ 2147483647 h 232"/>
              <a:gd name="T2" fmla="*/ 2147483647 w 504"/>
              <a:gd name="T3" fmla="*/ 2147483647 h 232"/>
              <a:gd name="T4" fmla="*/ 2147483647 w 504"/>
              <a:gd name="T5" fmla="*/ 2147483647 h 232"/>
              <a:gd name="T6" fmla="*/ 2147483647 w 504"/>
              <a:gd name="T7" fmla="*/ 2147483647 h 232"/>
              <a:gd name="T8" fmla="*/ 0 60000 65536"/>
              <a:gd name="T9" fmla="*/ 0 60000 65536"/>
              <a:gd name="T10" fmla="*/ 0 60000 65536"/>
              <a:gd name="T11" fmla="*/ 0 60000 65536"/>
              <a:gd name="T12" fmla="*/ 0 w 504"/>
              <a:gd name="T13" fmla="*/ 0 h 232"/>
              <a:gd name="T14" fmla="*/ 504 w 504"/>
              <a:gd name="T15" fmla="*/ 232 h 2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4" h="232">
                <a:moveTo>
                  <a:pt x="24" y="216"/>
                </a:moveTo>
                <a:cubicBezTo>
                  <a:pt x="0" y="232"/>
                  <a:pt x="240" y="152"/>
                  <a:pt x="312" y="120"/>
                </a:cubicBezTo>
                <a:cubicBezTo>
                  <a:pt x="384" y="88"/>
                  <a:pt x="504" y="0"/>
                  <a:pt x="456" y="24"/>
                </a:cubicBezTo>
                <a:cubicBezTo>
                  <a:pt x="408" y="48"/>
                  <a:pt x="48" y="200"/>
                  <a:pt x="24" y="216"/>
                </a:cubicBezTo>
                <a:close/>
              </a:path>
            </a:pathLst>
          </a:cu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8" name="AutoShape 6"/>
          <p:cNvSpPr>
            <a:spLocks noChangeArrowheads="1"/>
          </p:cNvSpPr>
          <p:nvPr/>
        </p:nvSpPr>
        <p:spPr bwMode="auto">
          <a:xfrm rot="-9751993">
            <a:off x="3251200" y="509588"/>
            <a:ext cx="803275" cy="146685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9" name="Freeform 7"/>
          <p:cNvSpPr>
            <a:spLocks/>
          </p:cNvSpPr>
          <p:nvPr/>
        </p:nvSpPr>
        <p:spPr bwMode="auto">
          <a:xfrm rot="-2651527">
            <a:off x="2801938" y="1635125"/>
            <a:ext cx="1403350" cy="309563"/>
          </a:xfrm>
          <a:custGeom>
            <a:avLst/>
            <a:gdLst>
              <a:gd name="T0" fmla="*/ 2147483647 w 504"/>
              <a:gd name="T1" fmla="*/ 2147483647 h 232"/>
              <a:gd name="T2" fmla="*/ 2147483647 w 504"/>
              <a:gd name="T3" fmla="*/ 2147483647 h 232"/>
              <a:gd name="T4" fmla="*/ 2147483647 w 504"/>
              <a:gd name="T5" fmla="*/ 2147483647 h 232"/>
              <a:gd name="T6" fmla="*/ 2147483647 w 504"/>
              <a:gd name="T7" fmla="*/ 2147483647 h 232"/>
              <a:gd name="T8" fmla="*/ 0 60000 65536"/>
              <a:gd name="T9" fmla="*/ 0 60000 65536"/>
              <a:gd name="T10" fmla="*/ 0 60000 65536"/>
              <a:gd name="T11" fmla="*/ 0 60000 65536"/>
              <a:gd name="T12" fmla="*/ 0 w 504"/>
              <a:gd name="T13" fmla="*/ 0 h 232"/>
              <a:gd name="T14" fmla="*/ 504 w 504"/>
              <a:gd name="T15" fmla="*/ 232 h 2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4" h="232">
                <a:moveTo>
                  <a:pt x="24" y="216"/>
                </a:moveTo>
                <a:cubicBezTo>
                  <a:pt x="0" y="232"/>
                  <a:pt x="240" y="152"/>
                  <a:pt x="312" y="120"/>
                </a:cubicBezTo>
                <a:cubicBezTo>
                  <a:pt x="384" y="88"/>
                  <a:pt x="504" y="0"/>
                  <a:pt x="456" y="24"/>
                </a:cubicBezTo>
                <a:cubicBezTo>
                  <a:pt x="408" y="48"/>
                  <a:pt x="48" y="200"/>
                  <a:pt x="24" y="216"/>
                </a:cubicBezTo>
                <a:close/>
              </a:path>
            </a:pathLst>
          </a:cu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" name="Пятно 2 2"/>
          <p:cNvSpPr/>
          <p:nvPr/>
        </p:nvSpPr>
        <p:spPr>
          <a:xfrm>
            <a:off x="6229350" y="1189038"/>
            <a:ext cx="2000250" cy="1481137"/>
          </a:xfrm>
          <a:prstGeom prst="irregularSeal2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211" name="AutoShape 10"/>
          <p:cNvSpPr>
            <a:spLocks noChangeArrowheads="1"/>
          </p:cNvSpPr>
          <p:nvPr/>
        </p:nvSpPr>
        <p:spPr bwMode="auto">
          <a:xfrm rot="-5400000">
            <a:off x="1339850" y="4691063"/>
            <a:ext cx="1323975" cy="485775"/>
          </a:xfrm>
          <a:prstGeom prst="leftArrow">
            <a:avLst>
              <a:gd name="adj1" fmla="val 50000"/>
              <a:gd name="adj2" fmla="val 502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WordArt 14"/>
          <p:cNvSpPr>
            <a:spLocks noChangeArrowheads="1" noChangeShapeType="1" noTextEdit="1"/>
          </p:cNvSpPr>
          <p:nvPr/>
        </p:nvSpPr>
        <p:spPr bwMode="auto">
          <a:xfrm>
            <a:off x="5761038" y="3124200"/>
            <a:ext cx="2620962" cy="495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желтеют</a:t>
            </a:r>
          </a:p>
        </p:txBody>
      </p:sp>
      <p:pic>
        <p:nvPicPr>
          <p:cNvPr id="2" name="86712674.wav">
            <a:hlinkClick r:id="" action="ppaction://media"/>
          </p:cNvPr>
          <p:cNvPicPr>
            <a:picLocks noRot="1" noChangeAspect="1"/>
          </p:cNvPicPr>
          <p:nvPr>
            <a:wavAudioFile r:embed="rId1" name="8671FF5E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82200" y="32781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4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104" grpId="0" animBg="1"/>
      <p:bldP spid="4108" grpId="0" animBg="1"/>
      <p:bldP spid="4109" grpId="0" animBg="1"/>
      <p:bldP spid="4110" grpId="0" animBg="1"/>
      <p:bldP spid="4111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:\Резаева конференция по экологии\20180419_1237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794034">
            <a:off x="3877467" y="1755053"/>
            <a:ext cx="5989285" cy="3506190"/>
          </a:xfrm>
          <a:prstGeom prst="round2Diag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2051" name="Picture 3" descr="H:\Резаева конференция по экологии\20180419_1238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150903">
            <a:off x="-726810" y="1716773"/>
            <a:ext cx="6123335" cy="3444376"/>
          </a:xfrm>
          <a:prstGeom prst="round2DiagRect">
            <a:avLst/>
          </a:prstGeo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95B3D7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1104</TotalTime>
  <Words>267</Words>
  <Application>Microsoft Office PowerPoint</Application>
  <PresentationFormat>Экран (4:3)</PresentationFormat>
  <Paragraphs>42</Paragraphs>
  <Slides>16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Matilda</vt:lpstr>
      <vt:lpstr>Times New Roman</vt:lpstr>
      <vt:lpstr>Calibri</vt:lpstr>
      <vt:lpstr>Impact</vt:lpstr>
      <vt:lpstr>Тема Office</vt:lpstr>
      <vt:lpstr>Слайд 1</vt:lpstr>
      <vt:lpstr>Слайд 2</vt:lpstr>
      <vt:lpstr>Слайд 3</vt:lpstr>
      <vt:lpstr>Слайд 4</vt:lpstr>
      <vt:lpstr>Описание овощей и фруктов</vt:lpstr>
      <vt:lpstr>Слайд 6</vt:lpstr>
      <vt:lpstr>Слайд 7</vt:lpstr>
      <vt:lpstr>Слайд 8</vt:lpstr>
      <vt:lpstr>Слайд 9</vt:lpstr>
      <vt:lpstr>Слайд 10</vt:lpstr>
      <vt:lpstr>Круговорот воды в природе</vt:lpstr>
      <vt:lpstr>Схема ухода за комнатными растениями</vt:lpstr>
      <vt:lpstr>Пищевая цепочка лесных зверей</vt:lpstr>
      <vt:lpstr>Описание птиц</vt:lpstr>
      <vt:lpstr>Слайд 15</vt:lpstr>
      <vt:lpstr>Источники: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104</cp:revision>
  <dcterms:created xsi:type="dcterms:W3CDTF">2013-08-23T08:38:35Z</dcterms:created>
  <dcterms:modified xsi:type="dcterms:W3CDTF">2018-04-19T11:23:37Z</dcterms:modified>
</cp:coreProperties>
</file>