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257" r:id="rId2"/>
    <p:sldId id="256" r:id="rId3"/>
    <p:sldId id="261" r:id="rId4"/>
    <p:sldId id="258" r:id="rId5"/>
    <p:sldId id="259" r:id="rId6"/>
    <p:sldId id="260" r:id="rId7"/>
    <p:sldId id="266" r:id="rId8"/>
    <p:sldId id="267" r:id="rId9"/>
    <p:sldId id="295" r:id="rId10"/>
    <p:sldId id="269" r:id="rId11"/>
    <p:sldId id="268" r:id="rId12"/>
    <p:sldId id="262" r:id="rId13"/>
    <p:sldId id="263" r:id="rId14"/>
    <p:sldId id="264" r:id="rId15"/>
    <p:sldId id="265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5" r:id="rId27"/>
    <p:sldId id="289" r:id="rId28"/>
    <p:sldId id="293" r:id="rId29"/>
    <p:sldId id="294" r:id="rId30"/>
    <p:sldId id="284" r:id="rId31"/>
    <p:sldId id="290" r:id="rId32"/>
    <p:sldId id="286" r:id="rId33"/>
    <p:sldId id="291" r:id="rId34"/>
    <p:sldId id="287" r:id="rId35"/>
    <p:sldId id="288" r:id="rId36"/>
    <p:sldId id="292" r:id="rId37"/>
    <p:sldId id="280" r:id="rId38"/>
  </p:sldIdLst>
  <p:sldSz cx="9144000" cy="6858000" type="screen4x3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5" d="100"/>
          <a:sy n="45" d="100"/>
        </p:scale>
        <p:origin x="-124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B2B975-4B35-41BE-BE20-BDFDE20FFFB3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606" y="4689239"/>
            <a:ext cx="5438464" cy="444293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6899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1098" y="9376899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558C4-C987-49DE-B5AE-0773E989C5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284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558C4-C987-49DE-B5AE-0773E989C58C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439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51" y="476672"/>
            <a:ext cx="8748972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123572" y="1340768"/>
            <a:ext cx="9448099" cy="357020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" indent="0" algn="ctr">
              <a:buNone/>
            </a:pPr>
            <a:r>
              <a:rPr lang="ru-RU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ИНЖЕНЕРНАЯ</a:t>
            </a:r>
          </a:p>
          <a:p>
            <a:pPr marL="45720" indent="0" algn="ctr">
              <a:buNone/>
            </a:pPr>
            <a:r>
              <a:rPr lang="ru-RU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ГРАФИКА</a:t>
            </a:r>
            <a:endParaRPr lang="ru-RU" sz="13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7591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93441" y="188640"/>
            <a:ext cx="8377614" cy="6764929"/>
          </a:xfrm>
          <a:noFill/>
        </p:spPr>
        <p:txBody>
          <a:bodyPr vert="horz" wrap="none" lIns="91440" tIns="45720" rIns="91440" bIns="45720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 b="1" spc="-100" dirty="0" smtClean="0">
                <a:ln w="11430"/>
                <a:solidFill>
                  <a:srgbClr val="FF0000"/>
                </a:solidFill>
              </a:rPr>
              <a:t>Эскиз</a:t>
            </a:r>
            <a:r>
              <a:rPr lang="ru-RU" sz="4800" b="1" spc="-100" dirty="0" smtClean="0">
                <a:ln w="11430"/>
                <a:solidFill>
                  <a:srgbClr val="0070C0"/>
                </a:solidFill>
              </a:rPr>
              <a:t>:</a:t>
            </a:r>
          </a:p>
          <a:p>
            <a:pPr marL="0" indent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 spc="-100" dirty="0" smtClean="0">
                <a:ln w="11430"/>
                <a:solidFill>
                  <a:srgbClr val="FF0000"/>
                </a:solidFill>
              </a:rPr>
              <a:t>1. </a:t>
            </a:r>
            <a:r>
              <a:rPr lang="ru-RU" sz="4400" b="1" spc="-100" dirty="0" err="1" smtClean="0">
                <a:ln w="11430"/>
                <a:solidFill>
                  <a:srgbClr val="0070C0"/>
                </a:solidFill>
              </a:rPr>
              <a:t>Чеpтеж</a:t>
            </a:r>
            <a:r>
              <a:rPr lang="ru-RU" sz="4400" b="1" spc="-100" dirty="0" smtClean="0">
                <a:ln w="11430"/>
                <a:solidFill>
                  <a:srgbClr val="0070C0"/>
                </a:solidFill>
              </a:rPr>
              <a:t> </a:t>
            </a:r>
            <a:r>
              <a:rPr lang="ru-RU" sz="4400" b="1" spc="-100" dirty="0" err="1">
                <a:ln w="11430"/>
                <a:solidFill>
                  <a:srgbClr val="0070C0"/>
                </a:solidFill>
              </a:rPr>
              <a:t>вpеменного</a:t>
            </a:r>
            <a:r>
              <a:rPr lang="ru-RU" sz="4400" b="1" spc="-100" dirty="0">
                <a:ln w="11430"/>
                <a:solidFill>
                  <a:srgbClr val="0070C0"/>
                </a:solidFill>
              </a:rPr>
              <a:t> </a:t>
            </a:r>
          </a:p>
          <a:p>
            <a:pPr marL="0" indent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 spc="-100" dirty="0" err="1">
                <a:ln w="11430"/>
                <a:solidFill>
                  <a:srgbClr val="0070C0"/>
                </a:solidFill>
              </a:rPr>
              <a:t>хаpактеpа</a:t>
            </a:r>
            <a:r>
              <a:rPr lang="ru-RU" sz="4400" b="1" spc="-100" dirty="0" smtClean="0">
                <a:ln w="11430"/>
                <a:solidFill>
                  <a:srgbClr val="0070C0"/>
                </a:solidFill>
              </a:rPr>
              <a:t>,</a:t>
            </a:r>
          </a:p>
          <a:p>
            <a:pPr marL="0" indent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 spc="-100" dirty="0" smtClean="0">
                <a:ln w="11430"/>
                <a:solidFill>
                  <a:srgbClr val="FF0000"/>
                </a:solidFill>
              </a:rPr>
              <a:t>2. </a:t>
            </a:r>
            <a:r>
              <a:rPr lang="ru-RU" sz="4400" b="1" spc="-100" dirty="0" smtClean="0">
                <a:ln w="11430"/>
                <a:solidFill>
                  <a:srgbClr val="0070C0"/>
                </a:solidFill>
              </a:rPr>
              <a:t>Выполняется </a:t>
            </a:r>
            <a:r>
              <a:rPr lang="ru-RU" sz="4400" b="1" spc="-100" dirty="0">
                <a:ln w="11430"/>
                <a:solidFill>
                  <a:srgbClr val="0070C0"/>
                </a:solidFill>
              </a:rPr>
              <a:t>от </a:t>
            </a:r>
          </a:p>
          <a:p>
            <a:pPr marL="0" indent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 spc="-100" dirty="0" err="1">
                <a:ln w="11430"/>
                <a:solidFill>
                  <a:srgbClr val="0070C0"/>
                </a:solidFill>
              </a:rPr>
              <a:t>pуки</a:t>
            </a:r>
            <a:r>
              <a:rPr lang="ru-RU" sz="4400" b="1" spc="-100" dirty="0">
                <a:ln w="11430"/>
                <a:solidFill>
                  <a:srgbClr val="0070C0"/>
                </a:solidFill>
              </a:rPr>
              <a:t> без пpименения </a:t>
            </a:r>
            <a:endParaRPr lang="ru-RU" sz="4400" b="1" spc="-100" dirty="0" smtClean="0">
              <a:ln w="11430"/>
              <a:solidFill>
                <a:srgbClr val="0070C0"/>
              </a:solidFill>
            </a:endParaRPr>
          </a:p>
          <a:p>
            <a:pPr marL="0" indent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 spc="-100" dirty="0" smtClean="0">
                <a:ln w="11430"/>
                <a:solidFill>
                  <a:srgbClr val="0070C0"/>
                </a:solidFill>
              </a:rPr>
              <a:t>чеpтежных </a:t>
            </a:r>
            <a:r>
              <a:rPr lang="ru-RU" sz="4400" b="1" spc="-100" dirty="0" err="1" smtClean="0">
                <a:ln w="11430"/>
                <a:solidFill>
                  <a:srgbClr val="0070C0"/>
                </a:solidFill>
              </a:rPr>
              <a:t>инстpументов</a:t>
            </a:r>
            <a:r>
              <a:rPr lang="ru-RU" sz="4400" b="1" spc="-100" dirty="0" smtClean="0">
                <a:ln w="11430"/>
                <a:solidFill>
                  <a:srgbClr val="0070C0"/>
                </a:solidFill>
              </a:rPr>
              <a:t>,</a:t>
            </a:r>
          </a:p>
          <a:p>
            <a:pPr marL="0" indent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 spc="-100" dirty="0" smtClean="0">
                <a:ln w="11430"/>
                <a:solidFill>
                  <a:srgbClr val="FF0000"/>
                </a:solidFill>
              </a:rPr>
              <a:t>3.</a:t>
            </a:r>
            <a:r>
              <a:rPr lang="ru-RU" sz="4400" b="1" spc="-100" dirty="0" smtClean="0">
                <a:ln w="11430"/>
                <a:solidFill>
                  <a:srgbClr val="0070C0"/>
                </a:solidFill>
              </a:rPr>
              <a:t>На </a:t>
            </a:r>
            <a:r>
              <a:rPr lang="ru-RU" sz="4400" b="1" spc="-100" dirty="0">
                <a:ln w="11430"/>
                <a:solidFill>
                  <a:srgbClr val="0070C0"/>
                </a:solidFill>
              </a:rPr>
              <a:t>бумаге в клетку, </a:t>
            </a:r>
            <a:endParaRPr lang="ru-RU" sz="4400" b="1" spc="-100" dirty="0" smtClean="0">
              <a:ln w="11430"/>
              <a:solidFill>
                <a:srgbClr val="0070C0"/>
              </a:solidFill>
            </a:endParaRPr>
          </a:p>
          <a:p>
            <a:pPr marL="0" indent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 spc="-100" dirty="0" smtClean="0">
                <a:ln w="11430"/>
                <a:solidFill>
                  <a:srgbClr val="FF0000"/>
                </a:solidFill>
              </a:rPr>
              <a:t>4.</a:t>
            </a:r>
            <a:r>
              <a:rPr lang="ru-RU" sz="4400" b="1" spc="-100" dirty="0" smtClean="0">
                <a:ln w="11430"/>
                <a:solidFill>
                  <a:srgbClr val="0070C0"/>
                </a:solidFill>
              </a:rPr>
              <a:t>По правилам прямоугольных</a:t>
            </a:r>
          </a:p>
          <a:p>
            <a:pPr marL="0" indent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 spc="-100" dirty="0">
                <a:ln w="11430"/>
                <a:solidFill>
                  <a:srgbClr val="0070C0"/>
                </a:solidFill>
              </a:rPr>
              <a:t>п</a:t>
            </a:r>
            <a:r>
              <a:rPr lang="ru-RU" sz="4400" b="1" spc="-100" dirty="0" smtClean="0">
                <a:ln w="11430"/>
                <a:solidFill>
                  <a:srgbClr val="0070C0"/>
                </a:solidFill>
              </a:rPr>
              <a:t>роекций </a:t>
            </a:r>
          </a:p>
          <a:p>
            <a:pPr marL="0" indent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 spc="-100" dirty="0" smtClean="0">
                <a:ln w="11430"/>
                <a:solidFill>
                  <a:srgbClr val="FF0000"/>
                </a:solidFill>
              </a:rPr>
              <a:t>5.</a:t>
            </a:r>
            <a:r>
              <a:rPr lang="ru-RU" sz="4400" b="1" spc="-100" dirty="0" smtClean="0">
                <a:ln w="11430"/>
                <a:solidFill>
                  <a:srgbClr val="0070C0"/>
                </a:solidFill>
              </a:rPr>
              <a:t>Без </a:t>
            </a:r>
            <a:r>
              <a:rPr lang="ru-RU" sz="4400" b="1" spc="-100" dirty="0">
                <a:ln w="11430"/>
                <a:solidFill>
                  <a:srgbClr val="0070C0"/>
                </a:solidFill>
              </a:rPr>
              <a:t>соблюдения </a:t>
            </a:r>
            <a:endParaRPr lang="ru-RU" sz="4400" b="1" spc="-100" dirty="0" smtClean="0">
              <a:ln w="11430"/>
              <a:solidFill>
                <a:srgbClr val="0070C0"/>
              </a:solidFill>
            </a:endParaRPr>
          </a:p>
          <a:p>
            <a:pPr marL="0" indent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 spc="-100" dirty="0" smtClean="0">
                <a:ln w="11430"/>
                <a:solidFill>
                  <a:srgbClr val="0070C0"/>
                </a:solidFill>
              </a:rPr>
              <a:t>масштаба, </a:t>
            </a:r>
            <a:r>
              <a:rPr lang="ru-RU" sz="4400" b="1" spc="-100" dirty="0">
                <a:ln w="11430"/>
                <a:solidFill>
                  <a:srgbClr val="0070C0"/>
                </a:solidFill>
              </a:rPr>
              <a:t>но с </a:t>
            </a:r>
            <a:r>
              <a:rPr lang="ru-RU" sz="4400" b="1" spc="-100" dirty="0" err="1">
                <a:ln w="11430"/>
                <a:solidFill>
                  <a:srgbClr val="0070C0"/>
                </a:solidFill>
              </a:rPr>
              <a:t>сохpанением</a:t>
            </a:r>
            <a:r>
              <a:rPr lang="ru-RU" sz="4400" b="1" spc="-100" dirty="0">
                <a:ln w="11430"/>
                <a:solidFill>
                  <a:srgbClr val="0070C0"/>
                </a:solidFill>
              </a:rPr>
              <a:t> </a:t>
            </a:r>
            <a:endParaRPr lang="ru-RU" sz="4400" b="1" spc="-100" dirty="0" smtClean="0">
              <a:ln w="11430"/>
              <a:solidFill>
                <a:srgbClr val="0070C0"/>
              </a:solidFill>
            </a:endParaRPr>
          </a:p>
          <a:p>
            <a:pPr marL="0" indent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 spc="-100" dirty="0" err="1" smtClean="0">
                <a:ln w="11430"/>
                <a:solidFill>
                  <a:srgbClr val="0070C0"/>
                </a:solidFill>
              </a:rPr>
              <a:t>пpопоpций</a:t>
            </a:r>
            <a:r>
              <a:rPr lang="ru-RU" sz="4400" b="1" spc="-100" dirty="0" smtClean="0">
                <a:ln w="11430"/>
                <a:solidFill>
                  <a:srgbClr val="0070C0"/>
                </a:solidFill>
              </a:rPr>
              <a:t> и стандартов</a:t>
            </a:r>
            <a:r>
              <a:rPr lang="ru-RU" sz="4800" b="1" spc="-100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endParaRPr lang="ru-RU" sz="4800" b="1" spc="-100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2557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9505056" cy="7214283"/>
          </a:xfrm>
          <a:noFill/>
        </p:spPr>
        <p:txBody>
          <a:bodyPr vert="horz" wrap="square" lIns="91440" tIns="45720" rIns="91440" bIns="45720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indent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200" b="1" u="sng" spc="-100" dirty="0">
                <a:ln w="11430"/>
                <a:solidFill>
                  <a:srgbClr val="0070C0"/>
                </a:solidFill>
              </a:rPr>
              <a:t>Применение  </a:t>
            </a:r>
            <a:r>
              <a:rPr lang="ru-RU" sz="5200" b="1" u="sng" spc="-100" dirty="0" smtClean="0">
                <a:ln w="11430"/>
                <a:solidFill>
                  <a:srgbClr val="0070C0"/>
                </a:solidFill>
              </a:rPr>
              <a:t>эскизов:</a:t>
            </a:r>
            <a:endParaRPr lang="ru-RU" sz="5200" b="1" u="sng" spc="-100" dirty="0">
              <a:ln w="11430"/>
              <a:solidFill>
                <a:srgbClr val="0070C0"/>
              </a:solidFill>
            </a:endParaRPr>
          </a:p>
          <a:p>
            <a:pPr marL="0" inden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200" b="1" spc="-100" dirty="0" smtClean="0">
                <a:ln w="11430"/>
                <a:solidFill>
                  <a:srgbClr val="0070C0"/>
                </a:solidFill>
              </a:rPr>
              <a:t>1) </a:t>
            </a:r>
            <a:r>
              <a:rPr lang="ru-RU" sz="5200" b="1" spc="-100" dirty="0" smtClean="0">
                <a:ln w="11430"/>
                <a:solidFill>
                  <a:srgbClr val="FF0000"/>
                </a:solidFill>
              </a:rPr>
              <a:t>При </a:t>
            </a:r>
            <a:r>
              <a:rPr lang="ru-RU" sz="5200" b="1" spc="-100" dirty="0">
                <a:ln w="11430"/>
                <a:solidFill>
                  <a:srgbClr val="FF0000"/>
                </a:solidFill>
              </a:rPr>
              <a:t>конструирование </a:t>
            </a:r>
            <a:endParaRPr lang="ru-RU" sz="5200" b="1" spc="-100" dirty="0" smtClean="0">
              <a:ln w="11430"/>
              <a:solidFill>
                <a:srgbClr val="FF0000"/>
              </a:solidFill>
            </a:endParaRPr>
          </a:p>
          <a:p>
            <a:pPr marL="0" inden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200" b="1" spc="-100" dirty="0" smtClean="0">
                <a:ln w="11430"/>
                <a:solidFill>
                  <a:srgbClr val="FF0000"/>
                </a:solidFill>
              </a:rPr>
              <a:t>новых машин;</a:t>
            </a:r>
            <a:endParaRPr lang="ru-RU" sz="5200" b="1" spc="-100" dirty="0">
              <a:ln w="11430"/>
              <a:solidFill>
                <a:srgbClr val="FF0000"/>
              </a:solidFill>
            </a:endParaRPr>
          </a:p>
          <a:p>
            <a:pPr marL="0" inden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200" b="1" spc="-100" dirty="0" smtClean="0">
                <a:ln w="11430"/>
                <a:solidFill>
                  <a:srgbClr val="0070C0"/>
                </a:solidFill>
              </a:rPr>
              <a:t>2) </a:t>
            </a:r>
            <a:r>
              <a:rPr lang="ru-RU" sz="5200" b="1" spc="-100" dirty="0" smtClean="0">
                <a:ln w="11430"/>
                <a:solidFill>
                  <a:srgbClr val="FF0000"/>
                </a:solidFill>
              </a:rPr>
              <a:t>При ремонте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000" b="1" spc="-100" dirty="0" smtClean="0">
                <a:ln w="11430"/>
                <a:solidFill>
                  <a:srgbClr val="FF0000"/>
                </a:solidFill>
              </a:rPr>
              <a:t>оборудования, </a:t>
            </a:r>
            <a:r>
              <a:rPr lang="ru-RU" sz="5200" b="1" spc="-100" dirty="0" smtClean="0">
                <a:ln w="11430"/>
                <a:solidFill>
                  <a:srgbClr val="FF0000"/>
                </a:solidFill>
              </a:rPr>
              <a:t>когда </a:t>
            </a:r>
            <a:r>
              <a:rPr lang="ru-RU" sz="5200" b="1" spc="-100" dirty="0">
                <a:ln w="11430"/>
                <a:solidFill>
                  <a:srgbClr val="FF0000"/>
                </a:solidFill>
              </a:rPr>
              <a:t>надо изготовить </a:t>
            </a:r>
            <a:r>
              <a:rPr lang="ru-RU" sz="5200" b="1" spc="-100" dirty="0" smtClean="0">
                <a:ln w="11430"/>
                <a:solidFill>
                  <a:srgbClr val="FF0000"/>
                </a:solidFill>
              </a:rPr>
              <a:t>новую </a:t>
            </a:r>
            <a:r>
              <a:rPr lang="ru-RU" sz="5200" b="1" spc="-100" dirty="0">
                <a:ln w="11430"/>
                <a:solidFill>
                  <a:srgbClr val="FF0000"/>
                </a:solidFill>
              </a:rPr>
              <a:t>деталь взамен старой;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200" b="1" spc="-100" dirty="0">
                <a:ln w="11430"/>
                <a:solidFill>
                  <a:srgbClr val="0070C0"/>
                </a:solidFill>
              </a:rPr>
              <a:t>3)</a:t>
            </a:r>
            <a:r>
              <a:rPr lang="ru-RU" sz="5200" b="1" spc="-100" dirty="0">
                <a:ln w="11430"/>
                <a:solidFill>
                  <a:srgbClr val="FF0000"/>
                </a:solidFill>
              </a:rPr>
              <a:t>При изготовление </a:t>
            </a:r>
            <a:endParaRPr lang="ru-RU" sz="5200" b="1" spc="-100" dirty="0" smtClean="0">
              <a:ln w="11430"/>
              <a:solidFill>
                <a:srgbClr val="FF0000"/>
              </a:solidFill>
            </a:endParaRPr>
          </a:p>
          <a:p>
            <a:pPr marL="0" inden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200" b="1" spc="-100" dirty="0" smtClean="0">
                <a:ln w="11430"/>
                <a:solidFill>
                  <a:srgbClr val="FF0000"/>
                </a:solidFill>
              </a:rPr>
              <a:t>новой </a:t>
            </a:r>
            <a:r>
              <a:rPr lang="ru-RU" sz="5200" b="1" spc="-100" dirty="0">
                <a:ln w="11430"/>
                <a:solidFill>
                  <a:srgbClr val="FF0000"/>
                </a:solidFill>
              </a:rPr>
              <a:t>детали на </a:t>
            </a:r>
            <a:r>
              <a:rPr lang="ru-RU" sz="5200" b="1" spc="-100" dirty="0" smtClean="0">
                <a:ln w="11430"/>
                <a:solidFill>
                  <a:srgbClr val="FF0000"/>
                </a:solidFill>
              </a:rPr>
              <a:t>производстве</a:t>
            </a:r>
            <a:r>
              <a:rPr lang="ru-RU" sz="5200" b="1" spc="-100" dirty="0">
                <a:ln w="11430"/>
                <a:solidFill>
                  <a:srgbClr val="FF0000"/>
                </a:solidFill>
              </a:rPr>
              <a:t>.</a:t>
            </a: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5200" b="1" spc="-10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321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0215" y="188640"/>
            <a:ext cx="8571577" cy="5604611"/>
          </a:xfrm>
          <a:noFill/>
        </p:spPr>
        <p:txBody>
          <a:bodyPr vert="horz" wrap="none" lIns="91440" tIns="45720" rIns="91440" bIns="45720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200" b="1" spc="-100" dirty="0" smtClean="0">
                <a:ln w="11430"/>
                <a:solidFill>
                  <a:srgbClr val="0070C0"/>
                </a:solidFill>
              </a:rPr>
              <a:t>Нередко, чтобы более</a:t>
            </a: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200" b="1" spc="-100" dirty="0" smtClean="0">
                <a:ln w="11430"/>
                <a:solidFill>
                  <a:srgbClr val="0070C0"/>
                </a:solidFill>
              </a:rPr>
              <a:t> чётко</a:t>
            </a: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200" b="1" spc="-100" dirty="0" smtClean="0">
                <a:ln w="11430"/>
                <a:solidFill>
                  <a:srgbClr val="0070C0"/>
                </a:solidFill>
              </a:rPr>
              <a:t> представить конструкцию</a:t>
            </a: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200" b="1" spc="-100" dirty="0">
                <a:ln w="11430"/>
                <a:solidFill>
                  <a:srgbClr val="0070C0"/>
                </a:solidFill>
              </a:rPr>
              <a:t>д</a:t>
            </a:r>
            <a:r>
              <a:rPr lang="ru-RU" sz="5200" b="1" spc="-100" dirty="0" smtClean="0">
                <a:ln w="11430"/>
                <a:solidFill>
                  <a:srgbClr val="0070C0"/>
                </a:solidFill>
              </a:rPr>
              <a:t>етали, сначала </a:t>
            </a: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200" b="1" spc="-100" dirty="0" smtClean="0">
                <a:ln w="11430"/>
                <a:solidFill>
                  <a:srgbClr val="0070C0"/>
                </a:solidFill>
              </a:rPr>
              <a:t>выполняют</a:t>
            </a: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900" b="1" spc="-100" dirty="0" smtClean="0">
                <a:ln w="11430"/>
                <a:solidFill>
                  <a:srgbClr val="FF0000"/>
                </a:solidFill>
              </a:rPr>
              <a:t>ТЕХНИЧЕСКИЙ </a:t>
            </a: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900" b="1" spc="-100" dirty="0" smtClean="0">
                <a:ln w="11430"/>
                <a:solidFill>
                  <a:srgbClr val="FF0000"/>
                </a:solidFill>
              </a:rPr>
              <a:t>РИСУНОК</a:t>
            </a:r>
            <a:endParaRPr lang="ru-RU" sz="6900" b="1" spc="-100" dirty="0">
              <a:ln w="11430"/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82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96552" y="260648"/>
            <a:ext cx="9721079" cy="812530"/>
          </a:xfrm>
          <a:noFill/>
        </p:spPr>
        <p:txBody>
          <a:bodyPr vert="horz" wrap="square" lIns="91440" tIns="45720" rIns="91440" bIns="45720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indent="0" algn="ctr">
              <a:lnSpc>
                <a:spcPct val="90000"/>
              </a:lnSpc>
              <a:spcBef>
                <a:spcPts val="0"/>
              </a:spcBef>
              <a:buSzPct val="130000"/>
              <a:buNone/>
            </a:pPr>
            <a:r>
              <a:rPr lang="ru-RU" sz="5200" spc="-100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  <a:cs typeface="+mn-cs"/>
              </a:rPr>
              <a:t>ТЕХНИЧЕСКИЙ РИСУНОК</a:t>
            </a:r>
            <a:endParaRPr lang="ru-RU" sz="5200" spc="-100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pic>
        <p:nvPicPr>
          <p:cNvPr id="2051" name="Рисунок 2" descr="Те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5" y="2037986"/>
            <a:ext cx="9129255" cy="4014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39752" y="1196752"/>
            <a:ext cx="3600400" cy="840230"/>
          </a:xfrm>
          <a:prstGeom prst="rect">
            <a:avLst/>
          </a:prstGeom>
          <a:noFill/>
          <a:effectLst/>
        </p:spPr>
        <p:txBody>
          <a:bodyPr vert="horz" wrap="square" lIns="91440" tIns="45720" rIns="91440" bIns="45720" rtlCol="0" anchor="t" anchorCtr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z="3600" b="1" spc="-100" dirty="0" smtClean="0">
                <a:ln w="11430"/>
                <a:solidFill>
                  <a:srgbClr val="0070C0"/>
                </a:solidFill>
              </a:rPr>
              <a:t>НЕПРАВИЛЬНО</a:t>
            </a:r>
            <a:r>
              <a:rPr lang="ru-RU" sz="5400" b="1" spc="-100" dirty="0" smtClean="0">
                <a:ln w="11430"/>
                <a:solidFill>
                  <a:srgbClr val="FF0000"/>
                </a:solidFill>
              </a:rPr>
              <a:t>!</a:t>
            </a:r>
            <a:endParaRPr lang="ru-RU" sz="5400" b="1" spc="-100" dirty="0">
              <a:ln w="11430"/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56057" y="1268760"/>
            <a:ext cx="27879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spc="-100" dirty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ПРАВИЛЬНО</a:t>
            </a:r>
          </a:p>
        </p:txBody>
      </p:sp>
      <p:sp>
        <p:nvSpPr>
          <p:cNvPr id="5" name="Стрелка вниз 4"/>
          <p:cNvSpPr/>
          <p:nvPr/>
        </p:nvSpPr>
        <p:spPr>
          <a:xfrm rot="20129127">
            <a:off x="3964330" y="1902279"/>
            <a:ext cx="424676" cy="100985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20129127">
            <a:off x="6778590" y="1957680"/>
            <a:ext cx="424676" cy="100985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25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6234" y="332656"/>
            <a:ext cx="9160233" cy="676492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z="5200" b="1" spc="-100" dirty="0">
                <a:ln w="11430"/>
                <a:solidFill>
                  <a:srgbClr val="FF0000"/>
                </a:solidFill>
              </a:rPr>
              <a:t>ТЕХНИЧЕСКИЙ </a:t>
            </a:r>
            <a:r>
              <a:rPr lang="ru-RU" sz="5200" b="1" spc="-100" dirty="0" smtClean="0">
                <a:ln w="11430"/>
                <a:solidFill>
                  <a:srgbClr val="FF0000"/>
                </a:solidFill>
              </a:rPr>
              <a:t>РИСУНОК </a:t>
            </a:r>
            <a:r>
              <a:rPr lang="ru-RU" sz="5200" b="1" spc="-100" dirty="0" smtClean="0">
                <a:ln w="11430"/>
                <a:solidFill>
                  <a:srgbClr val="0070C0"/>
                </a:solidFill>
              </a:rPr>
              <a:t>– </a:t>
            </a:r>
            <a:r>
              <a:rPr lang="ru-RU" sz="4700" b="1" spc="-100" dirty="0" smtClean="0">
                <a:ln w="11430"/>
                <a:solidFill>
                  <a:srgbClr val="FF0000"/>
                </a:solidFill>
              </a:rPr>
              <a:t>1.</a:t>
            </a:r>
            <a:r>
              <a:rPr lang="ru-RU" sz="4700" b="1" spc="-100" dirty="0" smtClean="0">
                <a:ln w="11430"/>
                <a:solidFill>
                  <a:srgbClr val="0070C0"/>
                </a:solidFill>
              </a:rPr>
              <a:t>Наглядное </a:t>
            </a:r>
            <a:r>
              <a:rPr lang="ru-RU" sz="4700" b="1" spc="-100" dirty="0">
                <a:ln w="11430"/>
                <a:solidFill>
                  <a:srgbClr val="0070C0"/>
                </a:solidFill>
              </a:rPr>
              <a:t>изображение  </a:t>
            </a:r>
            <a:r>
              <a:rPr lang="ru-RU" sz="4700" b="1" spc="-100" dirty="0" smtClean="0">
                <a:ln w="11430"/>
                <a:solidFill>
                  <a:srgbClr val="0070C0"/>
                </a:solidFill>
              </a:rPr>
              <a:t> </a:t>
            </a:r>
            <a:endParaRPr lang="ru-RU" sz="4700" b="1" spc="-100" dirty="0">
              <a:ln w="11430"/>
              <a:solidFill>
                <a:srgbClr val="0070C0"/>
              </a:solidFill>
            </a:endParaRPr>
          </a:p>
          <a:p>
            <a:pPr algn="ctr">
              <a:lnSpc>
                <a:spcPct val="80000"/>
              </a:lnSpc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z="4700" b="1" spc="-100" dirty="0">
                <a:ln w="11430"/>
                <a:solidFill>
                  <a:srgbClr val="FF0000"/>
                </a:solidFill>
              </a:rPr>
              <a:t>2. </a:t>
            </a:r>
            <a:r>
              <a:rPr lang="ru-RU" sz="4700" b="1" spc="-100" dirty="0">
                <a:ln w="11430"/>
                <a:solidFill>
                  <a:srgbClr val="0070C0"/>
                </a:solidFill>
              </a:rPr>
              <a:t>Выполняется от </a:t>
            </a:r>
          </a:p>
          <a:p>
            <a:pPr algn="ctr">
              <a:lnSpc>
                <a:spcPct val="80000"/>
              </a:lnSpc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z="4700" b="1" spc="-100" dirty="0" err="1">
                <a:ln w="11430"/>
                <a:solidFill>
                  <a:srgbClr val="0070C0"/>
                </a:solidFill>
              </a:rPr>
              <a:t>pуки</a:t>
            </a:r>
            <a:r>
              <a:rPr lang="ru-RU" sz="4700" b="1" spc="-100" dirty="0">
                <a:ln w="11430"/>
                <a:solidFill>
                  <a:srgbClr val="0070C0"/>
                </a:solidFill>
              </a:rPr>
              <a:t> без пpименения </a:t>
            </a:r>
          </a:p>
          <a:p>
            <a:pPr algn="ctr">
              <a:lnSpc>
                <a:spcPct val="80000"/>
              </a:lnSpc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z="4700" b="1" spc="-100" dirty="0">
                <a:ln w="11430"/>
                <a:solidFill>
                  <a:srgbClr val="0070C0"/>
                </a:solidFill>
              </a:rPr>
              <a:t>чеpтежных </a:t>
            </a:r>
            <a:r>
              <a:rPr lang="ru-RU" sz="4700" b="1" spc="-100" dirty="0" err="1" smtClean="0">
                <a:ln w="11430"/>
                <a:solidFill>
                  <a:srgbClr val="0070C0"/>
                </a:solidFill>
              </a:rPr>
              <a:t>инстpументов</a:t>
            </a:r>
            <a:endParaRPr lang="ru-RU" sz="4700" b="1" spc="-100" dirty="0" smtClean="0">
              <a:ln w="11430"/>
              <a:solidFill>
                <a:srgbClr val="0070C0"/>
              </a:solidFill>
            </a:endParaRPr>
          </a:p>
          <a:p>
            <a:pPr algn="ctr">
              <a:lnSpc>
                <a:spcPct val="80000"/>
              </a:lnSpc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z="4700" b="1" spc="-100" dirty="0" smtClean="0">
                <a:ln w="11430"/>
                <a:solidFill>
                  <a:srgbClr val="FF0000"/>
                </a:solidFill>
              </a:rPr>
              <a:t>3</a:t>
            </a:r>
            <a:r>
              <a:rPr lang="ru-RU" sz="4700" b="1" spc="-100" dirty="0" smtClean="0">
                <a:ln w="11430"/>
                <a:solidFill>
                  <a:srgbClr val="0070C0"/>
                </a:solidFill>
              </a:rPr>
              <a:t>.На </a:t>
            </a:r>
            <a:r>
              <a:rPr lang="ru-RU" sz="4700" b="1" spc="-100" dirty="0">
                <a:ln w="11430"/>
                <a:solidFill>
                  <a:srgbClr val="0070C0"/>
                </a:solidFill>
              </a:rPr>
              <a:t>бумаге в клетку, </a:t>
            </a:r>
          </a:p>
          <a:p>
            <a:pPr algn="ctr">
              <a:lnSpc>
                <a:spcPct val="80000"/>
              </a:lnSpc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z="4700" b="1" spc="-100" dirty="0">
                <a:ln w="11430"/>
                <a:solidFill>
                  <a:srgbClr val="FF0000"/>
                </a:solidFill>
              </a:rPr>
              <a:t>4.</a:t>
            </a:r>
            <a:r>
              <a:rPr lang="ru-RU" sz="4700" b="1" spc="-100" dirty="0">
                <a:ln w="11430"/>
                <a:solidFill>
                  <a:srgbClr val="0070C0"/>
                </a:solidFill>
              </a:rPr>
              <a:t>По правилам </a:t>
            </a:r>
            <a:r>
              <a:rPr lang="ru-RU" sz="4700" b="1" spc="-100" dirty="0" smtClean="0">
                <a:ln w="11430"/>
                <a:solidFill>
                  <a:srgbClr val="0070C0"/>
                </a:solidFill>
              </a:rPr>
              <a:t>изометрических проекций </a:t>
            </a:r>
            <a:endParaRPr lang="ru-RU" sz="4700" b="1" spc="-100" dirty="0">
              <a:ln w="11430"/>
              <a:solidFill>
                <a:srgbClr val="0070C0"/>
              </a:solidFill>
            </a:endParaRPr>
          </a:p>
          <a:p>
            <a:pPr algn="ctr">
              <a:lnSpc>
                <a:spcPct val="80000"/>
              </a:lnSpc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z="4700" b="1" spc="-100" dirty="0">
                <a:ln w="11430"/>
                <a:solidFill>
                  <a:srgbClr val="FF0000"/>
                </a:solidFill>
              </a:rPr>
              <a:t>5.</a:t>
            </a:r>
            <a:r>
              <a:rPr lang="ru-RU" sz="4700" b="1" spc="-100" dirty="0">
                <a:ln w="11430"/>
                <a:solidFill>
                  <a:srgbClr val="0070C0"/>
                </a:solidFill>
              </a:rPr>
              <a:t>Без соблюдения </a:t>
            </a:r>
          </a:p>
          <a:p>
            <a:pPr algn="ctr">
              <a:lnSpc>
                <a:spcPct val="80000"/>
              </a:lnSpc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z="4700" b="1" spc="-100" dirty="0">
                <a:ln w="11430"/>
                <a:solidFill>
                  <a:srgbClr val="0070C0"/>
                </a:solidFill>
              </a:rPr>
              <a:t>масштаба, но с </a:t>
            </a:r>
            <a:r>
              <a:rPr lang="ru-RU" sz="4700" b="1" spc="-100" dirty="0" err="1">
                <a:ln w="11430"/>
                <a:solidFill>
                  <a:srgbClr val="0070C0"/>
                </a:solidFill>
              </a:rPr>
              <a:t>сохpанением</a:t>
            </a:r>
            <a:r>
              <a:rPr lang="ru-RU" sz="4700" b="1" spc="-100" dirty="0">
                <a:ln w="11430"/>
                <a:solidFill>
                  <a:srgbClr val="0070C0"/>
                </a:solidFill>
              </a:rPr>
              <a:t> </a:t>
            </a:r>
            <a:r>
              <a:rPr lang="ru-RU" sz="4700" b="1" spc="-100" dirty="0" err="1" smtClean="0">
                <a:ln w="11430"/>
                <a:solidFill>
                  <a:srgbClr val="0070C0"/>
                </a:solidFill>
              </a:rPr>
              <a:t>пpопоpций</a:t>
            </a:r>
            <a:r>
              <a:rPr lang="ru-RU" sz="4700" b="1" spc="-100" dirty="0" smtClean="0">
                <a:ln w="11430"/>
                <a:solidFill>
                  <a:srgbClr val="0070C0"/>
                </a:solidFill>
              </a:rPr>
              <a:t> </a:t>
            </a:r>
            <a:endParaRPr lang="ru-RU" sz="4700" b="1" spc="-100" dirty="0">
              <a:ln w="11430"/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25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sz="quarter" idx="13"/>
          </p:nvPr>
        </p:nvSpPr>
        <p:spPr>
          <a:xfrm>
            <a:off x="0" y="73866"/>
            <a:ext cx="4716016" cy="6823406"/>
          </a:xfrm>
          <a:noFill/>
        </p:spPr>
        <p:txBody>
          <a:bodyPr vert="horz" wrap="square" lIns="91440" tIns="45720" rIns="91440" bIns="45720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spc="-10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ЭСКИЗ</a:t>
            </a:r>
            <a:r>
              <a:rPr lang="ru-RU" sz="3600" b="1" spc="-100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spc="-10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600" b="1" spc="-100" dirty="0" err="1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Чеpтеж</a:t>
            </a:r>
            <a:r>
              <a:rPr lang="ru-RU" sz="3600" b="1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600" b="1" spc="-100" dirty="0" err="1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вpеменного</a:t>
            </a:r>
            <a:r>
              <a:rPr lang="ru-RU" sz="3600" b="1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spc="-100" dirty="0">
              <a:ln w="11430"/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spc="-100" dirty="0" err="1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600" b="1" spc="-100" dirty="0" err="1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аpактеpа</a:t>
            </a:r>
            <a:r>
              <a:rPr lang="ru-RU" sz="3600" b="1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pPr marL="0" indent="0"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Выполняется </a:t>
            </a:r>
            <a:r>
              <a:rPr lang="ru-RU" sz="3600" b="1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</a:p>
          <a:p>
            <a:pPr marL="0" indent="0"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spc="-100" dirty="0" err="1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pуки</a:t>
            </a:r>
            <a:r>
              <a:rPr lang="ru-RU" sz="3600" b="1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без пpименения </a:t>
            </a:r>
            <a:endParaRPr lang="ru-RU" sz="3600" b="1" spc="-100" dirty="0" smtClean="0">
              <a:ln w="11430"/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чеpтежных </a:t>
            </a:r>
            <a:r>
              <a:rPr lang="ru-RU" sz="3600" b="1" spc="-100" dirty="0" err="1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инстpументов</a:t>
            </a:r>
            <a:r>
              <a:rPr lang="ru-RU" sz="3600" b="1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3.На </a:t>
            </a:r>
            <a:r>
              <a:rPr lang="ru-RU" sz="3600" b="1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бумаге в клетку, </a:t>
            </a:r>
            <a:endParaRPr lang="ru-RU" sz="3600" b="1" spc="-100" dirty="0" smtClean="0">
              <a:ln w="11430"/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4.По правилам прямоугольных</a:t>
            </a:r>
          </a:p>
          <a:p>
            <a:pPr marL="0" indent="0"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b="1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роекций </a:t>
            </a:r>
          </a:p>
          <a:p>
            <a:pPr marL="0" indent="0"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5.Без </a:t>
            </a:r>
            <a:r>
              <a:rPr lang="ru-RU" sz="3600" b="1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соблюдения </a:t>
            </a:r>
            <a:endParaRPr lang="ru-RU" sz="3600" b="1" spc="-100" dirty="0" smtClean="0">
              <a:ln w="11430"/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масштаба, </a:t>
            </a:r>
            <a:r>
              <a:rPr lang="ru-RU" sz="3600" b="1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 с </a:t>
            </a:r>
            <a:r>
              <a:rPr lang="ru-RU" sz="3600" b="1" spc="-100" dirty="0" err="1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сохpанением</a:t>
            </a:r>
            <a:r>
              <a:rPr lang="ru-RU" sz="3600" b="1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spc="-100" dirty="0" smtClean="0">
              <a:ln w="11430"/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spc="-100" dirty="0" err="1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пpопоpций</a:t>
            </a:r>
            <a:r>
              <a:rPr lang="ru-RU" sz="3600" b="1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стандартов.</a:t>
            </a:r>
            <a:endParaRPr lang="ru-RU" sz="3600" b="1" spc="-100" dirty="0">
              <a:ln w="11430"/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0"/>
            <a:ext cx="4572000" cy="674460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lnSpc>
                <a:spcPct val="75000"/>
              </a:lnSpc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3600" b="1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ТЕХНИЧЕСКИЙ РИСУНОК </a:t>
            </a:r>
            <a:r>
              <a:rPr lang="ru-RU" sz="3600" b="1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b="1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3600" b="1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Наглядное изображение   </a:t>
            </a:r>
          </a:p>
          <a:p>
            <a:pPr lvl="0" algn="ctr">
              <a:lnSpc>
                <a:spcPct val="75000"/>
              </a:lnSpc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3600" b="1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600" b="1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Выполняется от </a:t>
            </a:r>
          </a:p>
          <a:p>
            <a:pPr lvl="0" algn="ctr">
              <a:lnSpc>
                <a:spcPct val="75000"/>
              </a:lnSpc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3600" b="1" spc="-100" dirty="0" err="1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pуки</a:t>
            </a:r>
            <a:r>
              <a:rPr lang="ru-RU" sz="3600" b="1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без пpименения </a:t>
            </a:r>
          </a:p>
          <a:p>
            <a:pPr lvl="0" algn="ctr">
              <a:lnSpc>
                <a:spcPct val="75000"/>
              </a:lnSpc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3600" b="1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чеpтежных </a:t>
            </a:r>
            <a:r>
              <a:rPr lang="ru-RU" sz="3600" b="1" spc="-100" dirty="0" err="1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инстpументов</a:t>
            </a:r>
            <a:endParaRPr lang="ru-RU" sz="3600" b="1" spc="-100" dirty="0">
              <a:ln w="11430"/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75000"/>
              </a:lnSpc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3600" b="1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b="1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.На бумаге в клетку, </a:t>
            </a:r>
          </a:p>
          <a:p>
            <a:pPr lvl="0" algn="ctr">
              <a:lnSpc>
                <a:spcPct val="75000"/>
              </a:lnSpc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3600" b="1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3600" b="1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правилам изометрических проекций </a:t>
            </a:r>
          </a:p>
          <a:p>
            <a:pPr lvl="0" algn="ctr">
              <a:lnSpc>
                <a:spcPct val="75000"/>
              </a:lnSpc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3600" b="1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3600" b="1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Без соблюдения </a:t>
            </a:r>
          </a:p>
          <a:p>
            <a:pPr lvl="0" algn="ctr">
              <a:lnSpc>
                <a:spcPct val="75000"/>
              </a:lnSpc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3600" b="1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масштаба, но с </a:t>
            </a:r>
            <a:r>
              <a:rPr lang="ru-RU" sz="3600" b="1" spc="-100" dirty="0" err="1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сохpанением</a:t>
            </a:r>
            <a:r>
              <a:rPr lang="ru-RU" sz="3600" b="1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spc="-100" dirty="0" err="1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пpопоpций</a:t>
            </a:r>
            <a:r>
              <a:rPr lang="ru-RU" sz="3600" b="1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2381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1743" y="188640"/>
            <a:ext cx="9582495" cy="6740307"/>
          </a:xfrm>
          <a:noFill/>
        </p:spPr>
        <p:txBody>
          <a:bodyPr vert="horz" wrap="none" lIns="91440" tIns="45720" rIns="91440" bIns="45720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cap="all" spc="-100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Порядок выполнения  эскизов</a:t>
            </a: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 spc="-100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4400" b="1" spc="-100" dirty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Внимательно  ознакомьтесь </a:t>
            </a:r>
            <a:endParaRPr lang="ru-RU" sz="4400" b="1" spc="-100" dirty="0" smtClean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 spc="-100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spc="-100" dirty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деталью: </a:t>
            </a:r>
            <a:endParaRPr lang="ru-RU" sz="4400" b="1" spc="-100" dirty="0" smtClean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 spc="-100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определите </a:t>
            </a:r>
            <a:r>
              <a:rPr lang="ru-RU" sz="4400" b="1" spc="-100" dirty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геометрическую форму </a:t>
            </a:r>
            <a:endParaRPr lang="ru-RU" sz="4400" b="1" spc="-100" dirty="0" smtClean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 spc="-100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spc="-100" dirty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её и отдельных частей;</a:t>
            </a: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 spc="-100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4400" b="1" spc="-100" dirty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Установить сколько видов </a:t>
            </a:r>
            <a:endParaRPr lang="ru-RU" sz="4400" b="1" spc="-100" dirty="0" smtClean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 spc="-100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необходимо для </a:t>
            </a:r>
            <a:r>
              <a:rPr lang="ru-RU" sz="4400" b="1" spc="-100" dirty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полного </a:t>
            </a:r>
            <a:endParaRPr lang="ru-RU" sz="4400" b="1" spc="-100" dirty="0" smtClean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 spc="-100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выявления </a:t>
            </a:r>
            <a:r>
              <a:rPr lang="ru-RU" sz="4400" b="1" spc="-100" dirty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формы и размеров детали;</a:t>
            </a: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 spc="-100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4400" b="1" spc="-100" dirty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Выберете главный </a:t>
            </a:r>
            <a:r>
              <a:rPr lang="ru-RU" sz="4400" b="1" spc="-100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 </a:t>
            </a:r>
            <a:r>
              <a:rPr lang="ru-RU" sz="4400" b="1" spc="-100" dirty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детали</a:t>
            </a: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 spc="-100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400" b="1" spc="-100" dirty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.Построение только </a:t>
            </a:r>
            <a:endParaRPr lang="ru-RU" sz="4400" b="1" spc="-100" dirty="0" smtClean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 spc="-100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4400" b="1" spc="-100" dirty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определенному плану</a:t>
            </a:r>
          </a:p>
        </p:txBody>
      </p:sp>
    </p:spTree>
    <p:extLst>
      <p:ext uri="{BB962C8B-B14F-4D97-AF65-F5344CB8AC3E}">
        <p14:creationId xmlns:p14="http://schemas.microsoft.com/office/powerpoint/2010/main" val="157881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253714" y="0"/>
            <a:ext cx="9507411" cy="2862322"/>
          </a:xfrm>
          <a:noFill/>
        </p:spPr>
        <p:txBody>
          <a:bodyPr vert="horz" wrap="none" lIns="91440" tIns="45720" rIns="91440" bIns="45720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cap="all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Выбираем  главный  вид</a:t>
            </a: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 должен давать </a:t>
            </a:r>
            <a:r>
              <a:rPr lang="ru-RU" sz="4000" b="1" cap="all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отчетливое</a:t>
            </a: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cap="all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наиболее полное </a:t>
            </a:r>
            <a:endParaRPr lang="ru-RU" sz="4000" b="1" cap="all" spc="-100" dirty="0" smtClean="0">
              <a:ln w="11430"/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cap="all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представление  о </a:t>
            </a:r>
            <a:r>
              <a:rPr lang="ru-RU" sz="40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форме детали</a:t>
            </a: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4000" b="1" cap="all" spc="-10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0" t="5055" r="5717" b="4507"/>
          <a:stretch/>
        </p:blipFill>
        <p:spPr bwMode="auto">
          <a:xfrm>
            <a:off x="1043608" y="2132856"/>
            <a:ext cx="4330111" cy="4466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трелка вниз 3"/>
          <p:cNvSpPr/>
          <p:nvPr/>
        </p:nvSpPr>
        <p:spPr>
          <a:xfrm rot="7354879">
            <a:off x="4467422" y="5935710"/>
            <a:ext cx="424676" cy="100985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253918" y="5952559"/>
            <a:ext cx="4025013" cy="646331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z="4000" b="1" cap="all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главный  вид</a:t>
            </a:r>
          </a:p>
        </p:txBody>
      </p:sp>
      <p:sp>
        <p:nvSpPr>
          <p:cNvPr id="7" name="Стрелка вниз 6"/>
          <p:cNvSpPr/>
          <p:nvPr/>
        </p:nvSpPr>
        <p:spPr>
          <a:xfrm rot="14290987">
            <a:off x="610661" y="5770798"/>
            <a:ext cx="424676" cy="100985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3430545">
            <a:off x="5700791" y="3304202"/>
            <a:ext cx="424676" cy="100985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791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593" y="2417353"/>
            <a:ext cx="6840760" cy="4339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9452" y="188640"/>
            <a:ext cx="8847043" cy="2197525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z="2800" b="1" cap="all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Определяем как лучше </a:t>
            </a:r>
            <a:r>
              <a:rPr lang="ru-RU" sz="2800" b="1" cap="all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разместить </a:t>
            </a:r>
          </a:p>
          <a:p>
            <a:pPr algn="ctr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z="2800" b="1" cap="all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изображение на </a:t>
            </a:r>
            <a:r>
              <a:rPr lang="ru-RU" sz="28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поле чертежа. </a:t>
            </a:r>
            <a:endParaRPr lang="ru-RU" sz="2800" b="1" cap="all" spc="-100" dirty="0" smtClean="0">
              <a:ln w="11430"/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z="2800" b="1" cap="all" spc="-10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800" b="1" cap="all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Вычерчиваем </a:t>
            </a:r>
            <a:r>
              <a:rPr lang="ru-RU" sz="28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тонкими </a:t>
            </a:r>
            <a:endParaRPr lang="ru-RU" sz="2800" b="1" cap="all" spc="-100" dirty="0" smtClean="0">
              <a:ln w="11430"/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z="2800" b="1" cap="all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линиями </a:t>
            </a:r>
            <a:r>
              <a:rPr lang="ru-RU" sz="28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габаритные прямоугольники. </a:t>
            </a:r>
            <a:endParaRPr lang="ru-RU" sz="2800" b="1" cap="all" spc="-100" dirty="0" smtClean="0">
              <a:ln w="11430"/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z="2800" b="1" cap="all" spc="-10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800" b="1" cap="all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Проводим </a:t>
            </a:r>
            <a:r>
              <a:rPr lang="ru-RU" sz="28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осевые и центровые линии</a:t>
            </a:r>
            <a:r>
              <a:rPr lang="ru-RU" sz="40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06815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08520" y="188640"/>
            <a:ext cx="9252520" cy="1892826"/>
          </a:xfrm>
          <a:noFill/>
        </p:spPr>
        <p:txBody>
          <a:bodyPr vert="horz" wrap="square" lIns="91440" tIns="45720" rIns="91440" bIns="45720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algn="ctr">
              <a:lnSpc>
                <a:spcPct val="90000"/>
              </a:lnSpc>
              <a:buNone/>
            </a:pPr>
            <a:r>
              <a:rPr lang="ru-RU" sz="2800" b="1" cap="all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b="1" cap="all" spc="-10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cap="all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Наносим </a:t>
            </a:r>
            <a:r>
              <a:rPr lang="ru-RU" sz="28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видах внешние </a:t>
            </a:r>
            <a:endParaRPr lang="ru-RU" sz="2800" b="1" cap="all" spc="-100" dirty="0" smtClean="0">
              <a:ln w="11430"/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algn="ctr">
              <a:lnSpc>
                <a:spcPct val="90000"/>
              </a:lnSpc>
              <a:buNone/>
            </a:pPr>
            <a:r>
              <a:rPr lang="ru-RU" sz="2800" b="1" cap="all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контуры детали. </a:t>
            </a:r>
            <a:r>
              <a:rPr lang="ru-RU" sz="28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all" spc="-10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800" b="1" cap="all" spc="-100" dirty="0" err="1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Вычеpчиваем</a:t>
            </a:r>
            <a:r>
              <a:rPr lang="ru-RU" sz="2800" b="1" cap="all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тонкими </a:t>
            </a:r>
            <a:r>
              <a:rPr lang="ru-RU" sz="2800" b="1" cap="all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линиями</a:t>
            </a:r>
          </a:p>
          <a:p>
            <a:pPr marL="0" algn="ctr">
              <a:lnSpc>
                <a:spcPct val="90000"/>
              </a:lnSpc>
              <a:buNone/>
            </a:pPr>
            <a:r>
              <a:rPr lang="ru-RU" sz="2800" b="1" cap="all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cap="all" spc="-100" dirty="0" err="1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выбpанные</a:t>
            </a:r>
            <a:r>
              <a:rPr lang="ru-RU" sz="28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cap="all" spc="-100" dirty="0" err="1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pазpезы</a:t>
            </a:r>
            <a:r>
              <a:rPr lang="ru-RU" sz="28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сечения</a:t>
            </a:r>
            <a:r>
              <a:rPr lang="ru-RU" sz="2800" b="1" cap="all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7488832" cy="4750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188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65807" y="0"/>
            <a:ext cx="7213834" cy="69865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Урок на тему </a:t>
            </a:r>
          </a:p>
          <a:p>
            <a:pPr algn="ctr"/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«ВЫПОЛНЕНИЕ </a:t>
            </a:r>
          </a:p>
          <a:p>
            <a:pPr algn="ctr"/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ЭСКИЗОВ </a:t>
            </a:r>
          </a:p>
          <a:p>
            <a:pPr algn="ctr"/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ДЕТАЛЕЙ»</a:t>
            </a: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Группа МЭО-2 </a:t>
            </a: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Преподаватель 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ГБПОУ </a:t>
            </a: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Белорецкий металлургический</a:t>
            </a: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колледж В.Н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</a:t>
            </a:r>
            <a:r>
              <a:rPr lang="ru-RU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Фахретдинова</a:t>
            </a:r>
            <a:endParaRPr lang="ru-RU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03</a:t>
            </a:r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.05.2018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904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88640"/>
            <a:ext cx="8784976" cy="1255728"/>
          </a:xfrm>
          <a:noFill/>
        </p:spPr>
        <p:txBody>
          <a:bodyPr vert="horz" wrap="square" lIns="91440" tIns="45720" rIns="91440" bIns="45720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cap="all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800" b="1" cap="all" spc="-10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cap="all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Выполняем </a:t>
            </a:r>
            <a:r>
              <a:rPr lang="ru-RU" sz="28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обводку контура эскиза, </a:t>
            </a:r>
            <a:br>
              <a:rPr lang="ru-RU" sz="28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cap="all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28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Наносим выносные размерные линии. </a:t>
            </a:r>
          </a:p>
          <a:p>
            <a:pPr mar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cap="all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800" b="1" cap="all" spc="-10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cap="all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Проставляем </a:t>
            </a:r>
            <a:r>
              <a:rPr lang="ru-RU" sz="28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числовые  размеры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7"/>
            <a:ext cx="8424936" cy="5343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096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928992" cy="867930"/>
          </a:xfrm>
          <a:noFill/>
        </p:spPr>
        <p:txBody>
          <a:bodyPr vert="horz" wrap="square" lIns="91440" tIns="45720" rIns="91440" bIns="45720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cap="all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инструменты</a:t>
            </a:r>
          </a:p>
          <a:p>
            <a:pPr mar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cap="all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для обмера деталей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13" y="980728"/>
            <a:ext cx="9119034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71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75" y="120232"/>
            <a:ext cx="9027029" cy="6596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367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88640"/>
            <a:ext cx="8503546" cy="6795707"/>
          </a:xfrm>
          <a:noFill/>
        </p:spPr>
        <p:txBody>
          <a:bodyPr vert="horz" wrap="square" lIns="91440" tIns="45720" rIns="91440" bIns="45720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Итак</a:t>
            </a:r>
            <a:r>
              <a:rPr lang="ru-RU" sz="3600" b="1" cap="all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Эскиз </a:t>
            </a:r>
            <a:r>
              <a:rPr lang="ru-RU" sz="36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это</a:t>
            </a:r>
          </a:p>
          <a:p>
            <a:pPr mar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cap="all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4000" b="1" cap="all" spc="-100" dirty="0" err="1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Чеpтеж</a:t>
            </a:r>
            <a:r>
              <a:rPr lang="ru-RU" sz="4000" b="1" cap="all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__________</a:t>
            </a:r>
            <a:r>
              <a:rPr lang="ru-RU" sz="4000" b="1" cap="all" spc="-100" dirty="0" err="1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хаpактеpа</a:t>
            </a:r>
            <a:r>
              <a:rPr lang="ru-RU" sz="4000" b="1" cap="all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cap="all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40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Выполняется от </a:t>
            </a:r>
            <a:r>
              <a:rPr lang="ru-RU" sz="4000" b="1" cap="all" spc="-10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________ </a:t>
            </a:r>
            <a:r>
              <a:rPr lang="ru-RU" sz="40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ru-RU" sz="4000" b="1" cap="all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пpименения </a:t>
            </a:r>
            <a:r>
              <a:rPr lang="ru-RU" sz="4000" b="1" cap="all" spc="-10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_________________________________,</a:t>
            </a:r>
            <a:endParaRPr lang="ru-RU" sz="4000" b="1" cap="all" spc="-100" dirty="0">
              <a:ln w="11430"/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cap="all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000" b="1" cap="all" spc="-10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b="1" cap="all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40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бумаге </a:t>
            </a:r>
            <a:r>
              <a:rPr lang="ru-RU" sz="4000" b="1" cap="all" spc="-10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__________________ </a:t>
            </a:r>
            <a:endParaRPr lang="ru-RU" sz="4000" b="1" cap="all" spc="-100" dirty="0">
              <a:ln w="11430"/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cap="all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40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правилам </a:t>
            </a:r>
            <a:r>
              <a:rPr lang="ru-RU" sz="4000" b="1" cap="all" spc="-10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_____</a:t>
            </a:r>
            <a:r>
              <a:rPr lang="ru-RU" sz="4000" b="1" cap="all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проекций</a:t>
            </a:r>
            <a:r>
              <a:rPr lang="ru-RU" sz="4000" b="1" cap="all" spc="-10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cap="all" spc="-100" dirty="0">
              <a:ln w="11430"/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cap="all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40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Без соблюдения </a:t>
            </a:r>
            <a:r>
              <a:rPr lang="ru-RU" sz="4000" b="1" cap="all" spc="-10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____________, </a:t>
            </a:r>
            <a:r>
              <a:rPr lang="ru-RU" sz="40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 с </a:t>
            </a:r>
            <a:r>
              <a:rPr lang="ru-RU" sz="4000" b="1" cap="all" spc="-100" dirty="0" err="1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сохpанением</a:t>
            </a:r>
            <a:r>
              <a:rPr lang="ru-RU" sz="40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cap="all" spc="-10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____________</a:t>
            </a:r>
            <a:r>
              <a:rPr lang="ru-RU" sz="4000" b="1" cap="all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000" b="1" cap="all" spc="-10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стандартов.</a:t>
            </a:r>
          </a:p>
          <a:p>
            <a:pPr marL="0" algn="ctr">
              <a:lnSpc>
                <a:spcPct val="90000"/>
              </a:lnSpc>
              <a:buNone/>
            </a:pPr>
            <a:endParaRPr lang="ru-RU" sz="3600" b="1" cap="all" spc="-100" dirty="0">
              <a:ln w="11430"/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22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16632"/>
            <a:ext cx="8964488" cy="7048083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indent="-182880" algn="ctr"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z="5400" b="1" cap="all" spc="-10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ТЕХНИЧЕСКИЙ РИСУНОК</a:t>
            </a:r>
            <a:r>
              <a:rPr lang="ru-RU" sz="5400" b="1" cap="all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</a:t>
            </a:r>
          </a:p>
          <a:p>
            <a:pPr indent="-182880"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z="44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4400" b="1" cap="all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4400" b="1" cap="all" spc="-100" dirty="0" err="1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Чеpтеж</a:t>
            </a:r>
            <a:r>
              <a:rPr lang="ru-RU" sz="4400" b="1" cap="all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а ИЗО….. _______,</a:t>
            </a:r>
            <a:endParaRPr lang="ru-RU" sz="4400" b="1" cap="all" spc="-100" dirty="0">
              <a:ln w="11430"/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182880"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z="44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Выполняется от ________ без пpименения </a:t>
            </a:r>
            <a:r>
              <a:rPr lang="ru-RU" sz="4400" b="1" cap="all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___________,</a:t>
            </a:r>
            <a:endParaRPr lang="ru-RU" sz="4400" b="1" cap="all" spc="-100" dirty="0">
              <a:ln w="11430"/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182880"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z="44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На бумаге __________________ </a:t>
            </a:r>
          </a:p>
          <a:p>
            <a:pPr indent="-182880"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z="44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4.По правилам </a:t>
            </a:r>
            <a:r>
              <a:rPr lang="ru-RU" sz="4400" b="1" cap="all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___проекций </a:t>
            </a:r>
            <a:endParaRPr lang="ru-RU" sz="4400" b="1" cap="all" spc="-100" dirty="0">
              <a:ln w="11430"/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182880"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z="44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5.Без соблюдения </a:t>
            </a:r>
            <a:r>
              <a:rPr lang="ru-RU" sz="4400" b="1" cap="all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__________, </a:t>
            </a:r>
            <a:r>
              <a:rPr lang="ru-RU" sz="44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 с </a:t>
            </a:r>
            <a:r>
              <a:rPr lang="ru-RU" sz="4400" b="1" cap="all" spc="-100" dirty="0" err="1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сохpанением</a:t>
            </a:r>
            <a:r>
              <a:rPr lang="ru-RU" sz="44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cap="all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__________</a:t>
            </a:r>
            <a:endParaRPr lang="ru-RU" sz="4400" b="1" cap="all" spc="-100" dirty="0">
              <a:ln w="11430"/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182880" algn="ctr"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endParaRPr lang="ru-RU" sz="3600" b="1" cap="all" spc="-100" dirty="0">
              <a:ln w="11430"/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91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88640"/>
            <a:ext cx="8892480" cy="7158883"/>
          </a:xfrm>
          <a:noFill/>
        </p:spPr>
        <p:txBody>
          <a:bodyPr vert="horz" wrap="square" lIns="91440" tIns="45720" rIns="91440" bIns="45720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cap="all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Порядок выполнения  эскизов</a:t>
            </a:r>
          </a:p>
          <a:p>
            <a:pPr mar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 b="1" cap="all" spc="-10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3800" b="1" cap="all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Внимательно</a:t>
            </a:r>
            <a:r>
              <a:rPr lang="ru-RU" sz="3800" b="1" cap="all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________ </a:t>
            </a:r>
            <a:r>
              <a:rPr lang="ru-RU" sz="3800" b="1" cap="all" spc="-10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_____</a:t>
            </a:r>
            <a:r>
              <a:rPr lang="ru-RU" sz="3800" b="1" cap="all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800" b="1" cap="all" spc="-10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деталью: определите </a:t>
            </a:r>
            <a:r>
              <a:rPr lang="ru-RU" sz="3800" b="1" cap="all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ЕЁ геометрическую </a:t>
            </a:r>
            <a:r>
              <a:rPr lang="ru-RU" sz="3800" b="1" cap="all" spc="-10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__________</a:t>
            </a:r>
            <a:r>
              <a:rPr lang="ru-RU" sz="3800" b="1" cap="all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отдельных частей;</a:t>
            </a:r>
          </a:p>
          <a:p>
            <a:pPr mar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 b="1" cap="all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38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Установить сколько</a:t>
            </a:r>
            <a:r>
              <a:rPr lang="ru-RU" sz="3800" b="1" cap="all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________  </a:t>
            </a:r>
            <a:r>
              <a:rPr lang="ru-RU" sz="38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необходимо для полного выявления формы и размеров детали;</a:t>
            </a:r>
          </a:p>
          <a:p>
            <a:pPr mar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 b="1" cap="all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38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Выбрать главный </a:t>
            </a:r>
            <a:r>
              <a:rPr lang="ru-RU" sz="3800" b="1" cap="all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_______ </a:t>
            </a:r>
            <a:r>
              <a:rPr lang="ru-RU" sz="38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детали</a:t>
            </a:r>
          </a:p>
          <a:p>
            <a:pPr mar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 b="1" cap="all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38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Построение только по определенному </a:t>
            </a:r>
            <a:r>
              <a:rPr lang="ru-RU" sz="3800" b="1" cap="all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_____</a:t>
            </a:r>
          </a:p>
          <a:p>
            <a:pPr mar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3800" b="1" cap="all" spc="-100" dirty="0">
              <a:ln w="11430"/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33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1232342"/>
              </p:ext>
            </p:extLst>
          </p:nvPr>
        </p:nvGraphicFramePr>
        <p:xfrm>
          <a:off x="1619672" y="0"/>
          <a:ext cx="6696744" cy="67373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0" name="КОМПАС-Деталь" r:id="rId3" imgW="5492517" imgH="5525924" progId="KOMPAS.M3D">
                  <p:embed/>
                </p:oleObj>
              </mc:Choice>
              <mc:Fallback>
                <p:oleObj name="КОМПАС-Деталь" r:id="rId3" imgW="5492517" imgH="5525924" progId="KOMPAS.M3D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19672" y="0"/>
                        <a:ext cx="6696744" cy="67373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811696" y="188640"/>
            <a:ext cx="418146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ДЕТАЛЬ</a:t>
            </a:r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87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57979" y="188640"/>
            <a:ext cx="6728124" cy="72635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-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ВИД СПЕРЕДИ –</a:t>
            </a:r>
          </a:p>
          <a:p>
            <a:pPr algn="ctr"/>
            <a:r>
              <a:rPr lang="ru-RU" sz="7200" b="1" cap="none" spc="-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ГЛАВНЫЙ ВИД</a:t>
            </a:r>
          </a:p>
          <a:p>
            <a:pPr algn="ctr"/>
            <a:r>
              <a:rPr lang="ru-RU" sz="25000" b="1" spc="-2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25000" b="1" spc="-20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7200" b="1" cap="none" spc="-2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391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33" r="9583"/>
          <a:stretch/>
        </p:blipFill>
        <p:spPr bwMode="auto">
          <a:xfrm>
            <a:off x="1630741" y="1466606"/>
            <a:ext cx="5104722" cy="4472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57960">
            <a:off x="6462809" y="1866158"/>
            <a:ext cx="652463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21205">
            <a:off x="6517110" y="5541964"/>
            <a:ext cx="652463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592515">
            <a:off x="1188742" y="4951512"/>
            <a:ext cx="652463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164959" y="-5304"/>
            <a:ext cx="930895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ОПРЕДЕЛИТЕ ГЛАВНЫЙ ВИД</a:t>
            </a:r>
          </a:p>
          <a:p>
            <a:pPr algn="ctr"/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362262" y="1583946"/>
            <a:ext cx="64633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72063"/>
            <a:ext cx="1560513" cy="192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466009"/>
            <a:ext cx="1560513" cy="192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817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31" y="5085184"/>
            <a:ext cx="4825488" cy="830997"/>
          </a:xfrm>
          <a:noFill/>
        </p:spPr>
        <p:txBody>
          <a:bodyPr wrap="none" lIns="91440" tIns="45720" rIns="91440" bIns="45720">
            <a:spAutoFit/>
          </a:bodyPr>
          <a:lstStyle/>
          <a:p>
            <a:pPr marL="0" indent="0" algn="ctr">
              <a:buNone/>
            </a:pPr>
            <a:r>
              <a:rPr lang="ru-RU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ГЛАВНЫЙ ВИД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87465"/>
            <a:ext cx="5318249" cy="4658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497" y="3593192"/>
            <a:ext cx="1738685" cy="1310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038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2283" y="0"/>
            <a:ext cx="8401659" cy="67403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-100" dirty="0">
                <a:ln w="11430"/>
                <a:solidFill>
                  <a:srgbClr val="0070C0"/>
                </a:solidFill>
              </a:rPr>
              <a:t>Как в конструкторской </a:t>
            </a:r>
            <a:endParaRPr lang="ru-RU" sz="5400" b="1" cap="none" spc="-100" dirty="0" smtClean="0">
              <a:ln w="11430"/>
              <a:solidFill>
                <a:srgbClr val="0070C0"/>
              </a:solidFill>
            </a:endParaRPr>
          </a:p>
          <a:p>
            <a:pPr algn="ctr"/>
            <a:r>
              <a:rPr lang="ru-RU" sz="5400" b="1" cap="none" spc="-100" dirty="0" smtClean="0">
                <a:ln w="11430"/>
                <a:solidFill>
                  <a:srgbClr val="0070C0"/>
                </a:solidFill>
              </a:rPr>
              <a:t>практике </a:t>
            </a:r>
            <a:r>
              <a:rPr lang="ru-RU" sz="5400" b="1" cap="none" spc="-100" dirty="0">
                <a:ln w="11430"/>
                <a:solidFill>
                  <a:srgbClr val="0070C0"/>
                </a:solidFill>
              </a:rPr>
              <a:t>можно </a:t>
            </a:r>
            <a:endParaRPr lang="ru-RU" sz="5400" b="1" cap="none" spc="-100" dirty="0" smtClean="0">
              <a:ln w="11430"/>
              <a:solidFill>
                <a:srgbClr val="0070C0"/>
              </a:solidFill>
            </a:endParaRPr>
          </a:p>
          <a:p>
            <a:pPr algn="ctr"/>
            <a:r>
              <a:rPr lang="ru-RU" sz="5400" b="1" u="sng" cap="none" spc="-1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быстро </a:t>
            </a:r>
            <a:r>
              <a:rPr lang="ru-RU" sz="5400" b="1" u="sng" cap="none" spc="-1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выразить свою </a:t>
            </a:r>
            <a:endParaRPr lang="ru-RU" sz="5400" b="1" u="sng" cap="none" spc="-10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5400" b="1" u="sng" cap="none" spc="-1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техническую </a:t>
            </a:r>
            <a:r>
              <a:rPr lang="ru-RU" sz="5400" b="1" u="sng" cap="none" spc="-1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мысль</a:t>
            </a:r>
            <a:r>
              <a:rPr lang="ru-RU" sz="5400" b="1" cap="none" spc="-1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, </a:t>
            </a:r>
            <a:endParaRPr lang="ru-RU" sz="5400" b="1" cap="none" spc="-10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5400" b="1" cap="none" spc="-100" dirty="0" smtClean="0">
                <a:ln w="11430"/>
                <a:solidFill>
                  <a:srgbClr val="0070C0"/>
                </a:solidFill>
              </a:rPr>
              <a:t>минуя </a:t>
            </a:r>
            <a:r>
              <a:rPr lang="ru-RU" sz="5400" b="1" cap="none" spc="-100" dirty="0">
                <a:ln w="11430"/>
                <a:solidFill>
                  <a:srgbClr val="0070C0"/>
                </a:solidFill>
              </a:rPr>
              <a:t>сложный процесс </a:t>
            </a:r>
            <a:endParaRPr lang="ru-RU" sz="5400" b="1" cap="none" spc="-100" dirty="0" smtClean="0">
              <a:ln w="11430"/>
              <a:solidFill>
                <a:srgbClr val="0070C0"/>
              </a:solidFill>
            </a:endParaRPr>
          </a:p>
          <a:p>
            <a:pPr algn="ctr"/>
            <a:r>
              <a:rPr lang="ru-RU" sz="5400" b="1" cap="none" spc="-100" dirty="0" smtClean="0">
                <a:ln w="11430"/>
                <a:solidFill>
                  <a:srgbClr val="0070C0"/>
                </a:solidFill>
              </a:rPr>
              <a:t>выполнения </a:t>
            </a:r>
            <a:r>
              <a:rPr lang="ru-RU" sz="5400" b="1" cap="none" spc="-100" dirty="0">
                <a:ln w="11430"/>
                <a:solidFill>
                  <a:srgbClr val="0070C0"/>
                </a:solidFill>
              </a:rPr>
              <a:t>чертежа </a:t>
            </a:r>
            <a:endParaRPr lang="ru-RU" sz="5400" b="1" cap="none" spc="-100" dirty="0" smtClean="0">
              <a:ln w="11430"/>
              <a:solidFill>
                <a:srgbClr val="0070C0"/>
              </a:solidFill>
            </a:endParaRPr>
          </a:p>
          <a:p>
            <a:pPr algn="ctr"/>
            <a:r>
              <a:rPr lang="ru-RU" sz="5400" b="1" cap="none" spc="-1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при помощи</a:t>
            </a:r>
          </a:p>
          <a:p>
            <a:pPr algn="ctr"/>
            <a:r>
              <a:rPr lang="ru-RU" sz="5400" b="1" cap="none" spc="-1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5400" b="1" cap="none" spc="-3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чертёжных </a:t>
            </a:r>
            <a:r>
              <a:rPr lang="ru-RU" sz="5400" b="1" cap="none" spc="-3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инструментов</a:t>
            </a:r>
            <a:endParaRPr lang="ru-RU" sz="5400" b="1" cap="none" spc="-3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172400" y="4320966"/>
            <a:ext cx="1140056" cy="27084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7000" b="1" dirty="0">
                <a:solidFill>
                  <a:srgbClr val="FF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11539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374491" y="188640"/>
            <a:ext cx="97930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-3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ВИД СПЕРЕДИ – ГЛАВНЫЙ ВИД</a:t>
            </a:r>
            <a:endParaRPr lang="ru-RU" sz="5400" b="1" cap="none" spc="-3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Объект 6" descr="C:\Users\Home\Desktop\Хазыров\Компас\11 декабря Модель 2++.jpg"/>
          <p:cNvPicPr>
            <a:picLocks noGrp="1"/>
          </p:cNvPicPr>
          <p:nvPr>
            <p:ph sz="quarter" idx="13"/>
          </p:nvPr>
        </p:nvPicPr>
        <p:blipFill rotWithShape="1"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5" t="14770" r="39534" b="62571"/>
          <a:stretch/>
        </p:blipFill>
        <p:spPr bwMode="auto">
          <a:xfrm>
            <a:off x="240229" y="2996952"/>
            <a:ext cx="4281811" cy="3240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Home\Desktop\Хазыров\Компас\11 декабря Модель 2--------------.jpg"/>
          <p:cNvPicPr/>
          <p:nvPr/>
        </p:nvPicPr>
        <p:blipFill rotWithShape="1"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34" t="14543" r="39051" b="61965"/>
          <a:stretch/>
        </p:blipFill>
        <p:spPr bwMode="auto">
          <a:xfrm>
            <a:off x="5004048" y="2996952"/>
            <a:ext cx="4023065" cy="335998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1736183" y="1355284"/>
            <a:ext cx="9685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531875" y="1211268"/>
            <a:ext cx="92044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  <a:endParaRPr lang="ru-RU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484" y="1034950"/>
            <a:ext cx="2551113" cy="2234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455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40418" y="476672"/>
            <a:ext cx="7237879" cy="61247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spc="-2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ВИД </a:t>
            </a:r>
            <a:r>
              <a:rPr lang="ru-RU" sz="9600" b="1" spc="-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СВЕРХУ</a:t>
            </a:r>
          </a:p>
          <a:p>
            <a:pPr algn="ctr"/>
            <a:r>
              <a:rPr lang="ru-RU" sz="20000" b="1" spc="-2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0" b="1" spc="-20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9600" b="1" spc="-2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908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 descr="C:\Users\Home\Desktop\Хазыров\Компас\11 декабря Модель 2++.jpg"/>
          <p:cNvPicPr>
            <a:picLocks noGrp="1"/>
          </p:cNvPicPr>
          <p:nvPr>
            <p:ph sz="quarter" idx="13"/>
          </p:nvPr>
        </p:nvPicPr>
        <p:blipFill rotWithShape="1"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9" t="48483" r="37960" b="29695"/>
          <a:stretch/>
        </p:blipFill>
        <p:spPr bwMode="auto">
          <a:xfrm>
            <a:off x="4932040" y="3356992"/>
            <a:ext cx="4186692" cy="3384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Home\Desktop\Хазыров\Компас\11 декабря Модель 2--------------.jpg"/>
          <p:cNvPicPr/>
          <p:nvPr/>
        </p:nvPicPr>
        <p:blipFill rotWithShape="1"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2" t="49089" r="39504" b="31039"/>
          <a:stretch/>
        </p:blipFill>
        <p:spPr bwMode="auto">
          <a:xfrm>
            <a:off x="107504" y="3500784"/>
            <a:ext cx="3960440" cy="302455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1848498" y="44624"/>
            <a:ext cx="540885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spc="-2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ВИД СВЕРХУ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75172" y="1715324"/>
            <a:ext cx="9685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797128" y="1643316"/>
            <a:ext cx="92044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  <a:endParaRPr lang="ru-RU" sz="9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8955" y="1268760"/>
            <a:ext cx="2547937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754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548680"/>
            <a:ext cx="6664004" cy="55707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spc="-2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ВИД </a:t>
            </a:r>
            <a:r>
              <a:rPr lang="ru-RU" sz="9600" b="1" spc="-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СЛЕВА</a:t>
            </a:r>
            <a:endParaRPr lang="ru-RU" sz="9600" b="1" spc="-2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6000" b="1" spc="-2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6226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 descr="C:\Users\Home\Desktop\Хазыров\Компас\11 декабря Модель 2++.jpg"/>
          <p:cNvPicPr>
            <a:picLocks noGrp="1"/>
          </p:cNvPicPr>
          <p:nvPr>
            <p:ph sz="quarter" idx="13"/>
          </p:nvPr>
        </p:nvPicPr>
        <p:blipFill rotWithShape="1">
          <a:blip r:embed="rId2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75" t="13190" r="3946" b="62689"/>
          <a:stretch/>
        </p:blipFill>
        <p:spPr bwMode="auto">
          <a:xfrm>
            <a:off x="30023" y="2895309"/>
            <a:ext cx="3600400" cy="3862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Home\Desktop\Хазыров\Компас\11 декабря Модель 2--------------.jpg"/>
          <p:cNvPicPr/>
          <p:nvPr/>
        </p:nvPicPr>
        <p:blipFill rotWithShape="1"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81" t="15102" r="4835" b="63341"/>
          <a:stretch/>
        </p:blipFill>
        <p:spPr bwMode="auto">
          <a:xfrm>
            <a:off x="5678855" y="3042030"/>
            <a:ext cx="3332999" cy="381597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1798644" y="188640"/>
            <a:ext cx="554671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spc="-2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ВИД СЛЕВА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115616" y="1328317"/>
            <a:ext cx="9685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747899" y="1325649"/>
            <a:ext cx="92044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  <a:endParaRPr lang="ru-RU" sz="9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6442" y="1512079"/>
            <a:ext cx="2551113" cy="2234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958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 descr="C:\Users\Home\Desktop\Хазыров\Компас\11 декабря Модель 2++.jpg"/>
          <p:cNvPicPr>
            <a:picLocks noGrp="1"/>
          </p:cNvPicPr>
          <p:nvPr>
            <p:ph sz="quarter" idx="13"/>
          </p:nvPr>
        </p:nvPicPr>
        <p:blipFill rotWithShape="1">
          <a:blip r:embed="rId2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0" t="12137" r="6419" b="29569"/>
          <a:stretch/>
        </p:blipFill>
        <p:spPr bwMode="auto">
          <a:xfrm>
            <a:off x="2915816" y="1034950"/>
            <a:ext cx="5256584" cy="570641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-108520" y="23167"/>
            <a:ext cx="903965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spc="-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ЭТО-ЭСКИЗ ДЕТАЛИ </a:t>
            </a:r>
            <a:endParaRPr lang="ru-RU" sz="7200" b="1" spc="-2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34950"/>
            <a:ext cx="2551113" cy="2234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8358186" y="-402392"/>
            <a:ext cx="1058303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0" b="1" spc="-2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59012918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Home\Desktop\Хазыров\Компас\11 декабря Модель 2 !+!+.jpg"/>
          <p:cNvPicPr/>
          <p:nvPr/>
        </p:nvPicPr>
        <p:blipFill rotWithShape="1"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55" t="9765" r="2519" b="24890"/>
          <a:stretch/>
        </p:blipFill>
        <p:spPr bwMode="auto">
          <a:xfrm>
            <a:off x="1475656" y="764704"/>
            <a:ext cx="5616624" cy="58326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396552" y="0"/>
            <a:ext cx="9865096" cy="8925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200" b="1" spc="-4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ЭСКИЗ </a:t>
            </a:r>
            <a:r>
              <a:rPr lang="ru-RU" sz="5200" b="1" spc="-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ДЕТАЛИ С РАЗМЕРАМИ</a:t>
            </a:r>
            <a:endParaRPr lang="ru-RU" sz="5200" b="1" spc="-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15037" y="557096"/>
            <a:ext cx="1893467" cy="62478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4162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0"/>
            <a:ext cx="8640960" cy="9016314"/>
          </a:xfrm>
          <a:noFill/>
        </p:spPr>
        <p:txBody>
          <a:bodyPr vert="horz" wrap="square" lIns="91440" tIns="45720" rIns="91440" bIns="45720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algn="ctr">
              <a:buNone/>
            </a:pPr>
            <a:r>
              <a:rPr lang="ru-RU" sz="5400" b="1" cap="all" spc="-10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ДОМАШНЕЕ ЗАДАНИЕ:</a:t>
            </a:r>
          </a:p>
          <a:p>
            <a:pPr marL="0" algn="ctr">
              <a:buNone/>
            </a:pPr>
            <a:r>
              <a:rPr lang="ru-RU" sz="5400" b="1" cap="all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5400" b="1" cap="all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формате А4 выполнить эскиз и технический рисунок учебной модели, сконструированной самостоятельно.</a:t>
            </a:r>
          </a:p>
          <a:p>
            <a:pPr marL="0" algn="ctr">
              <a:buNone/>
            </a:pPr>
            <a:endParaRPr lang="ru-RU" sz="5400" b="1" cap="all" spc="-100" dirty="0">
              <a:ln w="11430"/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algn="ctr">
              <a:buNone/>
            </a:pPr>
            <a:endParaRPr lang="ru-RU" sz="5400" b="1" cap="all" spc="-100" dirty="0">
              <a:ln w="11430"/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634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207249" y="33184"/>
            <a:ext cx="9531777" cy="4801314"/>
          </a:xfr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indent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7200" b="1" spc="-100" dirty="0" smtClean="0">
                <a:ln w="11430"/>
                <a:solidFill>
                  <a:srgbClr val="0070C0"/>
                </a:solidFill>
              </a:rPr>
              <a:t>Как</a:t>
            </a:r>
            <a:r>
              <a:rPr lang="ru-RU" sz="7200" b="1" spc="-100" dirty="0" smtClean="0">
                <a:ln w="11430"/>
                <a:solidFill>
                  <a:srgbClr val="FF0000"/>
                </a:solidFill>
              </a:rPr>
              <a:t> более</a:t>
            </a:r>
          </a:p>
          <a:p>
            <a:pPr marL="0" indent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7200" b="1" spc="-100" dirty="0" smtClean="0">
                <a:ln w="11430"/>
                <a:solidFill>
                  <a:srgbClr val="FF0000"/>
                </a:solidFill>
              </a:rPr>
              <a:t> быстро и </a:t>
            </a:r>
          </a:p>
          <a:p>
            <a:pPr marL="0" indent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7200" b="1" spc="-100" dirty="0" smtClean="0">
                <a:ln w="11430"/>
                <a:solidFill>
                  <a:srgbClr val="FF0000"/>
                </a:solidFill>
              </a:rPr>
              <a:t>доходчиво </a:t>
            </a:r>
            <a:r>
              <a:rPr lang="ru-RU" sz="7200" b="1" spc="-100" dirty="0" smtClean="0">
                <a:ln w="11430"/>
                <a:solidFill>
                  <a:srgbClr val="0070C0"/>
                </a:solidFill>
              </a:rPr>
              <a:t>пояснить </a:t>
            </a:r>
          </a:p>
          <a:p>
            <a:pPr marL="0" indent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7200" b="1" spc="-100" dirty="0" smtClean="0">
                <a:ln w="11430"/>
                <a:solidFill>
                  <a:srgbClr val="0070C0"/>
                </a:solidFill>
              </a:rPr>
              <a:t>чертежи </a:t>
            </a:r>
          </a:p>
          <a:p>
            <a:pPr marL="0" indent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7200" b="1" spc="-100" dirty="0" smtClean="0">
                <a:ln w="11430"/>
                <a:solidFill>
                  <a:srgbClr val="0070C0"/>
                </a:solidFill>
              </a:rPr>
              <a:t>сложных предметов</a:t>
            </a:r>
            <a:endParaRPr lang="ru-RU" sz="7200" b="1" spc="-100" dirty="0">
              <a:ln w="11430"/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66164" y="4077072"/>
            <a:ext cx="1282722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0000" b="1" spc="-20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90630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302400" y="33895"/>
            <a:ext cx="9770944" cy="6924973"/>
          </a:xfrm>
          <a:noFill/>
        </p:spPr>
        <p:txBody>
          <a:bodyPr vert="horz" wrap="none" lIns="91440" tIns="45720" rIns="91440" bIns="45720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indent="0" algn="ctr">
              <a:lnSpc>
                <a:spcPct val="85000"/>
              </a:lnSpc>
              <a:buNone/>
            </a:pPr>
            <a:r>
              <a:rPr lang="ru-RU" sz="6000" b="1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позволяет </a:t>
            </a:r>
            <a:r>
              <a:rPr lang="ru-RU" sz="6000" b="1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закрепить</a:t>
            </a:r>
          </a:p>
          <a:p>
            <a:pPr marL="0" indent="0" algn="ctr">
              <a:lnSpc>
                <a:spcPct val="85000"/>
              </a:lnSpc>
              <a:buNone/>
            </a:pPr>
            <a:r>
              <a:rPr lang="ru-RU" sz="6000" b="1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техническую </a:t>
            </a:r>
            <a:r>
              <a:rPr lang="ru-RU" sz="6000" b="1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идею</a:t>
            </a:r>
          </a:p>
          <a:p>
            <a:pPr marL="0" indent="0" algn="ctr">
              <a:lnSpc>
                <a:spcPct val="85000"/>
              </a:lnSpc>
              <a:buNone/>
            </a:pPr>
            <a:r>
              <a:rPr lang="ru-RU" sz="6000" b="1" spc="-10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spc="-10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или предложение на бумаге </a:t>
            </a:r>
            <a:endParaRPr lang="ru-RU" sz="6000" b="1" spc="-100" dirty="0" smtClean="0">
              <a:ln w="11430"/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85000"/>
              </a:lnSpc>
              <a:buNone/>
            </a:pPr>
            <a:r>
              <a:rPr lang="ru-RU" sz="6000" b="1" spc="-10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6000" b="1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процесса выполнения </a:t>
            </a:r>
            <a:endParaRPr lang="ru-RU" sz="6000" b="1" spc="-100" dirty="0" smtClean="0">
              <a:ln w="11430"/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85000"/>
              </a:lnSpc>
              <a:buNone/>
            </a:pPr>
            <a:r>
              <a:rPr lang="ru-RU" sz="6000" b="1" spc="-10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чертежа </a:t>
            </a:r>
            <a:r>
              <a:rPr lang="ru-RU" sz="6000" b="1" spc="-10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endParaRPr lang="ru-RU" sz="6000" b="1" spc="-100" dirty="0" smtClean="0">
              <a:ln w="11430"/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85000"/>
              </a:lnSpc>
              <a:buNone/>
            </a:pPr>
            <a:r>
              <a:rPr lang="ru-RU" sz="6000" b="1" spc="-10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традиционном </a:t>
            </a:r>
          </a:p>
          <a:p>
            <a:pPr marL="0" indent="0" algn="ctr">
              <a:lnSpc>
                <a:spcPct val="85000"/>
              </a:lnSpc>
              <a:buNone/>
            </a:pPr>
            <a:r>
              <a:rPr lang="ru-RU" sz="6000" b="1" spc="-10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его понимании</a:t>
            </a:r>
            <a:endParaRPr lang="ru-RU" sz="6000" b="1" spc="-100" dirty="0">
              <a:ln w="11430"/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221081" y="3334399"/>
            <a:ext cx="1787669" cy="39395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5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4736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8520" y="1340768"/>
            <a:ext cx="7380547" cy="4770537"/>
          </a:xfrm>
          <a:noFill/>
        </p:spPr>
        <p:txBody>
          <a:bodyPr vert="horz" wrap="none" lIns="91440" tIns="45720" rIns="91440" bIns="45720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indent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0" b="1" spc="-100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ЭТО</a:t>
            </a:r>
            <a:r>
              <a:rPr lang="ru-RU" sz="14000" b="1" spc="-10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</a:p>
          <a:p>
            <a:pPr marL="0" indent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0" b="1" spc="-10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ЭСКИЗ</a:t>
            </a:r>
            <a:r>
              <a:rPr lang="ru-RU" sz="24000" b="1" spc="-10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ru-RU" sz="24000" b="1" spc="-10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88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80528" y="188640"/>
            <a:ext cx="9433048" cy="5909310"/>
          </a:xfrm>
          <a:noFill/>
        </p:spPr>
        <p:txBody>
          <a:bodyPr vert="horz" wrap="square" lIns="91440" tIns="45720" rIns="91440" bIns="45720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000" b="1" spc="-200" dirty="0">
                <a:ln w="11430"/>
                <a:solidFill>
                  <a:srgbClr val="0070C0"/>
                </a:solidFill>
              </a:rPr>
              <a:t>Итак, в условиях </a:t>
            </a:r>
            <a:endParaRPr lang="ru-RU" sz="6000" b="1" spc="-200" dirty="0" smtClean="0">
              <a:ln w="11430"/>
              <a:solidFill>
                <a:srgbClr val="0070C0"/>
              </a:solidFill>
            </a:endParaRP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000" b="1" spc="-200" dirty="0" err="1">
                <a:ln w="11430"/>
                <a:solidFill>
                  <a:srgbClr val="0070C0"/>
                </a:solidFill>
              </a:rPr>
              <a:t>п</a:t>
            </a:r>
            <a:r>
              <a:rPr lang="ru-RU" sz="6000" b="1" spc="-200" dirty="0" err="1" smtClean="0">
                <a:ln w="11430"/>
                <a:solidFill>
                  <a:srgbClr val="0070C0"/>
                </a:solidFill>
              </a:rPr>
              <a:t>pоизводства</a:t>
            </a:r>
            <a:r>
              <a:rPr lang="ru-RU" sz="6000" b="1" spc="-200" dirty="0" smtClean="0">
                <a:ln w="11430"/>
                <a:solidFill>
                  <a:srgbClr val="0070C0"/>
                </a:solidFill>
              </a:rPr>
              <a:t> иногда возникает необходимость</a:t>
            </a: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000" b="1" spc="-200" dirty="0" smtClean="0">
                <a:ln w="11430"/>
                <a:solidFill>
                  <a:srgbClr val="FF0000"/>
                </a:solidFill>
              </a:rPr>
              <a:t> </a:t>
            </a:r>
            <a:r>
              <a:rPr lang="ru-RU" sz="6000" b="1" spc="-200" dirty="0">
                <a:ln w="11430"/>
                <a:solidFill>
                  <a:srgbClr val="FF0000"/>
                </a:solidFill>
              </a:rPr>
              <a:t>в </a:t>
            </a:r>
            <a:r>
              <a:rPr lang="ru-RU" sz="6000" b="1" spc="-200" dirty="0" err="1">
                <a:ln w="11430"/>
                <a:solidFill>
                  <a:srgbClr val="FF0000"/>
                </a:solidFill>
              </a:rPr>
              <a:t>чеpтежах</a:t>
            </a:r>
            <a:r>
              <a:rPr lang="ru-RU" sz="6000" b="1" spc="-200" dirty="0">
                <a:ln w="11430"/>
                <a:solidFill>
                  <a:srgbClr val="FF0000"/>
                </a:solidFill>
              </a:rPr>
              <a:t> </a:t>
            </a:r>
            <a:r>
              <a:rPr lang="ru-RU" sz="6000" b="1" spc="-200" dirty="0" err="1" smtClean="0">
                <a:ln w="11430"/>
                <a:solidFill>
                  <a:srgbClr val="FF0000"/>
                </a:solidFill>
              </a:rPr>
              <a:t>вpеменного</a:t>
            </a:r>
            <a:endParaRPr lang="ru-RU" sz="6000" b="1" spc="-200" dirty="0" smtClean="0">
              <a:ln w="11430"/>
              <a:solidFill>
                <a:srgbClr val="FF0000"/>
              </a:solidFill>
            </a:endParaRP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000" b="1" spc="-200" dirty="0" smtClean="0">
                <a:ln w="11430"/>
                <a:solidFill>
                  <a:srgbClr val="FF0000"/>
                </a:solidFill>
              </a:rPr>
              <a:t> и </a:t>
            </a:r>
            <a:r>
              <a:rPr lang="ru-RU" sz="6000" b="1" spc="-200" dirty="0" err="1" smtClean="0">
                <a:ln w="11430"/>
                <a:solidFill>
                  <a:srgbClr val="FF0000"/>
                </a:solidFill>
              </a:rPr>
              <a:t>pазового</a:t>
            </a:r>
            <a:r>
              <a:rPr lang="ru-RU" sz="6000" b="1" spc="-200" dirty="0" smtClean="0">
                <a:ln w="11430"/>
                <a:solidFill>
                  <a:srgbClr val="FF0000"/>
                </a:solidFill>
              </a:rPr>
              <a:t> пользования</a:t>
            </a:r>
            <a:r>
              <a:rPr lang="ru-RU" sz="6000" b="1" spc="-200" dirty="0">
                <a:ln w="11430"/>
                <a:solidFill>
                  <a:srgbClr val="FF0000"/>
                </a:solidFill>
              </a:rPr>
              <a:t>, </a:t>
            </a:r>
            <a:r>
              <a:rPr lang="ru-RU" sz="6000" b="1" spc="-200" dirty="0" smtClean="0">
                <a:ln w="11430"/>
                <a:solidFill>
                  <a:srgbClr val="FF0000"/>
                </a:solidFill>
              </a:rPr>
              <a:t>получивших</a:t>
            </a: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000" b="1" spc="-200" dirty="0" smtClean="0">
                <a:ln w="11430"/>
                <a:solidFill>
                  <a:srgbClr val="FF0000"/>
                </a:solidFill>
              </a:rPr>
              <a:t> </a:t>
            </a:r>
            <a:r>
              <a:rPr lang="ru-RU" sz="6000" b="1" spc="-200" dirty="0">
                <a:ln w="11430"/>
                <a:solidFill>
                  <a:srgbClr val="FF0000"/>
                </a:solidFill>
              </a:rPr>
              <a:t>название </a:t>
            </a:r>
            <a:r>
              <a:rPr lang="ru-RU" sz="6000" b="1" u="sng" spc="-200" dirty="0">
                <a:ln w="11430"/>
                <a:solidFill>
                  <a:srgbClr val="FF0000"/>
                </a:solidFill>
              </a:rPr>
              <a:t>ЭСКИЗОВ. </a:t>
            </a:r>
          </a:p>
        </p:txBody>
      </p:sp>
    </p:spTree>
    <p:extLst>
      <p:ext uri="{BB962C8B-B14F-4D97-AF65-F5344CB8AC3E}">
        <p14:creationId xmlns:p14="http://schemas.microsoft.com/office/powerpoint/2010/main" val="166022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09369" y="731520"/>
            <a:ext cx="6268063" cy="4829014"/>
          </a:xfrm>
          <a:noFill/>
        </p:spPr>
        <p:txBody>
          <a:bodyPr vert="horz" wrap="none" lIns="91440" tIns="45720" rIns="91440" bIns="45720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600" b="1" spc="-10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 ЧТО </a:t>
            </a:r>
            <a:r>
              <a:rPr lang="ru-RU" sz="9600" b="1" spc="-100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ЖЕ </a:t>
            </a:r>
            <a:endParaRPr lang="ru-RU" sz="9600" b="1" spc="-100" dirty="0" smtClean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600" b="1" spc="-10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ТАКОЕ </a:t>
            </a: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0" b="1" spc="-10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ЭСКИЗ</a:t>
            </a:r>
            <a:endParaRPr lang="ru-RU" sz="15000" b="1" spc="-10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236296" y="2665943"/>
            <a:ext cx="1407758" cy="3139321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z="22000" b="1" spc="-100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1325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ÐÐ°ÑÑÐ¸Ð½ÐºÐ¸ Ð¿Ð¾ Ð·Ð°Ð¿ÑÐ¾ÑÑ ÑÑÐºÐ¸Ð·Ñ Ð´ÐµÑÐ°Ð»ÐµÐ¹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66" t="34884" r="12439" b="9883"/>
          <a:stretch/>
        </p:blipFill>
        <p:spPr bwMode="auto">
          <a:xfrm>
            <a:off x="0" y="1107996"/>
            <a:ext cx="9035480" cy="57500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27713" y="0"/>
            <a:ext cx="9194632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600" b="1" cap="none" spc="-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ПРИМЕР ЭСКИЗА ДЕТАЛИ</a:t>
            </a:r>
            <a:endParaRPr lang="ru-RU" sz="5600" b="1" cap="none" spc="-2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7879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991</TotalTime>
  <Words>574</Words>
  <Application>Microsoft Office PowerPoint</Application>
  <PresentationFormat>Экран (4:3)</PresentationFormat>
  <Paragraphs>175</Paragraphs>
  <Slides>37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9" baseType="lpstr">
      <vt:lpstr>Воздушный поток</vt:lpstr>
      <vt:lpstr>КОМПАС-Деталь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ТЕХНИЧЕСКИЙ РИСУНОК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ГЛАВНЫЙ ВИД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59</cp:revision>
  <cp:lastPrinted>2018-05-02T18:49:11Z</cp:lastPrinted>
  <dcterms:created xsi:type="dcterms:W3CDTF">2018-04-25T13:50:39Z</dcterms:created>
  <dcterms:modified xsi:type="dcterms:W3CDTF">2018-12-16T10:36:04Z</dcterms:modified>
</cp:coreProperties>
</file>