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60" r:id="rId5"/>
    <p:sldId id="261" r:id="rId6"/>
    <p:sldId id="262" r:id="rId7"/>
    <p:sldId id="266" r:id="rId8"/>
    <p:sldId id="270" r:id="rId9"/>
    <p:sldId id="265" r:id="rId10"/>
    <p:sldId id="281" r:id="rId11"/>
    <p:sldId id="282" r:id="rId12"/>
    <p:sldId id="294" r:id="rId13"/>
    <p:sldId id="267" r:id="rId14"/>
    <p:sldId id="272" r:id="rId15"/>
    <p:sldId id="268" r:id="rId16"/>
    <p:sldId id="271" r:id="rId17"/>
    <p:sldId id="269" r:id="rId18"/>
    <p:sldId id="273" r:id="rId19"/>
    <p:sldId id="275" r:id="rId20"/>
    <p:sldId id="274" r:id="rId21"/>
    <p:sldId id="276" r:id="rId22"/>
    <p:sldId id="278" r:id="rId23"/>
    <p:sldId id="279" r:id="rId24"/>
    <p:sldId id="293" r:id="rId25"/>
    <p:sldId id="280" r:id="rId26"/>
    <p:sldId id="295" r:id="rId27"/>
    <p:sldId id="283" r:id="rId28"/>
    <p:sldId id="285" r:id="rId29"/>
    <p:sldId id="286" r:id="rId30"/>
    <p:sldId id="284" r:id="rId31"/>
    <p:sldId id="292" r:id="rId32"/>
    <p:sldId id="287" r:id="rId33"/>
    <p:sldId id="288" r:id="rId34"/>
    <p:sldId id="289" r:id="rId35"/>
    <p:sldId id="263" r:id="rId3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94" autoAdjust="0"/>
    <p:restoredTop sz="95044" autoAdjust="0"/>
  </p:normalViewPr>
  <p:slideViewPr>
    <p:cSldViewPr>
      <p:cViewPr varScale="1">
        <p:scale>
          <a:sx n="69" d="100"/>
          <a:sy n="69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755576" y="1484784"/>
            <a:ext cx="7560840" cy="4319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ЭКОЛОГИЧЕСКОЕ ВОСПИТАНИЕ ДОШКОЛЬНИКОВ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Группа «СКАЗКА»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(из опыта работы)</a:t>
            </a:r>
            <a:endParaRPr lang="ru-RU" sz="54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692696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Структурное подразделение «Детский сад №11 комбинированного вида»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МБДОУ «Детский сад «Радуга» комбинированного вида» Рузаевского муниципального района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5877272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Подготовили воспитатели: Уляшкина Е.Н.; Федяшова Л.А.</a:t>
            </a:r>
            <a:endParaRPr lang="ru-RU" b="1" i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-18002"/>
            <a:ext cx="9168003" cy="6876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 descr="C:\Users\Людмила\Desktop\image-0-02-05-3782550b3d7358fc4227edaaddadd0eec0ad671b1431e75d659240f1d178d01a-V.jpg"/>
          <p:cNvPicPr>
            <a:picLocks noChangeAspect="1" noChangeArrowheads="1"/>
          </p:cNvPicPr>
          <p:nvPr/>
        </p:nvPicPr>
        <p:blipFill>
          <a:blip r:embed="rId3" cstate="print"/>
          <a:srcRect l="13768"/>
          <a:stretch>
            <a:fillRect/>
          </a:stretch>
        </p:blipFill>
        <p:spPr bwMode="auto">
          <a:xfrm rot="5400000">
            <a:off x="1073864" y="2894687"/>
            <a:ext cx="2483769" cy="3840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Людмила\Desktop\image-0-02-05-f95d20a4f7cdba0e00baf69f8c07a333228529d19d4f3c8b417f237d77377c27-V.jpg"/>
          <p:cNvPicPr>
            <a:picLocks noChangeAspect="1" noChangeArrowheads="1"/>
          </p:cNvPicPr>
          <p:nvPr/>
        </p:nvPicPr>
        <p:blipFill>
          <a:blip r:embed="rId4" cstate="print"/>
          <a:srcRect t="14583" b="4167"/>
          <a:stretch>
            <a:fillRect/>
          </a:stretch>
        </p:blipFill>
        <p:spPr bwMode="auto">
          <a:xfrm>
            <a:off x="4283968" y="3645024"/>
            <a:ext cx="460851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Людмила\Desktop\image-0-02-05-cfe19c5f9cd411f67c08cabe3f65cca08f88c16926a89d5ff3db1f86ddf12d49-V.jpg"/>
          <p:cNvPicPr>
            <a:picLocks noChangeAspect="1" noChangeArrowheads="1"/>
          </p:cNvPicPr>
          <p:nvPr/>
        </p:nvPicPr>
        <p:blipFill>
          <a:blip r:embed="rId5" cstate="print"/>
          <a:srcRect l="13295" r="17569" b="5905"/>
          <a:stretch>
            <a:fillRect/>
          </a:stretch>
        </p:blipFill>
        <p:spPr bwMode="auto">
          <a:xfrm>
            <a:off x="611560" y="548680"/>
            <a:ext cx="3470477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Users\Людмила\Desktop\image-0-02-05-fcbac070c92ca4c50ea894e7286c148475be8de14173ca3cd2116670cb5de2f8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548680"/>
            <a:ext cx="4320480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11560" y="548680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Часы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0" y="548680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Увеличительное и тонирующее стекло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566124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Палочки для определения свойств материала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5976" y="5733256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Образцы толстых и тонких   тканей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0912" y="-60684"/>
            <a:ext cx="9224912" cy="69186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C:\Users\Людмила\Desktop\image-0-02-05-87c7ff371e6d6f40d94d91099ab9bf3848f1469299590d57dc0456295a732f74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95536" y="4005064"/>
            <a:ext cx="4032448" cy="2268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Людмила\Desktop\image-0-02-05-67dbe2d8c40780a71fc5f974394d20d288056aaac7a7278619e7c476032d606f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20688"/>
            <a:ext cx="388843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Людмила\Desktop\image-0-02-05-253340e3e10c5bcc8ecd558b7d69afdeaea0b1ca34bb298cd7b3059924cc2196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4005064"/>
            <a:ext cx="4104456" cy="2286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Людмила\Desktop\image-0-02-05-7e83a5d1d991ca381ba0ddd12b579c365ed87ab05f340c7170baf75d6976258c-V.jpg"/>
          <p:cNvPicPr>
            <a:picLocks noChangeAspect="1" noChangeArrowheads="1"/>
          </p:cNvPicPr>
          <p:nvPr/>
        </p:nvPicPr>
        <p:blipFill>
          <a:blip r:embed="rId6" cstate="print"/>
          <a:srcRect t="9357"/>
          <a:stretch>
            <a:fillRect/>
          </a:stretch>
        </p:blipFill>
        <p:spPr bwMode="auto">
          <a:xfrm>
            <a:off x="4427984" y="620688"/>
            <a:ext cx="4104456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23528" y="3140968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Природный материал ( семена, плоды растений и деревьев; земля, песок, крупный и мелкий камень, морские ракушки )  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0912" y="-60684"/>
            <a:ext cx="9224912" cy="69186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5" name="Picture 3" descr="C:\Users\Людмила\Desktop\image-0-02-05-eb739d3264062bc5f4eda05f23467c286b9152ba31b723cd82fca9cf90841e68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60648"/>
            <a:ext cx="4416491" cy="3312368"/>
          </a:xfrm>
          <a:prstGeom prst="rect">
            <a:avLst/>
          </a:prstGeom>
          <a:noFill/>
        </p:spPr>
      </p:pic>
      <p:pic>
        <p:nvPicPr>
          <p:cNvPr id="3076" name="Picture 4" descr="C:\Users\Людмила\Desktop\image-0-02-05-f3008f63ddfac588590136ac99ebfece5886be784402b4e57fb53a748aa6d17b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68760"/>
            <a:ext cx="4320480" cy="3384376"/>
          </a:xfrm>
          <a:prstGeom prst="rect">
            <a:avLst/>
          </a:prstGeom>
          <a:noFill/>
        </p:spPr>
      </p:pic>
      <p:pic>
        <p:nvPicPr>
          <p:cNvPr id="3074" name="Picture 2" descr="C:\Users\Людмила\Desktop\image-0-02-05-322632b0858563e36fdce65ef87181fd4b76f0535fdd4a61e39a0d5910e7f9a3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356992"/>
            <a:ext cx="4032449" cy="3168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11560" y="620688"/>
            <a:ext cx="799288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i="1" dirty="0" smtClean="0">
                <a:latin typeface="Times New Roman" pitchFamily="18" charset="0"/>
                <a:cs typeface="Times New Roman" pitchFamily="18" charset="0"/>
              </a:rPr>
              <a:t>Целесообразно закреплять знания  детей в дидактических играх, например: «Съедобное - несъедобное», «Чудесный мешочек», «Царство Берендея»,  «Кто, где живет?», «Кто как кричит?», «Найди маму» и др.</a:t>
            </a:r>
            <a:endParaRPr lang="ru-RU" sz="23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Людмила\Desktop\из опыта работы\20170404_114642.jpg"/>
          <p:cNvPicPr>
            <a:picLocks noChangeAspect="1" noChangeArrowheads="1"/>
          </p:cNvPicPr>
          <p:nvPr/>
        </p:nvPicPr>
        <p:blipFill>
          <a:blip r:embed="rId3" cstate="print"/>
          <a:srcRect l="6667" r="12000"/>
          <a:stretch>
            <a:fillRect/>
          </a:stretch>
        </p:blipFill>
        <p:spPr bwMode="auto">
          <a:xfrm>
            <a:off x="395536" y="2348880"/>
            <a:ext cx="4808961" cy="33258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Людмила\Desktop\из опыта работы\20170404_1145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863960" y="2416960"/>
            <a:ext cx="4240616" cy="3096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51520" y="764704"/>
            <a:ext cx="856895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324350" algn="l"/>
              </a:tabLst>
            </a:pPr>
            <a:r>
              <a:rPr lang="ru-RU" sz="25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систематизации получаемых знаний, используется: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324350" algn="l"/>
              </a:tabLst>
            </a:pPr>
            <a:r>
              <a:rPr lang="ru-RU" sz="25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  <a:tabLst>
                <a:tab pos="4324350" algn="l"/>
              </a:tabLst>
            </a:pPr>
            <a:r>
              <a:rPr lang="ru-RU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 художественных произведений и их обыгрывание</a:t>
            </a:r>
          </a:p>
        </p:txBody>
      </p:sp>
      <p:pic>
        <p:nvPicPr>
          <p:cNvPr id="4" name="Picture 2" descr="C:\Users\Людмила\Desktop\из опыта работы\DSCN13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88840"/>
            <a:ext cx="3420632" cy="4560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2" name="Picture 2" descr="C:\Users\Людмила\Desktop\из опыта работы\DSCN14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916832"/>
            <a:ext cx="3402652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520862"/>
            <a:ext cx="446449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324350" algn="l"/>
              </a:tabLst>
            </a:pPr>
            <a:endParaRPr lang="ru-RU" sz="2800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324350" algn="l"/>
              </a:tabLst>
            </a:pPr>
            <a:r>
              <a:rPr lang="ru-RU" sz="28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-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беседы,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3243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- рисование,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324350" algn="l"/>
              </a:tabLst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074" name="Picture 2" descr="C:\Users\Людмила\Desktop\из опыта работы\DSCN1423.JPG"/>
          <p:cNvPicPr>
            <a:picLocks noChangeAspect="1" noChangeArrowheads="1"/>
          </p:cNvPicPr>
          <p:nvPr/>
        </p:nvPicPr>
        <p:blipFill>
          <a:blip r:embed="rId3" cstate="print"/>
          <a:srcRect t="11628"/>
          <a:stretch>
            <a:fillRect/>
          </a:stretch>
        </p:blipFill>
        <p:spPr bwMode="auto">
          <a:xfrm>
            <a:off x="395536" y="2420888"/>
            <a:ext cx="4608512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Людмила\Desktop\из опыта работы\DSCN1427.JPG"/>
          <p:cNvPicPr>
            <a:picLocks noChangeAspect="1" noChangeArrowheads="1"/>
          </p:cNvPicPr>
          <p:nvPr/>
        </p:nvPicPr>
        <p:blipFill>
          <a:blip r:embed="rId4" cstate="print"/>
          <a:srcRect l="10976"/>
          <a:stretch>
            <a:fillRect/>
          </a:stretch>
        </p:blipFill>
        <p:spPr bwMode="auto">
          <a:xfrm>
            <a:off x="4806109" y="778480"/>
            <a:ext cx="3918036" cy="373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20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683568" y="908720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  <a:tabLst>
                <a:tab pos="4324350" algn="l"/>
              </a:tabLst>
            </a:pP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рассматривание картин и иллюстраций,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7" y="1268760"/>
            <a:ext cx="2736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  <a:tabLst>
                <a:tab pos="4324350" algn="l"/>
              </a:tabLst>
            </a:pP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просмотр фильмов. </a:t>
            </a:r>
          </a:p>
        </p:txBody>
      </p:sp>
      <p:pic>
        <p:nvPicPr>
          <p:cNvPr id="10242" name="Picture 2" descr="C:\Users\Людмила\Desktop\из опыта работы\20170404_1027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68760"/>
            <a:ext cx="4224468" cy="2376264"/>
          </a:xfrm>
          <a:prstGeom prst="rect">
            <a:avLst/>
          </a:prstGeom>
          <a:noFill/>
        </p:spPr>
      </p:pic>
      <p:pic>
        <p:nvPicPr>
          <p:cNvPr id="10243" name="Picture 3" descr="C:\Users\Людмила\Desktop\из опыта работы\20170404_1038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0005" y="3789040"/>
            <a:ext cx="4224470" cy="2376264"/>
          </a:xfrm>
          <a:prstGeom prst="rect">
            <a:avLst/>
          </a:prstGeom>
          <a:noFill/>
        </p:spPr>
      </p:pic>
      <p:pic>
        <p:nvPicPr>
          <p:cNvPr id="7" name="Рисунок 6" descr="C:\Users\Пользователь\Desktop\масленница\DSCN194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060848"/>
            <a:ext cx="4104456" cy="3573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-1296581"/>
            <a:ext cx="3960440" cy="4077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территории детского сада имеется мини – огород для выращивания и наблюдения за различными культурными, огородными растениями и цветами.</a:t>
            </a: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Людмила\Desktop\DSCN1709.JPG"/>
          <p:cNvPicPr>
            <a:picLocks noChangeAspect="1" noChangeArrowheads="1"/>
          </p:cNvPicPr>
          <p:nvPr/>
        </p:nvPicPr>
        <p:blipFill>
          <a:blip r:embed="rId3" cstate="print"/>
          <a:srcRect b="18476"/>
          <a:stretch>
            <a:fillRect/>
          </a:stretch>
        </p:blipFill>
        <p:spPr bwMode="auto">
          <a:xfrm>
            <a:off x="251520" y="2852936"/>
            <a:ext cx="4497511" cy="3614233"/>
          </a:xfrm>
          <a:prstGeom prst="rect">
            <a:avLst/>
          </a:prstGeom>
          <a:noFill/>
        </p:spPr>
      </p:pic>
      <p:pic>
        <p:nvPicPr>
          <p:cNvPr id="2051" name="Picture 3" descr="C:\Users\Людмила\Desktop\DSCN17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32656"/>
            <a:ext cx="4176464" cy="2862547"/>
          </a:xfrm>
          <a:prstGeom prst="rect">
            <a:avLst/>
          </a:prstGeom>
          <a:noFill/>
        </p:spPr>
      </p:pic>
      <p:pic>
        <p:nvPicPr>
          <p:cNvPr id="2052" name="Picture 4" descr="C:\Users\Людмила\Desktop\DSCN1707.JPG"/>
          <p:cNvPicPr>
            <a:picLocks noChangeAspect="1" noChangeArrowheads="1"/>
          </p:cNvPicPr>
          <p:nvPr/>
        </p:nvPicPr>
        <p:blipFill>
          <a:blip r:embed="rId5" cstate="print"/>
          <a:srcRect l="21820" b="31250"/>
          <a:stretch>
            <a:fillRect/>
          </a:stretch>
        </p:blipFill>
        <p:spPr bwMode="auto">
          <a:xfrm>
            <a:off x="4211960" y="3284984"/>
            <a:ext cx="4644008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289" name="Picture 1" descr="C:\Users\Людмила\Desktop\из опыта работы\20170310_1108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76672"/>
            <a:ext cx="3208857" cy="57046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692696"/>
            <a:ext cx="5040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прогулке дети наблюдают за изменениями природы по сезонам (продолжительность дня, погода, изменения в жизни растений и животных, труд людей).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Людмила\Desktop\из опыта работы\20160513_1124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533" y="2996952"/>
            <a:ext cx="5064563" cy="3038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C:\Users\Людмила\Desktop\из опыта работы\DSCN3060.JPG"/>
          <p:cNvPicPr>
            <a:picLocks noChangeAspect="1" noChangeArrowheads="1"/>
          </p:cNvPicPr>
          <p:nvPr/>
        </p:nvPicPr>
        <p:blipFill>
          <a:blip r:embed="rId3" cstate="print"/>
          <a:srcRect r="10154"/>
          <a:stretch>
            <a:fillRect/>
          </a:stretch>
        </p:blipFill>
        <p:spPr bwMode="auto">
          <a:xfrm>
            <a:off x="323528" y="692696"/>
            <a:ext cx="4680520" cy="3744416"/>
          </a:xfrm>
          <a:prstGeom prst="rect">
            <a:avLst/>
          </a:prstGeom>
          <a:noFill/>
        </p:spPr>
      </p:pic>
      <p:pic>
        <p:nvPicPr>
          <p:cNvPr id="1027" name="Picture 3" descr="C:\Users\Людмила\Desktop\из опыта работы\DSCN1689.JPG"/>
          <p:cNvPicPr>
            <a:picLocks noChangeAspect="1" noChangeArrowheads="1"/>
          </p:cNvPicPr>
          <p:nvPr/>
        </p:nvPicPr>
        <p:blipFill>
          <a:blip r:embed="rId4" cstate="print"/>
          <a:srcRect l="11630" r="6960"/>
          <a:stretch>
            <a:fillRect/>
          </a:stretch>
        </p:blipFill>
        <p:spPr bwMode="auto">
          <a:xfrm>
            <a:off x="4716016" y="2924944"/>
            <a:ext cx="4032448" cy="33588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5948"/>
            <a:ext cx="9144000" cy="68020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11560" y="1133963"/>
            <a:ext cx="784887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Главная цель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экологического воспитания  в дошкольном возрасте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воспитание гуманного отношения к окружающей природе.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Главная из задач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научить детей видеть и понимать красоту родной природы, бережно относиться ко всему живому и использовать полученные знания в повседневной жизни.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67544" y="1069956"/>
            <a:ext cx="84249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692696"/>
            <a:ext cx="3816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Организуются игры с природным материалом (песок, вода, снег, листья, плоды).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5" name="Picture 1" descr="C:\Users\Людмила\Desktop\из опыта работы\20160714_1045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851920" y="620688"/>
            <a:ext cx="5073242" cy="32514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99992" y="3933056"/>
            <a:ext cx="439248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Для таких игр на участке имеется оборудование: песочница, ведерки, совочки, формочки, небольшая емкость с водой, плавающие игрушки…</a:t>
            </a:r>
            <a:endParaRPr lang="ru-RU" sz="2200" b="1" dirty="0"/>
          </a:p>
        </p:txBody>
      </p:sp>
      <p:pic>
        <p:nvPicPr>
          <p:cNvPr id="11267" name="Picture 3" descr="C:\Users\Людмила\Desktop\из опыта работы\20160429_1022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23528" y="2420888"/>
            <a:ext cx="4046184" cy="331236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51520" y="5733257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Именно на прогулке дети знакомятся со свойствами песка, земли, снега, льда, воды.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186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4" name="Picture 2" descr="C:\Users\Людмила\Desktop\из опыта работы\20170310_1108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348880" y="-18821472"/>
            <a:ext cx="7047783" cy="12529392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539552" y="-13129"/>
            <a:ext cx="756084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Родители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полноправные участники образовательного процесса.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Только опираясь на семью, совместными усилиями можно воспитать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экологически грамотного человека.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74711"/>
            <a:ext cx="99005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3068960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324350" algn="l"/>
              </a:tabLst>
            </a:pPr>
            <a:endParaRPr lang="ru-RU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324350" algn="l"/>
              </a:tabLst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Формы взаимодействия с родителями: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324350" algn="l"/>
              </a:tabLst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Беседы, консультации, просмотр презентаций,  способствующих экологическому воспитанию.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5157192"/>
            <a:ext cx="80648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Ежегодно проводятся методические разработки по работе с родителями на экологические темы.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74711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2" name="Picture 2" descr="D:\экология\экология\20170328_1659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717032"/>
            <a:ext cx="5040560" cy="2817313"/>
          </a:xfrm>
          <a:prstGeom prst="rect">
            <a:avLst/>
          </a:prstGeom>
          <a:noFill/>
        </p:spPr>
      </p:pic>
      <p:pic>
        <p:nvPicPr>
          <p:cNvPr id="5125" name="Picture 5" descr="D:\экология\экология\image-0-02-05-df3c1694f57609ebbf76dfb5871d9a04000a134d0f7ecbfa6d5d2e8c93692d1a-V.jpg"/>
          <p:cNvPicPr>
            <a:picLocks noChangeAspect="1" noChangeArrowheads="1"/>
          </p:cNvPicPr>
          <p:nvPr/>
        </p:nvPicPr>
        <p:blipFill>
          <a:blip r:embed="rId4" cstate="print"/>
          <a:srcRect l="34211" t="12281"/>
          <a:stretch>
            <a:fillRect/>
          </a:stretch>
        </p:blipFill>
        <p:spPr bwMode="auto">
          <a:xfrm>
            <a:off x="323528" y="2924944"/>
            <a:ext cx="3528392" cy="3451686"/>
          </a:xfrm>
          <a:prstGeom prst="rect">
            <a:avLst/>
          </a:prstGeom>
          <a:noFill/>
        </p:spPr>
      </p:pic>
      <p:pic>
        <p:nvPicPr>
          <p:cNvPr id="1026" name="Picture 2" descr="C:\Users\Людмила\Desktop\20170410_071327.jpg"/>
          <p:cNvPicPr>
            <a:picLocks noChangeAspect="1" noChangeArrowheads="1"/>
          </p:cNvPicPr>
          <p:nvPr/>
        </p:nvPicPr>
        <p:blipFill>
          <a:blip r:embed="rId5" cstate="print"/>
          <a:srcRect l="23610" t="3119" r="13590" b="1754"/>
          <a:stretch>
            <a:fillRect/>
          </a:stretch>
        </p:blipFill>
        <p:spPr bwMode="auto">
          <a:xfrm>
            <a:off x="5292080" y="404664"/>
            <a:ext cx="3577970" cy="3168352"/>
          </a:xfrm>
          <a:prstGeom prst="rect">
            <a:avLst/>
          </a:prstGeom>
          <a:noFill/>
        </p:spPr>
      </p:pic>
      <p:pic>
        <p:nvPicPr>
          <p:cNvPr id="5123" name="Picture 3" descr="D:\экология\экология\20170328_170900.jpg"/>
          <p:cNvPicPr>
            <a:picLocks noChangeAspect="1" noChangeArrowheads="1"/>
          </p:cNvPicPr>
          <p:nvPr/>
        </p:nvPicPr>
        <p:blipFill>
          <a:blip r:embed="rId6" cstate="print"/>
          <a:srcRect t="10847" r="3898" b="7797"/>
          <a:stretch>
            <a:fillRect/>
          </a:stretch>
        </p:blipFill>
        <p:spPr bwMode="auto">
          <a:xfrm>
            <a:off x="323528" y="332656"/>
            <a:ext cx="4896544" cy="2520280"/>
          </a:xfrm>
          <a:prstGeom prst="rect">
            <a:avLst/>
          </a:prstGeom>
          <a:noFill/>
        </p:spPr>
      </p:pic>
      <p:pic>
        <p:nvPicPr>
          <p:cNvPr id="5124" name="Picture 4" descr="D:\экология\экология\20170329_065005.jpg"/>
          <p:cNvPicPr>
            <a:picLocks noChangeAspect="1" noChangeArrowheads="1"/>
          </p:cNvPicPr>
          <p:nvPr/>
        </p:nvPicPr>
        <p:blipFill>
          <a:blip r:embed="rId7" cstate="print"/>
          <a:srcRect l="5625" t="6000" r="20125"/>
          <a:stretch>
            <a:fillRect/>
          </a:stretch>
        </p:blipFill>
        <p:spPr bwMode="auto">
          <a:xfrm>
            <a:off x="3707904" y="2060848"/>
            <a:ext cx="3024336" cy="2153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51520" y="819045"/>
            <a:ext cx="828092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Родители нашей группы принимают активное участие в приобщении детей к миру экологии: выращивают рассаду, собирают семена, участвуют в акциях таких как: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Подкормим птиц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 весёлый огород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Вырастим лук в домашних условиях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Users\Людмила\Desktop\из опыта работы\P1040179.JPG"/>
          <p:cNvPicPr>
            <a:picLocks noChangeAspect="1" noChangeArrowheads="1"/>
          </p:cNvPicPr>
          <p:nvPr/>
        </p:nvPicPr>
        <p:blipFill>
          <a:blip r:embed="rId3" cstate="print"/>
          <a:srcRect l="13792" r="20008"/>
          <a:stretch>
            <a:fillRect/>
          </a:stretch>
        </p:blipFill>
        <p:spPr bwMode="auto">
          <a:xfrm>
            <a:off x="5580112" y="1916832"/>
            <a:ext cx="3359030" cy="3805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Людмила\Desktop\из опыта работы\IMG_20160315_173707.jpg"/>
          <p:cNvPicPr>
            <a:picLocks noChangeAspect="1" noChangeArrowheads="1"/>
          </p:cNvPicPr>
          <p:nvPr/>
        </p:nvPicPr>
        <p:blipFill>
          <a:blip r:embed="rId4" cstate="print"/>
          <a:srcRect t="9615" b="3846"/>
          <a:stretch>
            <a:fillRect/>
          </a:stretch>
        </p:blipFill>
        <p:spPr bwMode="auto">
          <a:xfrm>
            <a:off x="3275856" y="2276872"/>
            <a:ext cx="2520280" cy="3877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Людмила\Desktop\из опыта работы\ALIM4956.JPG"/>
          <p:cNvPicPr>
            <a:picLocks noChangeAspect="1" noChangeArrowheads="1"/>
          </p:cNvPicPr>
          <p:nvPr/>
        </p:nvPicPr>
        <p:blipFill>
          <a:blip r:embed="rId5" cstate="print"/>
          <a:srcRect t="22918" b="5055"/>
          <a:stretch>
            <a:fillRect/>
          </a:stretch>
        </p:blipFill>
        <p:spPr bwMode="auto">
          <a:xfrm>
            <a:off x="395536" y="3068960"/>
            <a:ext cx="306673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4003" y="0"/>
            <a:ext cx="9168003" cy="6876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4" name="Picture 2" descr="C:\Users\Людмила\Desktop\из опыта работы\20161013_0907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7776864" cy="5190506"/>
          </a:xfrm>
          <a:prstGeom prst="rect">
            <a:avLst/>
          </a:prstGeom>
          <a:noFill/>
          <a:ln w="76200">
            <a:solidFill>
              <a:srgbClr val="92D05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23528" y="465374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Вместе с родителями дети делают поделки из природного материала.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0" y="404664"/>
            <a:ext cx="86044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51520" y="644665"/>
            <a:ext cx="835292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свой работе с детьми мы используем такую форму работы как проект.</a:t>
            </a:r>
            <a:endParaRPr kumimoji="0" lang="ru-RU" sz="4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позволяет обеспечить последовательное освоение детьми экологических знаний, системность.</a:t>
            </a:r>
            <a:endParaRPr kumimoji="0" lang="ru-RU" sz="4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420888"/>
            <a:ext cx="374441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0" y="404664"/>
            <a:ext cx="86044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476672"/>
            <a:ext cx="8712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Проект «В лесу родилась ёлочка»: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Формировать представления детей о ели в лесу; познакомить детей с историей новогодней ёлки.</a:t>
            </a:r>
          </a:p>
          <a:p>
            <a:endParaRPr lang="ru-RU" dirty="0"/>
          </a:p>
        </p:txBody>
      </p:sp>
      <p:pic>
        <p:nvPicPr>
          <p:cNvPr id="1026" name="Picture 2" descr="C:\Users\Людмила\Desktop\из опыта работы\20160113_120451.jpg"/>
          <p:cNvPicPr>
            <a:picLocks noChangeAspect="1" noChangeArrowheads="1"/>
          </p:cNvPicPr>
          <p:nvPr/>
        </p:nvPicPr>
        <p:blipFill>
          <a:blip r:embed="rId3" cstate="print"/>
          <a:srcRect l="5217" r="8696"/>
          <a:stretch>
            <a:fillRect/>
          </a:stretch>
        </p:blipFill>
        <p:spPr bwMode="auto">
          <a:xfrm>
            <a:off x="251520" y="2780928"/>
            <a:ext cx="4649212" cy="3240360"/>
          </a:xfrm>
          <a:prstGeom prst="rect">
            <a:avLst/>
          </a:prstGeom>
          <a:noFill/>
        </p:spPr>
      </p:pic>
      <p:pic>
        <p:nvPicPr>
          <p:cNvPr id="1027" name="Picture 3" descr="C:\Users\Людмила\Desktop\из опыта работы\20160113_115616.jpg"/>
          <p:cNvPicPr>
            <a:picLocks noChangeAspect="1" noChangeArrowheads="1"/>
          </p:cNvPicPr>
          <p:nvPr/>
        </p:nvPicPr>
        <p:blipFill>
          <a:blip r:embed="rId4" cstate="print"/>
          <a:srcRect l="6250" r="23437"/>
          <a:stretch>
            <a:fillRect/>
          </a:stretch>
        </p:blipFill>
        <p:spPr bwMode="auto">
          <a:xfrm>
            <a:off x="5004048" y="2708920"/>
            <a:ext cx="3888432" cy="3318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-18002"/>
            <a:ext cx="9168003" cy="6876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251520" y="146122"/>
            <a:ext cx="889248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« Жил – был лучок»: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Расширить знания детей о том, как создать грядку на подоконнике и ухаживать за луковицами; активизировать у ребенка инициативу, внимание и память, обогатить словарный запас детей; привлечь к проекту детей,  родителей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Людмила\Desktop\20160311_160629.jpg"/>
          <p:cNvPicPr>
            <a:picLocks noChangeAspect="1" noChangeArrowheads="1"/>
          </p:cNvPicPr>
          <p:nvPr/>
        </p:nvPicPr>
        <p:blipFill>
          <a:blip r:embed="rId3" cstate="print"/>
          <a:srcRect l="5261" r="23717"/>
          <a:stretch>
            <a:fillRect/>
          </a:stretch>
        </p:blipFill>
        <p:spPr bwMode="auto">
          <a:xfrm>
            <a:off x="5004048" y="2852936"/>
            <a:ext cx="3888432" cy="3284984"/>
          </a:xfrm>
          <a:prstGeom prst="rect">
            <a:avLst/>
          </a:prstGeom>
          <a:noFill/>
        </p:spPr>
      </p:pic>
      <p:pic>
        <p:nvPicPr>
          <p:cNvPr id="1028" name="Picture 4" descr="C:\Users\Людмила\Desktop\20160225_114013.jpg"/>
          <p:cNvPicPr>
            <a:picLocks noChangeAspect="1" noChangeArrowheads="1"/>
          </p:cNvPicPr>
          <p:nvPr/>
        </p:nvPicPr>
        <p:blipFill>
          <a:blip r:embed="rId4" cstate="print"/>
          <a:srcRect l="3010"/>
          <a:stretch>
            <a:fillRect/>
          </a:stretch>
        </p:blipFill>
        <p:spPr bwMode="auto">
          <a:xfrm>
            <a:off x="251520" y="2852936"/>
            <a:ext cx="4640516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-18002"/>
            <a:ext cx="9168003" cy="6876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23528" y="620688"/>
            <a:ext cx="882047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Проект: «Цветочная радуга»: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Благоустроить территорию детского сада для осуществления экологического, эстетического и нравственного воспитания дошкольников, обогащать знания детей о цветах.</a:t>
            </a:r>
          </a:p>
          <a:p>
            <a:endParaRPr lang="ru-RU" dirty="0"/>
          </a:p>
        </p:txBody>
      </p:sp>
      <p:pic>
        <p:nvPicPr>
          <p:cNvPr id="2050" name="Picture 2" descr="C:\Users\Людмила\Desktop\DSCN17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72890"/>
            <a:ext cx="5040560" cy="3780724"/>
          </a:xfrm>
          <a:prstGeom prst="rect">
            <a:avLst/>
          </a:prstGeom>
          <a:noFill/>
        </p:spPr>
      </p:pic>
      <p:pic>
        <p:nvPicPr>
          <p:cNvPr id="2051" name="Picture 3" descr="C:\Users\Людмила\Desktop\20160712_105653.jpg"/>
          <p:cNvPicPr>
            <a:picLocks noChangeAspect="1" noChangeArrowheads="1"/>
          </p:cNvPicPr>
          <p:nvPr/>
        </p:nvPicPr>
        <p:blipFill>
          <a:blip r:embed="rId4" cstate="print"/>
          <a:srcRect t="11111"/>
          <a:stretch>
            <a:fillRect/>
          </a:stretch>
        </p:blipFill>
        <p:spPr bwMode="auto">
          <a:xfrm>
            <a:off x="5796136" y="2308876"/>
            <a:ext cx="2808312" cy="4144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8002"/>
            <a:ext cx="9168003" cy="6876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51520" y="699446"/>
            <a:ext cx="5040560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Проект: «Цветные льдинки»: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Создать условия и побуждать детей к самостоятельной поисковой деятельности; получения у детей удовлетворения от процесса нахождения информации по теме; развивать у детей младшего дошкольного возраста способность к экспериментальной деятельности; познакомить детей со свойствами воды.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DSCN1868.JPG"/>
          <p:cNvPicPr>
            <a:picLocks noChangeAspect="1" noChangeArrowheads="1"/>
          </p:cNvPicPr>
          <p:nvPr/>
        </p:nvPicPr>
        <p:blipFill>
          <a:blip r:embed="rId3" cstate="print"/>
          <a:srcRect l="18470"/>
          <a:stretch>
            <a:fillRect/>
          </a:stretch>
        </p:blipFill>
        <p:spPr bwMode="auto">
          <a:xfrm>
            <a:off x="5148064" y="332656"/>
            <a:ext cx="3443913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Пользователь\Desktop\DSCN18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01008"/>
            <a:ext cx="3960440" cy="2970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Пользователь\Desktop\DSCN1883.JPG"/>
          <p:cNvPicPr>
            <a:picLocks noChangeAspect="1" noChangeArrowheads="1"/>
          </p:cNvPicPr>
          <p:nvPr/>
        </p:nvPicPr>
        <p:blipFill>
          <a:blip r:embed="rId5" cstate="print"/>
          <a:srcRect l="3572" t="19048" r="5350"/>
          <a:stretch>
            <a:fillRect/>
          </a:stretch>
        </p:blipFill>
        <p:spPr bwMode="auto">
          <a:xfrm>
            <a:off x="4283968" y="3501008"/>
            <a:ext cx="4428492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6200" y="0"/>
            <a:ext cx="92202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126" name="AutoShape 6"/>
          <p:cNvSpPr>
            <a:spLocks noChangeShapeType="1"/>
          </p:cNvSpPr>
          <p:nvPr/>
        </p:nvSpPr>
        <p:spPr bwMode="auto">
          <a:xfrm flipH="1">
            <a:off x="2555775" y="2204864"/>
            <a:ext cx="1792213" cy="64807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125" name="AutoShape 5"/>
          <p:cNvSpPr>
            <a:spLocks noChangeShapeType="1"/>
          </p:cNvSpPr>
          <p:nvPr/>
        </p:nvSpPr>
        <p:spPr bwMode="auto">
          <a:xfrm>
            <a:off x="4644008" y="2348880"/>
            <a:ext cx="45719" cy="216024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124" name="AutoShape 4"/>
          <p:cNvSpPr>
            <a:spLocks noChangeShapeType="1"/>
          </p:cNvSpPr>
          <p:nvPr/>
        </p:nvSpPr>
        <p:spPr bwMode="auto">
          <a:xfrm>
            <a:off x="4860032" y="2204864"/>
            <a:ext cx="1656183" cy="50405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123" name="Oval 3"/>
          <p:cNvSpPr>
            <a:spLocks noChangeArrowheads="1"/>
          </p:cNvSpPr>
          <p:nvPr/>
        </p:nvSpPr>
        <p:spPr bwMode="auto">
          <a:xfrm>
            <a:off x="611560" y="2852936"/>
            <a:ext cx="3312368" cy="1656184"/>
          </a:xfrm>
          <a:prstGeom prst="ellipse">
            <a:avLst/>
          </a:prstGeom>
          <a:solidFill>
            <a:srgbClr val="F7964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предметно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развивающей среды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Oval 2"/>
          <p:cNvSpPr>
            <a:spLocks noChangeArrowheads="1"/>
          </p:cNvSpPr>
          <p:nvPr/>
        </p:nvSpPr>
        <p:spPr bwMode="auto">
          <a:xfrm>
            <a:off x="3131840" y="4653136"/>
            <a:ext cx="3528392" cy="1512168"/>
          </a:xfrm>
          <a:prstGeom prst="ellipse">
            <a:avLst/>
          </a:prstGeom>
          <a:solidFill>
            <a:srgbClr val="F7964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Взаимодействие с детьми и родителями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" name="Oval 1"/>
          <p:cNvSpPr>
            <a:spLocks noChangeArrowheads="1"/>
          </p:cNvSpPr>
          <p:nvPr/>
        </p:nvSpPr>
        <p:spPr bwMode="auto">
          <a:xfrm>
            <a:off x="5292080" y="2708920"/>
            <a:ext cx="3341737" cy="1728192"/>
          </a:xfrm>
          <a:prstGeom prst="ellipse">
            <a:avLst/>
          </a:prstGeom>
          <a:solidFill>
            <a:srgbClr val="F7964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Сотворчество с детьми и родителями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179512" y="-228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483768" y="836712"/>
            <a:ext cx="4392488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771800" y="692696"/>
            <a:ext cx="3672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ОСНОВНЫЕ НАПРАВЛЕНИЯ ЭКОЛОГИЧЕСКОГО ВОСПИТАНИЯ</a:t>
            </a:r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nimBg="1"/>
      <p:bldP spid="5122" grpId="0" build="p" animBg="1"/>
      <p:bldP spid="5121" grpId="0" build="p" animBg="1"/>
      <p:bldP spid="1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-18002"/>
            <a:ext cx="9168003" cy="6876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51520" y="453174"/>
            <a:ext cx="864096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Проект: «Мы сажали огород»: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Формирование  у детей элементарных знаний о выращивании огородных культур, развитие познавательных интересов, формирование исследовательских навыков через вовлечение в практическую деятельность, воспитание у детей умения наблюдать, делать выводы.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6" name="Picture 4" descr="D:\мы сажали огород\DSCN1712.JPG"/>
          <p:cNvPicPr>
            <a:picLocks noChangeAspect="1" noChangeArrowheads="1"/>
          </p:cNvPicPr>
          <p:nvPr/>
        </p:nvPicPr>
        <p:blipFill>
          <a:blip r:embed="rId3" cstate="print"/>
          <a:srcRect l="13890" r="13882"/>
          <a:stretch>
            <a:fillRect/>
          </a:stretch>
        </p:blipFill>
        <p:spPr bwMode="auto">
          <a:xfrm>
            <a:off x="323528" y="2348880"/>
            <a:ext cx="3744416" cy="3888432"/>
          </a:xfrm>
          <a:prstGeom prst="rect">
            <a:avLst/>
          </a:prstGeom>
          <a:noFill/>
        </p:spPr>
      </p:pic>
      <p:pic>
        <p:nvPicPr>
          <p:cNvPr id="7" name="Picture 2" descr="C:\Users\Людмила\Desktop\DSCN1737.JPG"/>
          <p:cNvPicPr>
            <a:picLocks noChangeAspect="1" noChangeArrowheads="1"/>
          </p:cNvPicPr>
          <p:nvPr/>
        </p:nvPicPr>
        <p:blipFill>
          <a:blip r:embed="rId4" cstate="print"/>
          <a:srcRect l="8140" t="6201" r="5814" b="10085"/>
          <a:stretch>
            <a:fillRect/>
          </a:stretch>
        </p:blipFill>
        <p:spPr bwMode="auto">
          <a:xfrm>
            <a:off x="4067944" y="2348880"/>
            <a:ext cx="4805868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8002"/>
            <a:ext cx="9168003" cy="6876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95536" y="548680"/>
            <a:ext cx="39604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324350" algn="l"/>
              </a:tabLs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«Витамины – наши друзья»: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324350" algn="l"/>
              </a:tabLst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Формировать у детей представления о правильном питании и здоровом образе жизни.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8" name="Picture 2" descr="C:\Users\Людмила\Desktop\20160712_110337.jpg"/>
          <p:cNvPicPr>
            <a:picLocks noChangeAspect="1" noChangeArrowheads="1"/>
          </p:cNvPicPr>
          <p:nvPr/>
        </p:nvPicPr>
        <p:blipFill>
          <a:blip r:embed="rId3" cstate="print"/>
          <a:srcRect l="25715"/>
          <a:stretch>
            <a:fillRect/>
          </a:stretch>
        </p:blipFill>
        <p:spPr bwMode="auto">
          <a:xfrm>
            <a:off x="4355976" y="764704"/>
            <a:ext cx="4584509" cy="3528392"/>
          </a:xfrm>
          <a:prstGeom prst="rect">
            <a:avLst/>
          </a:prstGeom>
          <a:noFill/>
        </p:spPr>
      </p:pic>
      <p:pic>
        <p:nvPicPr>
          <p:cNvPr id="4100" name="Picture 4" descr="C:\Users\Людмила\Desktop\DSCN17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996952"/>
            <a:ext cx="4224130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4003" y="0"/>
            <a:ext cx="9168003" cy="6876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51520" y="657056"/>
            <a:ext cx="84969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«Зимний огород на подоконнике»: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Обобщить и расширить знания дошкольников о том, как ухаживать за растениями в комнатных условиях; привлечь к работе проекта как можно больше детей; сделать проект сотворчеством воспитателя, детей и родителей.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Людмила\Desktop\из опыта работы\20170404_101210.jpg"/>
          <p:cNvPicPr>
            <a:picLocks noChangeAspect="1" noChangeArrowheads="1"/>
          </p:cNvPicPr>
          <p:nvPr/>
        </p:nvPicPr>
        <p:blipFill>
          <a:blip r:embed="rId3" cstate="print"/>
          <a:srcRect t="8081" r="7273" b="12728"/>
          <a:stretch>
            <a:fillRect/>
          </a:stretch>
        </p:blipFill>
        <p:spPr bwMode="auto">
          <a:xfrm>
            <a:off x="683568" y="2492896"/>
            <a:ext cx="7344816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4003" y="0"/>
            <a:ext cx="9168003" cy="6876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79512" y="481456"/>
            <a:ext cx="8784976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«Тополёк»: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Развивать интерес к познавательной деятельности через эксперимент – наблюдение за развитием почек веток тополя, дать представление о том, что растения живые и могу расти и развиваться, если только для них созданы необходимые условия – свет, вода, тепло, уход; развивать эстетическое чувство и положительное восприятие окружающего мира, чувства радости от красоты природы.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Людмила\Desktop\20160325_114323.jpg"/>
          <p:cNvPicPr>
            <a:picLocks noChangeAspect="1" noChangeArrowheads="1"/>
          </p:cNvPicPr>
          <p:nvPr/>
        </p:nvPicPr>
        <p:blipFill>
          <a:blip r:embed="rId3" cstate="print"/>
          <a:srcRect t="10638"/>
          <a:stretch>
            <a:fillRect/>
          </a:stretch>
        </p:blipFill>
        <p:spPr bwMode="auto">
          <a:xfrm>
            <a:off x="1115616" y="2924945"/>
            <a:ext cx="6768752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8003" cy="6876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-252536" y="-315416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51520" y="651826"/>
            <a:ext cx="864096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Наши планы  на следующий год: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324350" algn="l"/>
              </a:tabLst>
            </a:pPr>
            <a:r>
              <a:rPr lang="en-US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Начать работу над созданием экологической тропы детского сада.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324350" algn="l"/>
              </a:tabLst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Продолжать принимать участие в экологических мероприятиях 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324350" algn="l"/>
              </a:tabLst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Продолжать работать над экологическими проектами в группе.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324350" algn="l"/>
              </a:tabLst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Продолжать воспитывать в детях любовь к природе, окружающему миру.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Продолжать совместную работу с родителями по экологическому воспитанию детей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48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48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 descr="img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8352928" cy="621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87624" y="1700808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99592" y="1025314"/>
            <a:ext cx="727280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нашей группе уже более 5 лет проводится работа по экологическому воспитанию детей.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нас имеется: мини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лаборатория, уголок природы, огород на подоконнике, огород на участке детского сада,  природоведческая литература, пособия, альбомы, таблицы, игры экологического содержания.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971600" y="980728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533972"/>
            <a:ext cx="94685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lang="ru-RU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голок природы  знакомит детей с комнатными растениями, условиями необходимыми для их роста и развития,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для наблюдений и труда в природе.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Людмила\Desktop\из опыта работы\20170404_1010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0808"/>
            <a:ext cx="3960440" cy="2227748"/>
          </a:xfrm>
          <a:prstGeom prst="rect">
            <a:avLst/>
          </a:prstGeom>
          <a:noFill/>
        </p:spPr>
      </p:pic>
      <p:pic>
        <p:nvPicPr>
          <p:cNvPr id="2051" name="Picture 3" descr="C:\Users\Людмила\Desktop\из опыта работы\20170404_1015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05064"/>
            <a:ext cx="4320480" cy="2430271"/>
          </a:xfrm>
          <a:prstGeom prst="rect">
            <a:avLst/>
          </a:prstGeom>
          <a:noFill/>
        </p:spPr>
      </p:pic>
      <p:pic>
        <p:nvPicPr>
          <p:cNvPr id="2052" name="Picture 4" descr="C:\Users\Людмила\Desktop\из опыта работы\20170404_1008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444398" y="2620498"/>
            <a:ext cx="4752528" cy="3057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55576" y="582506"/>
            <a:ext cx="79208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Огород на подоконнике: здесь мы наблюдаем за ростом лука и других культур, за ветками деревьев в вазе.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C:\Users\Людмила\Desktop\из опыта работы\20160304_1717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84784"/>
            <a:ext cx="3888432" cy="2333059"/>
          </a:xfrm>
          <a:prstGeom prst="rect">
            <a:avLst/>
          </a:prstGeom>
          <a:noFill/>
        </p:spPr>
      </p:pic>
      <p:pic>
        <p:nvPicPr>
          <p:cNvPr id="9219" name="Picture 3" descr="C:\Users\Людмила\Desktop\из опыта работы\20160302_0925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933056"/>
            <a:ext cx="4013866" cy="2592288"/>
          </a:xfrm>
          <a:prstGeom prst="rect">
            <a:avLst/>
          </a:prstGeom>
          <a:noFill/>
        </p:spPr>
      </p:pic>
      <p:pic>
        <p:nvPicPr>
          <p:cNvPr id="9220" name="Picture 4" descr="C:\Users\Людмила\Desktop\из опыта работы\20170330_1519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484784"/>
            <a:ext cx="4352482" cy="2448272"/>
          </a:xfrm>
          <a:prstGeom prst="rect">
            <a:avLst/>
          </a:prstGeom>
          <a:noFill/>
        </p:spPr>
      </p:pic>
      <p:pic>
        <p:nvPicPr>
          <p:cNvPr id="9221" name="Picture 5" descr="C:\Users\Людмила\Desktop\из опыта работы\20160404_175719.jpg"/>
          <p:cNvPicPr>
            <a:picLocks noChangeAspect="1" noChangeArrowheads="1"/>
          </p:cNvPicPr>
          <p:nvPr/>
        </p:nvPicPr>
        <p:blipFill>
          <a:blip r:embed="rId6" cstate="print"/>
          <a:srcRect t="37166" b="15691"/>
          <a:stretch>
            <a:fillRect/>
          </a:stretch>
        </p:blipFill>
        <p:spPr bwMode="auto">
          <a:xfrm>
            <a:off x="4644008" y="3789040"/>
            <a:ext cx="4176464" cy="2552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7" name="Picture 1" descr="C:\Users\Людмила\Desktop\из опыта работы\image-0-02-05-cd510204aece3df76d0aa6f0240df5e0cd472f5b9711dafe72e132413476e9e6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352800" y="-4759325"/>
            <a:ext cx="3100264" cy="4133685"/>
          </a:xfrm>
          <a:prstGeom prst="rect">
            <a:avLst/>
          </a:prstGeom>
          <a:noFill/>
        </p:spPr>
      </p:pic>
      <p:pic>
        <p:nvPicPr>
          <p:cNvPr id="4098" name="Picture 2" descr="C:\Users\Людмила\Desktop\из опыта работы\image-0-02-05-cd510204aece3df76d0aa6f0240df5e0cd472f5b9711dafe72e132413476e9e6-V.jpg"/>
          <p:cNvPicPr>
            <a:picLocks noChangeAspect="1" noChangeArrowheads="1"/>
          </p:cNvPicPr>
          <p:nvPr/>
        </p:nvPicPr>
        <p:blipFill>
          <a:blip r:embed="rId3" cstate="print"/>
          <a:srcRect r="12195" b="-610"/>
          <a:stretch>
            <a:fillRect/>
          </a:stretch>
        </p:blipFill>
        <p:spPr bwMode="auto">
          <a:xfrm>
            <a:off x="539552" y="764704"/>
            <a:ext cx="4032448" cy="54695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 descr="C:\Users\Людмила\Desktop\из опыта работы\image-0-02-05-ae44d3845c2fbe3bf35e743502472581a009d44ad89136fd9053ba217a68e13c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908720"/>
            <a:ext cx="3816424" cy="5184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7649" name="Picture 1" descr="C:\Users\Людмила\Desktop\из опыта работы\image-0-02-05-45c5f1240334eac574e1ddeb140d43b0945a07b17313172657201a56b957985c-V.jpg"/>
          <p:cNvPicPr>
            <a:picLocks noChangeAspect="1" noChangeArrowheads="1"/>
          </p:cNvPicPr>
          <p:nvPr/>
        </p:nvPicPr>
        <p:blipFill>
          <a:blip r:embed="rId3" cstate="print"/>
          <a:srcRect b="10526"/>
          <a:stretch>
            <a:fillRect/>
          </a:stretch>
        </p:blipFill>
        <p:spPr bwMode="auto">
          <a:xfrm>
            <a:off x="611560" y="980728"/>
            <a:ext cx="7701948" cy="48965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95536" y="908720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67544" y="780954"/>
            <a:ext cx="83529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Большую роль в экологическом образовании дошкольников играет практическая, исследовательская деятельность.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243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этого в группе есть мини - лаборатория с набором материалов для опытов.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Людмила\Desktop\20170405_150713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08920"/>
            <a:ext cx="8355469" cy="3699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935</Words>
  <Application>Microsoft Office PowerPoint</Application>
  <PresentationFormat>Экран (4:3)</PresentationFormat>
  <Paragraphs>101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 Федяшова</dc:creator>
  <cp:lastModifiedBy>Людмила Федшова</cp:lastModifiedBy>
  <cp:revision>130</cp:revision>
  <dcterms:created xsi:type="dcterms:W3CDTF">2017-04-04T12:12:09Z</dcterms:created>
  <dcterms:modified xsi:type="dcterms:W3CDTF">2017-04-11T11:38:53Z</dcterms:modified>
</cp:coreProperties>
</file>