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71" r:id="rId4"/>
    <p:sldId id="258" r:id="rId5"/>
    <p:sldId id="275" r:id="rId6"/>
    <p:sldId id="259" r:id="rId7"/>
    <p:sldId id="270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Мастер-класс «Графические материалы. </a:t>
            </a:r>
            <a:r>
              <a:rPr lang="ru-RU" sz="3200" b="1" dirty="0"/>
              <a:t>П</a:t>
            </a:r>
            <a:r>
              <a:rPr lang="ru-RU" sz="3200" b="1" dirty="0" smtClean="0"/>
              <a:t>ошаговая инструкция рисования углем»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1800" b="1" dirty="0" smtClean="0"/>
              <a:t>          Воспитатель Григорьева Елена Станиславовна. Корпус №12 школа 283.</a:t>
            </a:r>
            <a:endParaRPr lang="ru-RU" sz="1800" b="1" dirty="0"/>
          </a:p>
        </p:txBody>
      </p:sp>
      <p:pic>
        <p:nvPicPr>
          <p:cNvPr id="1026" name="Picture 2" descr="C:\Users\1\Desktop\20181122_08084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4978"/>
          <a:stretch/>
        </p:blipFill>
        <p:spPr bwMode="auto">
          <a:xfrm>
            <a:off x="1043608" y="1268760"/>
            <a:ext cx="7002969" cy="4387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5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802" y="28983"/>
            <a:ext cx="8137669" cy="68779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Графические материалы                                          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                                     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1600" dirty="0" smtClean="0"/>
              <a:t>                                                                                                                                                         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sz="1600" dirty="0"/>
          </a:p>
        </p:txBody>
      </p:sp>
      <p:pic>
        <p:nvPicPr>
          <p:cNvPr id="1026" name="Picture 2" descr="C:\Users\1\Desktop\угол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12" y="596206"/>
            <a:ext cx="1864372" cy="1398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воск ка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56" y="800743"/>
            <a:ext cx="1871939" cy="1507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ручки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" b="5576"/>
          <a:stretch/>
        </p:blipFill>
        <p:spPr bwMode="auto">
          <a:xfrm>
            <a:off x="4427984" y="3478688"/>
            <a:ext cx="1385586" cy="135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соус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30" y="4521746"/>
            <a:ext cx="2159663" cy="1356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графитный карандаш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619" y="1207605"/>
            <a:ext cx="1535037" cy="1535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тушь и перо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81" y="935844"/>
            <a:ext cx="2315081" cy="1736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\Desktop\сангина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16" y="2713982"/>
            <a:ext cx="1748827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\Desktop\фломастеры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165" y="2662960"/>
            <a:ext cx="1735526" cy="1735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1\Desktop\цв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2662960"/>
            <a:ext cx="1692272" cy="1263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1\Desktop\пастель.jpe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4" t="36095"/>
          <a:stretch/>
        </p:blipFill>
        <p:spPr bwMode="auto">
          <a:xfrm>
            <a:off x="5802451" y="3532652"/>
            <a:ext cx="1937922" cy="1296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3098" y="5859605"/>
            <a:ext cx="1883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Соус оставляет жирный след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23627" y="3472971"/>
            <a:ext cx="3129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80797" y="2215325"/>
            <a:ext cx="1745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Восковые мелки дают фактурную линию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690286" y="1994486"/>
            <a:ext cx="2311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660231" y="1748825"/>
            <a:ext cx="2145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Уголь дает красивую бархатистость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491880" y="4805501"/>
            <a:ext cx="51984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Программой определены виды графических материалов для каждой возрастной группы. Для старшей и подготовительной групп рекомендуется дополнительно использовать угольный карандаш, пастель, сангину, цветные мелки. Эти материалы расширяют изобразительные возможности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0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Основные этапы обучения приемам рисования графическими материалами</a:t>
            </a:r>
            <a:endParaRPr lang="ru-RU" sz="2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20473"/>
              </p:ext>
            </p:extLst>
          </p:nvPr>
        </p:nvGraphicFramePr>
        <p:xfrm>
          <a:off x="107504" y="836712"/>
          <a:ext cx="8892480" cy="58893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3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23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23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23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6391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Ранний возраст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Младшая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Старшая группа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41347"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/>
                        <a:t>Знакомство с цветными карандашами,  фломастерами, маркерами.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/>
                        <a:t>Непреднамеренное изображение (ассоциации с предметом).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/>
                        <a:t>Рисование коротких, длинных, вертикальных и горизонтальных линий.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/>
                        <a:t>Рисование  точек.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/>
                        <a:t>Рисование предметов округлой формы с использованием квадрата-основы.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/>
                        <a:t>Рисование предметов округлой формы без использования квадрата-основы.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baseline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Закрепление устойчивых навыков рисования фломастерами, маркерами, цветными карандашами, полученных в раннем возрасте.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Рисование слитных линий круговыми движениями.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Закрашивание рисунков.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Рисование предметов прямоугольной формы.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Рисование четырехугольных форм (формообразующие движения).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Знакомство с черным маркером (техника рисования)</a:t>
                      </a:r>
                    </a:p>
                    <a:p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Закрепление навыков рисования и закрашивания карандашами, фломастерами и маркерами, полученных в предыдущих группах.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Знакомство с восковыми мелками и техникой работы с ними.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Обучение технике рисования овала.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Обучение навыку регулирования нажима на карандаш.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/>
                        <a:t>Закрепление навыков рисования черным маркером.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/>
                        <a:t>Совершенствование навыков рисования фломастерами, маркерами, цветными карандашами, восковыми мелками, полученных в предыдущих группах.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/>
                        <a:t>Регуляция скорости движения штриховки.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/>
                        <a:t>Освоение техники рисования и закрашивания восковыми мелками (торцом, концом, плашмя).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/>
                        <a:t>Закрепление навыков рисования черным маркером (точка, линия, штрих, пятно).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/>
                        <a:t>Знакомство с тушью (техника рисования)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aseline="0" dirty="0" smtClean="0"/>
                        <a:t>Знакомство с </a:t>
                      </a:r>
                      <a:r>
                        <a:rPr lang="ru-RU" sz="1400" baseline="0" dirty="0" err="1" smtClean="0"/>
                        <a:t>гелевой</a:t>
                      </a:r>
                      <a:r>
                        <a:rPr lang="ru-RU" sz="1400" baseline="0" dirty="0" smtClean="0"/>
                        <a:t> ручкой (техника рисования).</a:t>
                      </a:r>
                      <a:endParaRPr lang="ru-RU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2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199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Основные графические материалы для детей раннего и младшего дошкольного возраста 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618" y="116632"/>
            <a:ext cx="8856984" cy="89192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8600" dirty="0" smtClean="0"/>
              <a:t>    </a:t>
            </a:r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              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</a:t>
            </a:r>
            <a:endParaRPr lang="ru-RU" sz="2400" dirty="0"/>
          </a:p>
        </p:txBody>
      </p:sp>
      <p:pic>
        <p:nvPicPr>
          <p:cNvPr id="4" name="Picture 2" descr="C:\Users\1\Desktop\фото для презентации уголь\20181106_1610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/>
          <a:stretch/>
        </p:blipFill>
        <p:spPr bwMode="auto">
          <a:xfrm>
            <a:off x="4854391" y="3548247"/>
            <a:ext cx="3879931" cy="2442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фото для презентации уголь\20181106_1613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" t="7433" r="7398" b="3423"/>
          <a:stretch/>
        </p:blipFill>
        <p:spPr bwMode="auto">
          <a:xfrm>
            <a:off x="4618146" y="1049180"/>
            <a:ext cx="4352419" cy="24729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86153" y="5991024"/>
            <a:ext cx="3722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</a:t>
            </a:r>
            <a:r>
              <a:rPr lang="ru-RU" dirty="0" smtClean="0"/>
              <a:t>ломастеры дают яркую четкую линию. Рисовать ими легко.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1700808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карандаши </a:t>
            </a:r>
            <a:r>
              <a:rPr lang="ru-RU" sz="2400" dirty="0" smtClean="0"/>
              <a:t>   цветные</a:t>
            </a:r>
            <a:endParaRPr lang="ru-RU" sz="2400" dirty="0"/>
          </a:p>
          <a:p>
            <a:r>
              <a:rPr lang="ru-RU" sz="2400" dirty="0"/>
              <a:t> фломастеры</a:t>
            </a:r>
          </a:p>
          <a:p>
            <a:r>
              <a:rPr lang="ru-RU" sz="2400" dirty="0"/>
              <a:t> </a:t>
            </a:r>
          </a:p>
          <a:p>
            <a:r>
              <a:rPr lang="ru-RU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72638" y="580635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Первые шаги</a:t>
            </a:r>
            <a:endParaRPr lang="ru-RU" dirty="0"/>
          </a:p>
        </p:txBody>
      </p:sp>
      <p:pic>
        <p:nvPicPr>
          <p:cNvPr id="2050" name="Picture 2" descr="C:\Users\1\Desktop\20181113_1516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1" y="3068960"/>
            <a:ext cx="4485925" cy="2523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Графические материалы в средней и  старшей группе</a:t>
            </a:r>
            <a:endParaRPr lang="ru-RU" sz="3600" b="1" dirty="0"/>
          </a:p>
        </p:txBody>
      </p:sp>
      <p:pic>
        <p:nvPicPr>
          <p:cNvPr id="1026" name="Picture 2" descr="C:\Users\1\Desktop\20181122_1306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" t="11902" r="7047"/>
          <a:stretch/>
        </p:blipFill>
        <p:spPr bwMode="auto">
          <a:xfrm>
            <a:off x="133386" y="1031066"/>
            <a:ext cx="4437358" cy="2485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фото для презентации уголь\20181106_1613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" t="7433" r="7398" b="3423"/>
          <a:stretch/>
        </p:blipFill>
        <p:spPr bwMode="auto">
          <a:xfrm>
            <a:off x="4716016" y="1058551"/>
            <a:ext cx="4325897" cy="2457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Desktop\фото для презентации уголь\20181106_16070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" r="8666"/>
          <a:stretch/>
        </p:blipFill>
        <p:spPr bwMode="auto">
          <a:xfrm>
            <a:off x="4570744" y="3889259"/>
            <a:ext cx="4541921" cy="2756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20181113_15111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5" t="18662" r="-16214" b="-14974"/>
          <a:stretch/>
        </p:blipFill>
        <p:spPr bwMode="auto">
          <a:xfrm>
            <a:off x="251520" y="3516475"/>
            <a:ext cx="5148062" cy="3120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5217" y="6075943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Знакомство детей с восковыми мелками.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48062" y="3486418"/>
            <a:ext cx="373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Знакомство детей с углем.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88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Знакомство детей с углем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Уголь – мягкий, податливый материал, отличающийся красивой матовой фактурой. </a:t>
            </a:r>
          </a:p>
          <a:p>
            <a:pPr marL="0" indent="0">
              <a:buNone/>
            </a:pPr>
            <a:r>
              <a:rPr lang="ru-RU" sz="2400" dirty="0" smtClean="0"/>
              <a:t>                  Рисовальный уголь бывает двух видов:</a:t>
            </a:r>
          </a:p>
          <a:p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Древесный уголь                                             Прессованный  уголь</a:t>
            </a:r>
            <a:endParaRPr lang="ru-RU" sz="2400" dirty="0"/>
          </a:p>
        </p:txBody>
      </p:sp>
      <p:pic>
        <p:nvPicPr>
          <p:cNvPr id="1026" name="Picture 2" descr="C:\Users\1\Downloads\уг 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3" y="2047835"/>
            <a:ext cx="1860158" cy="150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ownloads\уг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b="18009"/>
          <a:stretch/>
        </p:blipFill>
        <p:spPr bwMode="auto">
          <a:xfrm>
            <a:off x="6300192" y="2276872"/>
            <a:ext cx="1532856" cy="136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к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0" t="774"/>
          <a:stretch/>
        </p:blipFill>
        <p:spPr bwMode="auto">
          <a:xfrm>
            <a:off x="3419872" y="2420888"/>
            <a:ext cx="1491889" cy="154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20181114_0748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73525"/>
            <a:ext cx="4209937" cy="2368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99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b="1" dirty="0" smtClean="0"/>
              <a:t>Угадай какое дерево</a:t>
            </a:r>
            <a:endParaRPr lang="ru-RU" b="1" dirty="0"/>
          </a:p>
        </p:txBody>
      </p:sp>
      <p:pic>
        <p:nvPicPr>
          <p:cNvPr id="3074" name="Picture 2" descr="C:\Users\1\Desktop\фото для презентации уголь\20181104_1028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96038"/>
            <a:ext cx="3224922" cy="5733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ownloads\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06979"/>
            <a:ext cx="5578415" cy="5578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97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Список литературы: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Кожевников  Д. Ю. Рисунок углем. Уроки </a:t>
            </a:r>
            <a:r>
              <a:rPr lang="ru-RU" sz="2400" dirty="0" smtClean="0"/>
              <a:t>для </a:t>
            </a:r>
            <a:r>
              <a:rPr lang="ru-RU" sz="2400" dirty="0" smtClean="0"/>
              <a:t>начинающих. Издательство «АСТ», 2006.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 </a:t>
            </a:r>
            <a:r>
              <a:rPr lang="ru-RU" sz="2400" dirty="0" smtClean="0"/>
              <a:t>О. Максимов</a:t>
            </a:r>
            <a:r>
              <a:rPr lang="ru-RU" sz="2400" dirty="0" smtClean="0"/>
              <a:t>. Как рисовать углем, сангиной и мелом. Издательство </a:t>
            </a:r>
            <a:r>
              <a:rPr lang="ru-RU" sz="2400" dirty="0" err="1" smtClean="0"/>
              <a:t>Астрель</a:t>
            </a:r>
            <a:r>
              <a:rPr lang="ru-RU" sz="2400" dirty="0" smtClean="0"/>
              <a:t> 2005.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err="1" smtClean="0"/>
              <a:t>Амилькаре</a:t>
            </a:r>
            <a:r>
              <a:rPr lang="ru-RU" sz="2400" dirty="0" smtClean="0"/>
              <a:t> </a:t>
            </a:r>
            <a:r>
              <a:rPr lang="ru-RU" sz="2400" dirty="0" err="1" smtClean="0"/>
              <a:t>Верделли</a:t>
            </a:r>
            <a:r>
              <a:rPr lang="ru-RU" sz="2400" dirty="0" smtClean="0"/>
              <a:t>. Искусство рисунка. Учебник для начинающих художников. Издательство Москва </a:t>
            </a:r>
            <a:r>
              <a:rPr lang="ru-RU" sz="2400" dirty="0" err="1" smtClean="0"/>
              <a:t>Эксмо</a:t>
            </a:r>
            <a:r>
              <a:rPr lang="ru-RU" sz="2400" dirty="0" smtClean="0"/>
              <a:t> 2005.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Curtisward.com</a:t>
            </a:r>
            <a:r>
              <a:rPr lang="ru-RU" sz="2400" dirty="0" smtClean="0"/>
              <a:t>,  </a:t>
            </a:r>
            <a:r>
              <a:rPr lang="en-US" sz="2400" dirty="0" smtClean="0"/>
              <a:t>2kraski.ru</a:t>
            </a:r>
            <a:r>
              <a:rPr lang="ru-RU" sz="2400" dirty="0" smtClean="0"/>
              <a:t>,  </a:t>
            </a:r>
            <a:r>
              <a:rPr lang="en-US" sz="2400" dirty="0" smtClean="0"/>
              <a:t>illustrium.ru</a:t>
            </a:r>
            <a:r>
              <a:rPr lang="ru-RU" sz="2400" dirty="0" smtClean="0"/>
              <a:t>, </a:t>
            </a:r>
            <a:r>
              <a:rPr lang="en-US" sz="2400" smtClean="0"/>
              <a:t>Tavika.ru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1347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433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 «Графические материалы. Пошаговая инструкция рисования углем»</vt:lpstr>
      <vt:lpstr>     Графические материалы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Основные этапы обучения приемам рисования графическими материалами</vt:lpstr>
      <vt:lpstr>Основные графические материалы для детей раннего и младшего дошкольного возраста  </vt:lpstr>
      <vt:lpstr>Графические материалы в средней и  старшей группе</vt:lpstr>
      <vt:lpstr>Знакомство детей с углем</vt:lpstr>
      <vt:lpstr>Угадай какое дерево</vt:lpstr>
      <vt:lpstr>Список литературы: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Графические материалы</dc:title>
  <dc:creator>1</dc:creator>
  <cp:lastModifiedBy>1</cp:lastModifiedBy>
  <cp:revision>93</cp:revision>
  <dcterms:created xsi:type="dcterms:W3CDTF">2018-10-22T15:02:12Z</dcterms:created>
  <dcterms:modified xsi:type="dcterms:W3CDTF">2018-12-07T11:55:27Z</dcterms:modified>
</cp:coreProperties>
</file>