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68" r:id="rId3"/>
    <p:sldId id="257" r:id="rId4"/>
    <p:sldId id="261" r:id="rId5"/>
    <p:sldId id="262" r:id="rId6"/>
    <p:sldId id="263" r:id="rId7"/>
    <p:sldId id="264" r:id="rId8"/>
    <p:sldId id="269" r:id="rId9"/>
    <p:sldId id="265" r:id="rId10"/>
    <p:sldId id="266" r:id="rId11"/>
    <p:sldId id="267" r:id="rId12"/>
    <p:sldId id="258" r:id="rId13"/>
    <p:sldId id="259" r:id="rId14"/>
    <p:sldId id="26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14" autoAdjust="0"/>
    <p:restoredTop sz="94660"/>
  </p:normalViewPr>
  <p:slideViewPr>
    <p:cSldViewPr>
      <p:cViewPr varScale="1">
        <p:scale>
          <a:sx n="106" d="100"/>
          <a:sy n="106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5765E-4559-4837-AB35-E42C3FFEBB1F}" type="datetimeFigureOut">
              <a:rPr lang="ru-RU" smtClean="0"/>
              <a:t>20.03.2016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41D-5A31-40A7-AA5C-E037A66A88C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5765E-4559-4837-AB35-E42C3FFEBB1F}" type="datetimeFigureOut">
              <a:rPr lang="ru-RU" smtClean="0"/>
              <a:t>20.03.2016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41D-5A31-40A7-AA5C-E037A66A88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5765E-4559-4837-AB35-E42C3FFEBB1F}" type="datetimeFigureOut">
              <a:rPr lang="ru-RU" smtClean="0"/>
              <a:t>20.03.2016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41D-5A31-40A7-AA5C-E037A66A88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5765E-4559-4837-AB35-E42C3FFEBB1F}" type="datetimeFigureOut">
              <a:rPr lang="ru-RU" smtClean="0"/>
              <a:t>20.03.2016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41D-5A31-40A7-AA5C-E037A66A88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5765E-4559-4837-AB35-E42C3FFEBB1F}" type="datetimeFigureOut">
              <a:rPr lang="ru-RU" smtClean="0"/>
              <a:t>20.03.2016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41D-5A31-40A7-AA5C-E037A66A88C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5765E-4559-4837-AB35-E42C3FFEBB1F}" type="datetimeFigureOut">
              <a:rPr lang="ru-RU" smtClean="0"/>
              <a:t>20.03.2016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41D-5A31-40A7-AA5C-E037A66A88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5765E-4559-4837-AB35-E42C3FFEBB1F}" type="datetimeFigureOut">
              <a:rPr lang="ru-RU" smtClean="0"/>
              <a:t>20.03.2016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41D-5A31-40A7-AA5C-E037A66A88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5765E-4559-4837-AB35-E42C3FFEBB1F}" type="datetimeFigureOut">
              <a:rPr lang="ru-RU" smtClean="0"/>
              <a:t>20.03.2016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41D-5A31-40A7-AA5C-E037A66A88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5765E-4559-4837-AB35-E42C3FFEBB1F}" type="datetimeFigureOut">
              <a:rPr lang="ru-RU" smtClean="0"/>
              <a:t>20.03.2016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41D-5A31-40A7-AA5C-E037A66A88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5765E-4559-4837-AB35-E42C3FFEBB1F}" type="datetimeFigureOut">
              <a:rPr lang="ru-RU" smtClean="0"/>
              <a:t>20.03.2016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CA41D-5A31-40A7-AA5C-E037A66A88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5765E-4559-4837-AB35-E42C3FFEBB1F}" type="datetimeFigureOut">
              <a:rPr lang="ru-RU" smtClean="0"/>
              <a:t>20.03.2016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33CA41D-5A31-40A7-AA5C-E037A66A88C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B15765E-4559-4837-AB35-E42C3FFEBB1F}" type="datetimeFigureOut">
              <a:rPr lang="ru-RU" smtClean="0"/>
              <a:t>20.03.2016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33CA41D-5A31-40A7-AA5C-E037A66A88C6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76672"/>
            <a:ext cx="7920880" cy="4392488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</a:rPr>
              <a:t>Творческая 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</a:rPr>
              <a:t>работа по направлению</a:t>
            </a:r>
            <a:br>
              <a:rPr lang="ru-RU" sz="4800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</a:rPr>
              <a:t>Новое методическое 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</a:rPr>
              <a:t>пособие </a:t>
            </a:r>
            <a:br>
              <a:rPr lang="ru-RU" sz="4800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</a:rPr>
              <a:t>«Сказки – подсказки для детей и их родителей»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5733256"/>
            <a:ext cx="8928992" cy="936104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04088"/>
            <a:ext cx="8219256" cy="4206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Психологическая консультация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328592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Ребята, давайте жить дружно!»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Стремление к общению – одна из тех жизненно важных потребностей, которые определяются самой природой человека и проявляются с первых дней после рождения.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«Как научить ребенка дружить?» – этот вопрос часто задают родители у меня на приеме.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Конечно, невозможно взять ребенка за руку, привести в компанию детей и сказать: «Ребята, давайте жить дружно!». Однако родители могут сделать очень многое для того, чтобы ребенок был уверен в себе. В частности, они могут дать ему следующие советы.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Первый совет.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 каждого ребенка есть любимые игрушки, те, которыми он очень дорожит. А есть игрушки, к которым он относится достаточно ровно. Посоветуйте ребенку, выходя играть во двор на детскую площадку или собираясь в детский сад, взять те игрушки, которые он мог бы спокойно дать поиграть другим детям, не испытывая при этом жалости или нежелания делиться.</a:t>
            </a:r>
          </a:p>
          <a:p>
            <a:pPr algn="just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Второй совет.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Умение делиться – это очень деликатная тема. Важно донести до ребенка, что делиться – не значит постоянно носить сладости и игрушки в детский сад, чтобы тебя принимали в игру или с тобой дружили. Это твой добровольный поступок, который исходит из твоей душевной потребности. Каждый вправе сам выбирать, кого позвать наклеить наклейки в новый журнал про машинки или раскрашивать новые наряды кукол в принесенной с собой раскраске.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забудьте напомнить, что делиться можно и впечатлениями (о поездке, мультиках), и хорошим настроением (рассказать смешной случай, пошутить). В общем, чувство меры здесь очень пригодится. Ведь бывает и такое, что добротой человека могут воспользоваться, поэтому делитесь со своим ребенком добрыми советами, помогающими это чувство меры укрепить. </a:t>
            </a:r>
          </a:p>
          <a:p>
            <a:pPr algn="just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Третий совет.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Вы, наверно, обращали внимание на то, что дети тянутся к сверстникам, которые чем-то интересны. Кто-то хорошо умеет петь, другой здорово играет в футбол, третий замечательно собирает конструктор. А что уникального есть в вашем ребенке? Каждый из детей обладает определенными способностями. Очень важно, чтобы родители были чуткими и вовремя распознали их таланты и способности своего ребенка и помогли им раскрыться. Дети, занимающиеся тем, что им нравится и что у них получается, уверены в себе, они могут научить чему-то новому других ребят и завоевать авторитет среди сверстников.</a:t>
            </a:r>
          </a:p>
          <a:p>
            <a:pPr algn="just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 самый важный, четвертый совет.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забывайте о том, что ребенку необходимо приобретать собственный жизненный опыт, преодолевать неудачи и трудности. Предоставьте ему возможность участвовать в решении тех вопросов, которые имеют к нему непосредственное отношение. Ведь ребенку нужна не только забота, но и возможность делать выбор, брать на себя ответственность, испытывать последствия (положительные и отрицательные) своих поступков.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Будьте хорошим примером для ребенка, показывая ему, как вы строите отношения со своими друзьями. Если вы живете интересной, наполненной жизнью, ребенок сможет научиться этому у вас, и в его жизни со временем появятся настоящие друзья.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91264" cy="122413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Психологические игры для детей и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родителей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700808"/>
            <a:ext cx="8712968" cy="4623792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Психологические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игры способствуют развитию у детей так называемого эмоционального интеллекта и личностному развитию. В процессе игры ребята учатся общаться друг с другом, осознают, что такое сочувствие,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гендерные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различия, учатся выражать свои чувства.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Существуют простые и эффективные психологические игры для детей, которые помогут любому родителю скорректировать нежелательное поведение своего ребенка. Эти игровые техники позволяют ребенку выражать в безопасных условиях и безопасными методами такие чувства, как гнев и злость, развивают коммуникативные навыки,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эмпатию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 знаем, что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неотреагированные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(подавленные) эмоции разрушают психику ребенка. Он должен их выразить, выплеснуть, но часто не умеет. Поэтому его нужно научить снимать эмоциональное напряжение с помощью психологических игр.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Представляю вашему вниманию такие игры. В них можно играть всей семьей, а можно пригласить в гости друзей вашего ребенка и устроить развлечение для всех.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Закончи предложение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создание атмосферы принятия и понимания, развитие навыков общения, активного слушания,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эмпатии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умения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безоценочно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относиться друг к другу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Родитель и ребенок садятся рядом и разговаривают, начиная фразы так: «Мне нравится, что ты...», «Я уважаю тебя за...», «Меня удивляет в тебе...», «Я могу поучиться у тебя...» – и заканчивая их на свое усмотрение. Так возникает позитивный диалог, родитель и ребенок дают друг другу обратную связь.</a:t>
            </a:r>
          </a:p>
          <a:p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363272" cy="3600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8326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500" b="1" dirty="0" err="1" smtClean="0">
                <a:latin typeface="Times New Roman" pitchFamily="18" charset="0"/>
                <a:cs typeface="Times New Roman" pitchFamily="18" charset="0"/>
              </a:rPr>
              <a:t>Цветик-се</a:t>
            </a:r>
            <a:r>
              <a:rPr lang="ru-RU" sz="1500" b="1" dirty="0" err="1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500" b="1" dirty="0" err="1" smtClean="0">
                <a:latin typeface="Times New Roman" pitchFamily="18" charset="0"/>
                <a:cs typeface="Times New Roman" pitchFamily="18" charset="0"/>
              </a:rPr>
              <a:t>ицветик</a:t>
            </a:r>
            <a:endParaRPr lang="ru-RU" sz="1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500" i="1" dirty="0" smtClean="0">
                <a:latin typeface="Times New Roman" pitchFamily="18" charset="0"/>
                <a:cs typeface="Times New Roman" pitchFamily="18" charset="0"/>
              </a:rPr>
              <a:t>Цели: самораскрытие, получение обратной связи.</a:t>
            </a:r>
          </a:p>
          <a:p>
            <a:pPr>
              <a:buNone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Каждый из участников рисует на своем листе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цветик </a:t>
            </a:r>
            <a:r>
              <a:rPr lang="ru-RU" sz="1500" dirty="0" err="1" smtClean="0">
                <a:latin typeface="Times New Roman" pitchFamily="18" charset="0"/>
                <a:cs typeface="Times New Roman" pitchFamily="18" charset="0"/>
              </a:rPr>
              <a:t>семицветик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и на каждом лепестке пишет свое положительное качество, черту характера, умение, которым можно гордиться. Потом участники передают листы друг другу, и каждый может дописать качество, которое присуще автору цветка.</a:t>
            </a:r>
          </a:p>
          <a:p>
            <a:pPr>
              <a:buNone/>
            </a:pPr>
            <a:endParaRPr lang="ru-RU" sz="1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.  Это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удивительно</a:t>
            </a:r>
            <a:endParaRPr lang="ru-RU" sz="1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500" i="1" dirty="0" smtClean="0">
                <a:latin typeface="Times New Roman" pitchFamily="18" charset="0"/>
                <a:cs typeface="Times New Roman" pitchFamily="18" charset="0"/>
              </a:rPr>
              <a:t>Цель: поиск позитивного смысла в неожиданных вещах. </a:t>
            </a:r>
            <a:endParaRPr lang="ru-RU" sz="15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Взрослый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предлагает ребенку достать на ощупь любую игрушку из непрозрачного пакета. Затем предлагает подумать о том, чем эта игрушка похожа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на него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. Начинать свое высказывание можно фразой: «Это удивительно, но я похож с этой игрушкой тем, что...»</a:t>
            </a:r>
          </a:p>
          <a:p>
            <a:pPr>
              <a:buNone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Далее взрослый делает то же самое. Обычно игра вызывает много положительных эмоций.</a:t>
            </a:r>
          </a:p>
          <a:p>
            <a:pPr>
              <a:buNone/>
            </a:pP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500" b="1" dirty="0" err="1" smtClean="0">
                <a:latin typeface="Times New Roman" pitchFamily="18" charset="0"/>
                <a:cs typeface="Times New Roman" pitchFamily="18" charset="0"/>
              </a:rPr>
              <a:t>Обзывалки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овощами</a:t>
            </a:r>
          </a:p>
          <a:p>
            <a:pPr>
              <a:buNone/>
            </a:pPr>
            <a:r>
              <a:rPr lang="ru-RU" sz="1500" i="1" dirty="0" smtClean="0">
                <a:latin typeface="Times New Roman" pitchFamily="18" charset="0"/>
                <a:cs typeface="Times New Roman" pitchFamily="18" charset="0"/>
              </a:rPr>
              <a:t>Цели: развитие коммуникативных навыков, </a:t>
            </a:r>
            <a:r>
              <a:rPr lang="ru-RU" sz="1500" i="1" dirty="0" err="1" smtClean="0">
                <a:latin typeface="Times New Roman" pitchFamily="18" charset="0"/>
                <a:cs typeface="Times New Roman" pitchFamily="18" charset="0"/>
              </a:rPr>
              <a:t>отреагирование</a:t>
            </a:r>
            <a:r>
              <a:rPr lang="ru-RU" sz="1500" i="1" dirty="0" smtClean="0">
                <a:latin typeface="Times New Roman" pitchFamily="18" charset="0"/>
                <a:cs typeface="Times New Roman" pitchFamily="18" charset="0"/>
              </a:rPr>
              <a:t> отрицательных эмоций.</a:t>
            </a:r>
          </a:p>
          <a:p>
            <a:pPr>
              <a:buNone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Взрослый и ребенок передают друг другу мячик и обзывают друг друга названиями овощей или фруктов. При этом обязательно называть имя того, кому передается мячик. Например: «А ты, Леша, — картошка», «А ты, Иришка, — редиска», «А ты, Вовка, — морковка» и т. д.</a:t>
            </a:r>
          </a:p>
          <a:p>
            <a:pPr>
              <a:buNone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Нужно заранее предупредить детей о том, что на эти </a:t>
            </a:r>
            <a:r>
              <a:rPr lang="ru-RU" sz="1500" dirty="0" err="1" smtClean="0">
                <a:latin typeface="Times New Roman" pitchFamily="18" charset="0"/>
                <a:cs typeface="Times New Roman" pitchFamily="18" charset="0"/>
              </a:rPr>
              <a:t>обзывалки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нельзя обижаться, ведь это игра.</a:t>
            </a:r>
          </a:p>
          <a:p>
            <a:pPr>
              <a:buNone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В завершение игры нужно, чтобы все назвали друг друга ласковыми словами — можно использовать, например, названия цветов: «А ты, Мариночка, -розочка», «А ты, Антошка, — василек» и т. д.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363272" cy="4320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098" name="Picture 2" descr="C:\Users\User\Desktop\Загрузка\004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8352928" cy="650528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snaa.net.au/wp-content/uploads/2013/12/famil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665" y="1002288"/>
            <a:ext cx="7267727" cy="585571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7"/>
            <a:ext cx="8363272" cy="36004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88640"/>
            <a:ext cx="8579296" cy="12241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Семья это самое ценное и дорогое в жизни человека, все проходит и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меняется,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а вечные ценности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остаются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04088"/>
            <a:ext cx="8147248" cy="924712"/>
          </a:xfrm>
        </p:spPr>
        <p:txBody>
          <a:bodyPr>
            <a:noAutofit/>
          </a:bodyPr>
          <a:lstStyle/>
          <a:p>
            <a:pPr algn="ctr"/>
            <a:r>
              <a:rPr lang="ru-RU" sz="3800" b="1" dirty="0" smtClean="0">
                <a:latin typeface="Times New Roman" pitchFamily="18" charset="0"/>
              </a:rPr>
              <a:t>Автор</a:t>
            </a:r>
            <a:br>
              <a:rPr lang="ru-RU" sz="3800" b="1" dirty="0" smtClean="0">
                <a:latin typeface="Times New Roman" pitchFamily="18" charset="0"/>
              </a:rPr>
            </a:br>
            <a:r>
              <a:rPr lang="ru-RU" sz="3800" b="1" dirty="0" smtClean="0">
                <a:latin typeface="Times New Roman" pitchFamily="18" charset="0"/>
              </a:rPr>
              <a:t>Степанова Оксана Владиславовна</a:t>
            </a:r>
            <a:endParaRPr lang="ru-RU" sz="3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772816"/>
            <a:ext cx="3168352" cy="4629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G:\Мои рисунки\Италия апрель 2013\2013-04-21 Италия апрель 2013\Италия апрель 2013 0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132856"/>
            <a:ext cx="4824536" cy="361840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91264" cy="79208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</a:rPr>
              <a:t>Краткое резюме об </a:t>
            </a:r>
            <a:r>
              <a:rPr lang="ru-RU" sz="4000" b="1" dirty="0" smtClean="0">
                <a:latin typeface="Times New Roman" pitchFamily="18" charset="0"/>
              </a:rPr>
              <a:t>авторе </a:t>
            </a:r>
            <a:r>
              <a:rPr lang="ru-RU" sz="4000" b="1" dirty="0" smtClean="0">
                <a:latin typeface="Times New Roman" pitchFamily="18" charset="0"/>
              </a:rPr>
              <a:t>проекта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00808"/>
            <a:ext cx="8291264" cy="4623792"/>
          </a:xfrm>
        </p:spPr>
        <p:txBody>
          <a:bodyPr>
            <a:noAutofit/>
          </a:bodyPr>
          <a:lstStyle/>
          <a:p>
            <a:r>
              <a:rPr lang="ru-RU" sz="1800" dirty="0" smtClean="0"/>
              <a:t>Педагог-психолог </a:t>
            </a:r>
            <a:r>
              <a:rPr lang="ru-RU" sz="1800" dirty="0" smtClean="0"/>
              <a:t>высшей квалификационной категории, </a:t>
            </a:r>
            <a:r>
              <a:rPr lang="ru-RU" sz="1800" dirty="0" smtClean="0"/>
              <a:t>преподаватель</a:t>
            </a:r>
            <a:r>
              <a:rPr lang="ru-RU" sz="1800" dirty="0" smtClean="0"/>
              <a:t> Российского института комплексной Сказкотерапии</a:t>
            </a:r>
            <a:r>
              <a:rPr lang="ru-RU" sz="1800" dirty="0" smtClean="0"/>
              <a:t>, </a:t>
            </a:r>
            <a:r>
              <a:rPr lang="ru-RU" sz="1800" dirty="0" err="1" smtClean="0"/>
              <a:t>икогенолог</a:t>
            </a:r>
            <a:r>
              <a:rPr lang="ru-RU" sz="1800" dirty="0" smtClean="0"/>
              <a:t> (семейный </a:t>
            </a:r>
            <a:r>
              <a:rPr lang="ru-RU" sz="1800" dirty="0" err="1" smtClean="0"/>
              <a:t>сказкотерапевт</a:t>
            </a:r>
            <a:r>
              <a:rPr lang="ru-RU" sz="1800" dirty="0" smtClean="0"/>
              <a:t>), </a:t>
            </a:r>
            <a:r>
              <a:rPr lang="ru-RU" sz="1800" dirty="0" smtClean="0"/>
              <a:t>специалист, сертифицированный в области кризисной терапии, НЛП, семейной терапии. Член Южно-Российской Гильдии Психотерапии и тренинга. </a:t>
            </a:r>
            <a:endParaRPr lang="ru-RU" sz="1800" dirty="0" smtClean="0"/>
          </a:p>
          <a:p>
            <a:r>
              <a:rPr lang="ru-RU" sz="1800" dirty="0" smtClean="0"/>
              <a:t>Автор книги </a:t>
            </a:r>
            <a:r>
              <a:rPr lang="ru-RU" sz="1800" b="1" dirty="0" smtClean="0"/>
              <a:t>«Как цвета со сказкой подружились» - </a:t>
            </a:r>
            <a:r>
              <a:rPr lang="ru-RU" sz="1800" dirty="0" smtClean="0"/>
              <a:t>книга по цветовой </a:t>
            </a:r>
            <a:r>
              <a:rPr lang="ru-RU" sz="1800" dirty="0" err="1" smtClean="0"/>
              <a:t>сказкотерапии</a:t>
            </a:r>
            <a:r>
              <a:rPr lang="ru-RU" sz="1800" dirty="0" smtClean="0"/>
              <a:t>, в которой описан опыт работы по коррекции эмоциональных состояний с помощью цветовой терапии и </a:t>
            </a:r>
            <a:r>
              <a:rPr lang="ru-RU" sz="1800" dirty="0" err="1" smtClean="0"/>
              <a:t>сказкотерапии</a:t>
            </a:r>
            <a:r>
              <a:rPr lang="ru-RU" sz="1800" dirty="0" smtClean="0"/>
              <a:t>. </a:t>
            </a:r>
          </a:p>
          <a:p>
            <a:r>
              <a:rPr lang="ru-RU" sz="1800" dirty="0" smtClean="0"/>
              <a:t>Автор программы по социально – эмоциональному развитию детей </a:t>
            </a:r>
            <a:r>
              <a:rPr lang="ru-RU" sz="1800" b="1" dirty="0" smtClean="0"/>
              <a:t>«Что я знаю о себе? И как получать удовольствие от общения с другими».</a:t>
            </a:r>
            <a:endParaRPr lang="ru-RU" sz="1800" dirty="0" smtClean="0"/>
          </a:p>
          <a:p>
            <a:r>
              <a:rPr lang="ru-RU" sz="1800" dirty="0" smtClean="0"/>
              <a:t>Автор книги </a:t>
            </a:r>
            <a:r>
              <a:rPr lang="ru-RU" sz="1800" b="1" dirty="0" smtClean="0"/>
              <a:t>«Солнечный мальчик» </a:t>
            </a:r>
            <a:r>
              <a:rPr lang="ru-RU" sz="1800" dirty="0" smtClean="0"/>
              <a:t>- книга для специалистов и родителей, воспитывающих детей с ограниченными возможностями. </a:t>
            </a:r>
          </a:p>
          <a:p>
            <a:r>
              <a:rPr lang="ru-RU" sz="1800" dirty="0" smtClean="0"/>
              <a:t>Соавтор книг </a:t>
            </a:r>
            <a:r>
              <a:rPr lang="ru-RU" sz="1800" b="1" dirty="0" smtClean="0"/>
              <a:t>«Это горькое слово развод», «Победи свой страх»</a:t>
            </a:r>
            <a:r>
              <a:rPr lang="ru-RU" sz="1800" dirty="0" smtClean="0"/>
              <a:t>. </a:t>
            </a:r>
          </a:p>
          <a:p>
            <a:r>
              <a:rPr lang="ru-RU" sz="1800" dirty="0" smtClean="0"/>
              <a:t>Стаж психологической работы </a:t>
            </a:r>
            <a:r>
              <a:rPr lang="ru-RU" sz="1800" dirty="0" smtClean="0"/>
              <a:t>17 </a:t>
            </a:r>
            <a:r>
              <a:rPr lang="ru-RU" sz="1800" dirty="0" smtClean="0"/>
              <a:t>лет.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435280" cy="288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340768"/>
            <a:ext cx="4536504" cy="4536504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Технология: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сказкотерапия</a:t>
            </a:r>
          </a:p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методического пособия: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гармонизация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детско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– родительских отношений с помощью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сказкотерапии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050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052736"/>
            <a:ext cx="3509344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04088"/>
            <a:ext cx="8075240" cy="6366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</a:rPr>
              <a:t>Задачи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484784"/>
            <a:ext cx="8363272" cy="4839816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Обеспечение психологического просвещения родителей в этом направлении</a:t>
            </a:r>
          </a:p>
          <a:p>
            <a:pPr marL="514350" indent="-514350"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Предоставить возможность расширенного информирования для специалистов, работающих данной технологией</a:t>
            </a:r>
          </a:p>
          <a:p>
            <a:pPr marL="514350" indent="-514350"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Профилактика эмоционального благополучия ребенка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04088"/>
            <a:ext cx="8075240" cy="78069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Теоретическая составляющая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84784"/>
            <a:ext cx="8712968" cy="5256584"/>
          </a:xfrm>
        </p:spPr>
        <p:txBody>
          <a:bodyPr>
            <a:normAutofit/>
          </a:bodyPr>
          <a:lstStyle/>
          <a:p>
            <a:r>
              <a:rPr lang="ru-RU" dirty="0" smtClean="0"/>
              <a:t>Помощь взрослого в формировании здорового характера ребенка</a:t>
            </a:r>
          </a:p>
          <a:p>
            <a:r>
              <a:rPr lang="ru-RU" dirty="0" smtClean="0"/>
              <a:t>Основные подходы в работе психолога, работающего в контексте </a:t>
            </a:r>
            <a:r>
              <a:rPr lang="ru-RU" dirty="0" err="1" smtClean="0"/>
              <a:t>сказкотерапии</a:t>
            </a:r>
            <a:r>
              <a:rPr lang="ru-RU" dirty="0" smtClean="0"/>
              <a:t>, со взрослыми и детьми</a:t>
            </a:r>
          </a:p>
          <a:p>
            <a:r>
              <a:rPr lang="ru-RU" dirty="0" smtClean="0"/>
              <a:t>Рекомендации по совместной работе со сказкой взрослого и ребенка в сочетании с другими психологическими техниками (</a:t>
            </a:r>
            <a:r>
              <a:rPr lang="ru-RU" dirty="0" err="1" smtClean="0"/>
              <a:t>арт-терапия</a:t>
            </a:r>
            <a:r>
              <a:rPr lang="ru-RU" dirty="0" smtClean="0"/>
              <a:t>, игровая терапия)</a:t>
            </a:r>
          </a:p>
          <a:p>
            <a:r>
              <a:rPr lang="ru-RU" dirty="0" smtClean="0"/>
              <a:t>Практические советы и консультации для родителей по темам, направленным на формирование социально-эмоциональной и волевой сферы</a:t>
            </a:r>
          </a:p>
          <a:p>
            <a:r>
              <a:rPr lang="ru-RU" dirty="0" smtClean="0"/>
              <a:t>Психологические игры для детей и их родителей</a:t>
            </a:r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363272" cy="57606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Практические материалы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5832648"/>
          </a:xfrm>
        </p:spPr>
        <p:txBody>
          <a:bodyPr>
            <a:normAutofit fontScale="32500" lnSpcReduction="20000"/>
          </a:bodyPr>
          <a:lstStyle/>
          <a:p>
            <a:pPr algn="ctr"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Сказка о ежике Забияке</a:t>
            </a:r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автор Оксана Степанова</a:t>
            </a:r>
          </a:p>
          <a:p>
            <a:pPr>
              <a:buNone/>
            </a:pP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300" i="1" dirty="0" smtClean="0">
                <a:latin typeface="Times New Roman" pitchFamily="18" charset="0"/>
                <a:cs typeface="Times New Roman" pitchFamily="18" charset="0"/>
              </a:rPr>
              <a:t>Возраст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: 4–8 лет.</a:t>
            </a:r>
          </a:p>
          <a:p>
            <a:pPr>
              <a:buNone/>
            </a:pPr>
            <a:r>
              <a:rPr lang="ru-RU" sz="4300" i="1" dirty="0" smtClean="0">
                <a:latin typeface="Times New Roman" pitchFamily="18" charset="0"/>
                <a:cs typeface="Times New Roman" pitchFamily="18" charset="0"/>
              </a:rPr>
              <a:t>Направленность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: конфликтные отношения со сверстниками; повышенная агрессивность; неадекватная реакция на наказание и неодобрение.</a:t>
            </a:r>
          </a:p>
          <a:p>
            <a:pPr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За морями, за долами, за высокими горами в одном лесу жил ежик Забияка. Был он такого же возраста, как все зверушки, которые ходили в лесной детский сад. Однако с ежиком Забиякой никто из зверей не хотел дружить. «Почему?» – спросите вы.</a:t>
            </a:r>
          </a:p>
          <a:p>
            <a:pPr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Я открою вам этот секрет: уж очень этот ежик любил драться. А еще ему нравилось, когда на него обращают внимание, и он был готов привлекать это внимание любыми способами. Он мог на занятии у воспитательницы Белки вскочить и что-нибудь громко крикнуть. Или в столовой во время обеда веселить всех смешными рожицами. Воспитательница Белка, конечно, обращала на это внимание, только не такое, какого хотелось Забияке.</a:t>
            </a:r>
          </a:p>
          <a:p>
            <a:pPr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На прогулке зверятам тоже от ежика доставалось. То в песочнице у девочек куличики поломает, то с мальчиками повздорит, если ему главным быть не дают. И даже жаловаться бежал – мол, его никто в игру принимать не хочет.</a:t>
            </a:r>
          </a:p>
          <a:p>
            <a:pPr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А кто же такого задиру и ябеду терпеть будет?</a:t>
            </a:r>
          </a:p>
          <a:p>
            <a:pPr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Грустно и одиноко было Забияке. Ему казалось, что все против него. Ежик уже и сам устал от такого поведения, но как поменяться, он не знал. От огорчения Забияка убежал в самый дальний уголок площадки, чтобы его никто не видел, и расплакался.</a:t>
            </a:r>
          </a:p>
          <a:p>
            <a:pPr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– Ой-ой-ой! – вдруг раздался откуда-то тоненький голосок.</a:t>
            </a:r>
          </a:p>
          <a:p>
            <a:pPr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– Кто здесь? – испуганно спросил ежик. </a:t>
            </a:r>
          </a:p>
          <a:p>
            <a:pPr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– Я вымокла, точно под дождем побывала. Пожалуйста, перестаньте плакать. Лучше расскажите, что у вас случилось? Может быть, я смогу вам помочь? – спросила гусеничка.</a:t>
            </a:r>
          </a:p>
          <a:p>
            <a:pPr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– Мне уже, наверное, никто не поможет, – всхлипнул Забияка.</a:t>
            </a:r>
          </a:p>
          <a:p>
            <a:pPr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– И все же расскажите, вам непременно станет легче, – настойчиво повторила гусеничка.</a:t>
            </a:r>
          </a:p>
          <a:p>
            <a:pPr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И ежик рассказал гусеничке Ксюше свою историю. </a:t>
            </a:r>
            <a:endParaRPr lang="ru-RU" sz="43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435280" cy="4320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548680"/>
            <a:ext cx="8856984" cy="6120680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После небольшого раздумья Ксюша задала ежику вопрос:</a:t>
            </a:r>
          </a:p>
          <a:p>
            <a:pPr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– А сам-то ты, ежик, как думаешь, – с чего тебе начать примирение со зверятами?</a:t>
            </a:r>
          </a:p>
          <a:p>
            <a:pPr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Я думаю, прощения попросить в первую очередь. Только боюсь, что они мне могут не поверить.</a:t>
            </a:r>
          </a:p>
          <a:p>
            <a:pPr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– Ну что ж, начало неплохое. И позволь заметить, что все время, пока мы с тобой говорили, ты сжимал свои лапки в кулачки. Скажи, ты часто так делаешь?</a:t>
            </a:r>
          </a:p>
          <a:p>
            <a:pPr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– Да, очень часто, – удивился ежик.</a:t>
            </a:r>
          </a:p>
          <a:p>
            <a:pPr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– Знаешь, можно подумать, будто ты всегда готов к драке. Ты тратишь на это столько сил и времени, что тебя уже не хватает на увлекательные игры и любимые занятия, а это так важно и интересно! – заметила гусеничка Ксюша.</a:t>
            </a:r>
          </a:p>
          <a:p>
            <a:pPr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– Я даже не задумывался об этом, – погрустнел ежик.</a:t>
            </a:r>
          </a:p>
          <a:p>
            <a:pPr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– Не расстраивайся, вместе мы сможем придумать, как помочь тебе! Для начала попробуй спокойно подышать и выпустить из себя злость и обиду. Представь себе надутый шарик, который вот-вот может лопнуть. А теперь потихонечку выпусти из него лишний воздух.</a:t>
            </a:r>
          </a:p>
          <a:p>
            <a:pPr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– Да, стало гораздо легче, – заметил ежик.</a:t>
            </a:r>
          </a:p>
          <a:p>
            <a:pPr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– А теперь попробуй разжать кулаки! Можешь потрясти хорошенько лапами, как будто на тебя напали муравьи и тебе надо от них избавиться.</a:t>
            </a:r>
          </a:p>
          <a:p>
            <a:pPr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Ежик начал энергично трясти лапками, да так старался, что рассмешил Ксюшу и сам расхохотался.</a:t>
            </a:r>
          </a:p>
          <a:p>
            <a:pPr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– Устал? – участливо спросила гусеничка.</a:t>
            </a:r>
          </a:p>
          <a:p>
            <a:pPr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– Да, точно мешок яблок на колючках перенес, – поделился ежик.</a:t>
            </a:r>
          </a:p>
          <a:p>
            <a:pPr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– Вот и еще одна подсказка! Занимайся физическими упражнениями. Лучше колотить боксерскую грушу, чем кулаками в группе махать. Согласен?</a:t>
            </a:r>
          </a:p>
          <a:p>
            <a:pPr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– Даже очень! – сказал довольный Забияка.</a:t>
            </a:r>
          </a:p>
          <a:p>
            <a:pPr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– Я рада за тебя, – улыбнулась гусеничка Ксюша.</a:t>
            </a:r>
          </a:p>
          <a:p>
            <a:pPr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Так и закончилась эта история. Ежик с гусеничкой с удовольствием встречаются, их дружба продолжается. Забияка стал добрым помощником Ксюши. После этой встречи ежик понял, как плохо быть драчуном. </a:t>
            </a:r>
          </a:p>
          <a:p>
            <a:pPr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В детском саду он ведет себя уже по-другому. Удивительно, но ребята-зверята поменяли свое отношение к нему. Перед сном ежик, засыпая, часто вспоминает слова гусенички:</a:t>
            </a:r>
          </a:p>
          <a:p>
            <a:pPr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– Как все-таки хорошо, когда на тебя обращают внимание за что-нибудь хорошее! Ведь при этом ты чувствуешь себя замечательно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507288" cy="5040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80728"/>
            <a:ext cx="4896544" cy="5040560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b="1" dirty="0" smtClean="0"/>
              <a:t>Вопросы и задания к сказке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– Расскажи, встречались ли в твоей жизни такие ребята, как ежик Забияка? Какие советы ты мог бы им дать?</a:t>
            </a:r>
          </a:p>
          <a:p>
            <a:pPr>
              <a:buNone/>
            </a:pPr>
            <a:r>
              <a:rPr lang="ru-RU" dirty="0" smtClean="0"/>
              <a:t>– Умеешь ли ты прощать обиды? Что прощение дает человеку?</a:t>
            </a:r>
          </a:p>
          <a:p>
            <a:pPr>
              <a:buNone/>
            </a:pPr>
            <a:r>
              <a:rPr lang="ru-RU" dirty="0" smtClean="0"/>
              <a:t>– Вспомни моменты в твоей жизни, когда какой-нибудь добрый человек пришел тебе на помощь.</a:t>
            </a:r>
          </a:p>
          <a:p>
            <a:pPr>
              <a:buNone/>
            </a:pPr>
            <a:r>
              <a:rPr lang="ru-RU" dirty="0" smtClean="0"/>
              <a:t>– Сделайте инсценировку сказки. В сценке один будет играть роль ежика, а другой – роль гусенички. </a:t>
            </a:r>
          </a:p>
          <a:p>
            <a:pPr>
              <a:buNone/>
            </a:pPr>
            <a:r>
              <a:rPr lang="ru-RU" dirty="0" smtClean="0"/>
              <a:t>– Нарисуй открытку для своего лучшего друга</a:t>
            </a:r>
            <a:r>
              <a:rPr lang="ru-RU" dirty="0" smtClean="0"/>
              <a:t>.</a:t>
            </a:r>
            <a:endParaRPr lang="ru-RU" dirty="0" smtClean="0"/>
          </a:p>
        </p:txBody>
      </p:sp>
      <p:pic>
        <p:nvPicPr>
          <p:cNvPr id="307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8344" y="1196752"/>
            <a:ext cx="3582475" cy="5112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99</TotalTime>
  <Words>566</Words>
  <Application>Microsoft Office PowerPoint</Application>
  <PresentationFormat>Экран (4:3)</PresentationFormat>
  <Paragraphs>108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Творческая работа по направлению Новое методическое пособие  «Сказки – подсказки для детей и их родителей»</vt:lpstr>
      <vt:lpstr>Автор Степанова Оксана Владиславовна</vt:lpstr>
      <vt:lpstr>Краткое резюме об авторе проекта</vt:lpstr>
      <vt:lpstr>Слайд 4</vt:lpstr>
      <vt:lpstr>Задачи</vt:lpstr>
      <vt:lpstr>Теоретическая составляющая</vt:lpstr>
      <vt:lpstr>Практические материалы</vt:lpstr>
      <vt:lpstr>Слайд 8</vt:lpstr>
      <vt:lpstr>Слайд 9</vt:lpstr>
      <vt:lpstr>Психологическая консультация</vt:lpstr>
      <vt:lpstr>Психологические игры для детей и родителей 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26</cp:revision>
  <dcterms:created xsi:type="dcterms:W3CDTF">2016-03-20T18:04:25Z</dcterms:created>
  <dcterms:modified xsi:type="dcterms:W3CDTF">2016-03-20T19:44:16Z</dcterms:modified>
</cp:coreProperties>
</file>