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7" r:id="rId9"/>
    <p:sldId id="268" r:id="rId10"/>
    <p:sldId id="269" r:id="rId11"/>
    <p:sldId id="270" r:id="rId12"/>
    <p:sldId id="271" r:id="rId13"/>
    <p:sldId id="26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8;&#1088;&#1077;&#1085;&#1080;&#1088;&#1086;&#1074;&#1086;&#1095;&#1085;&#1099;&#1077;%20&#1079;&#1072;&#1076;&#1072;&#1085;&#1080;&#1103;%20&#1043;&#1048;&#1040;%20&#1062;&#1099;&#1088;&#1082;&#1080;&#1085;.pptx" TargetMode="External"/><Relationship Id="rId7" Type="http://schemas.openxmlformats.org/officeDocument/2006/relationships/slide" Target="slide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hyperlink" Target="&#1055;&#1054;&#1044;&#1043;&#1054;&#1058;&#1054;&#1042;&#1050;&#1040;%20&#1050;%20&#1043;&#1048;&#1040;&#1057;&#1091;&#1079;&#1076;&#1072;&#1083;&#1077;&#1074;&#1072;.pptx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doll26.ucoz.ru/gia/img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3446" y="0"/>
            <a:ext cx="8151811" cy="5297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38594" y="5492771"/>
            <a:ext cx="2673102" cy="1096899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ГБОУ школа 375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22.11.2017</a:t>
            </a:r>
            <a:endParaRPr lang="ru-RU" sz="20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35206" y="4549676"/>
            <a:ext cx="792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+mj-lt"/>
              </a:rPr>
              <a:t>Подготовительно – обобщающие уроки по темам как система подготовки учащихся к итоговой  и промежуточной аттестации</a:t>
            </a:r>
            <a:endParaRPr lang="ru-RU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23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7751" y="285750"/>
            <a:ext cx="10363200" cy="10366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smtClean="0">
                <a:solidFill>
                  <a:srgbClr val="E830AB"/>
                </a:solidFill>
              </a:rPr>
              <a:t>Приложение 3</a:t>
            </a:r>
            <a:endParaRPr lang="ru-RU" sz="5400">
              <a:solidFill>
                <a:srgbClr val="E830AB"/>
              </a:solidFill>
            </a:endParaRPr>
          </a:p>
        </p:txBody>
      </p:sp>
      <p:pic>
        <p:nvPicPr>
          <p:cNvPr id="52227" name="Рисунок 4" descr="таблица.t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01763"/>
            <a:ext cx="8667751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52" y="895350"/>
            <a:ext cx="10382249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b="1" dirty="0">
                <a:solidFill>
                  <a:srgbClr val="260CEA"/>
                </a:solidFill>
                <a:latin typeface="+mn-lt"/>
              </a:rPr>
              <a:t>Верно ли, что если треугольники равны, то каждый угол первого треугольника равен каждому углу второго треугольника?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60CEA"/>
                </a:solidFill>
                <a:latin typeface="+mn-lt"/>
              </a:rPr>
              <a:t>2.  </a:t>
            </a:r>
            <a:r>
              <a:rPr lang="ru-RU" sz="2400" b="1" dirty="0">
                <a:latin typeface="+mn-lt"/>
              </a:rPr>
              <a:t>Верно ли, что каждому углу первого треугольника можно найти угол, равный ему во втором, равном треугольнике?                                                                        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60CEA"/>
                </a:solidFill>
                <a:latin typeface="+mn-lt"/>
              </a:rPr>
              <a:t>3.  Верно ли, что если сторона и два прилежащих к ней угла одного треугольника соответственно равны стороне и двум прилежащим к ней углам другого треугольника, то такие треугольники равны?            </a:t>
            </a:r>
            <a:r>
              <a:rPr lang="ru-RU" sz="2000" b="1" dirty="0">
                <a:solidFill>
                  <a:srgbClr val="260CEA"/>
                </a:solidFill>
                <a:latin typeface="+mn-lt"/>
              </a:rPr>
              <a:t>          </a:t>
            </a:r>
            <a:r>
              <a:rPr lang="ru-RU" sz="2000" b="1" dirty="0">
                <a:solidFill>
                  <a:srgbClr val="00FF00"/>
                </a:solidFill>
                <a:latin typeface="+mn-lt"/>
              </a:rPr>
              <a:t>                      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02733" y="0"/>
            <a:ext cx="10363200" cy="1036638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E830AB"/>
                </a:solidFill>
                <a:latin typeface="+mj-lt"/>
                <a:ea typeface="+mj-ea"/>
                <a:cs typeface="+mj-cs"/>
              </a:rPr>
              <a:t>Приложение </a:t>
            </a:r>
            <a:r>
              <a:rPr lang="ru-RU" sz="5400" b="1" dirty="0" smtClean="0">
                <a:solidFill>
                  <a:srgbClr val="E830AB"/>
                </a:solidFill>
                <a:latin typeface="+mj-lt"/>
                <a:ea typeface="+mj-ea"/>
                <a:cs typeface="+mj-cs"/>
              </a:rPr>
              <a:t>4</a:t>
            </a:r>
            <a:endParaRPr lang="ru-RU" sz="5400" b="1" dirty="0">
              <a:solidFill>
                <a:srgbClr val="E830AB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Прямоугольник 1"/>
          <p:cNvSpPr>
            <a:spLocks noChangeArrowheads="1"/>
          </p:cNvSpPr>
          <p:nvPr/>
        </p:nvSpPr>
        <p:spPr bwMode="auto">
          <a:xfrm>
            <a:off x="880533" y="806450"/>
            <a:ext cx="1108286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>
                <a:solidFill>
                  <a:srgbClr val="260CEA"/>
                </a:solidFill>
              </a:rPr>
              <a:t>4.  </a:t>
            </a:r>
            <a:r>
              <a:rPr lang="ru-RU" sz="2400" b="1"/>
              <a:t>Верно ли, что если три угла одного треугольника соответственно равны трем углам другого треугольника, то такие треугольники равны?                                     </a:t>
            </a:r>
          </a:p>
          <a:p>
            <a:pPr algn="just">
              <a:lnSpc>
                <a:spcPct val="150000"/>
              </a:lnSpc>
            </a:pPr>
            <a:endParaRPr lang="ru-RU" sz="2400" b="1">
              <a:solidFill>
                <a:srgbClr val="260CEA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sz="2400" b="1">
                <a:solidFill>
                  <a:srgbClr val="260CEA"/>
                </a:solidFill>
              </a:rPr>
              <a:t>5.  Верно ли, что если две стороны и угол одного треугольника соответственно равны двум сторонам и углу другого треугольника, то такие треугольники равны?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4" descr="https://shop.prosv.ru/content/images/thumbs/0000651_5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shop.prosv.ru/content/images/thumbs/0000651_5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shop.prosv.ru/content/images/thumbs/0000651_5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://krasnodon.su/images/news2/%D0%93%D0%98%D0%90.jpg"/>
          <p:cNvPicPr>
            <a:picLocks noChangeAspect="1" noChangeArrowheads="1"/>
          </p:cNvPicPr>
          <p:nvPr/>
        </p:nvPicPr>
        <p:blipFill>
          <a:blip r:embed="rId2"/>
          <a:srcRect l="12560" r="8190"/>
          <a:stretch>
            <a:fillRect/>
          </a:stretch>
        </p:blipFill>
        <p:spPr bwMode="auto">
          <a:xfrm>
            <a:off x="0" y="0"/>
            <a:ext cx="3846286" cy="3294674"/>
          </a:xfrm>
          <a:prstGeom prst="rect">
            <a:avLst/>
          </a:prstGeom>
          <a:noFill/>
        </p:spPr>
      </p:pic>
      <p:pic>
        <p:nvPicPr>
          <p:cNvPr id="6146" name="Picture 2" descr="https://im0-tub-ru.yandex.net/i?id=e91ee2f7e6753ac6a92d76504abda56f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8191" y="3098799"/>
            <a:ext cx="3571875" cy="3048001"/>
          </a:xfrm>
          <a:prstGeom prst="rect">
            <a:avLst/>
          </a:prstGeom>
          <a:noFill/>
        </p:spPr>
      </p:pic>
      <p:sp>
        <p:nvSpPr>
          <p:cNvPr id="6148" name="AutoShape 4" descr="https://pbs.twimg.com/media/C8fl6OrXUAIN0MZ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pbs.twimg.com/media/C8fl6OrXUAIN0MZ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22125" y="253164"/>
            <a:ext cx="707650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 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2457" y="4338935"/>
            <a:ext cx="342537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УДАЧИ В РАБОТЕ!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72114" y="2793164"/>
            <a:ext cx="28157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540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9938" y="1078764"/>
            <a:ext cx="4325816" cy="388077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сдаче ГИА по математике должна идти через систему.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Только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обеспечит выпускнику успешную сдачу экзамена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о структуре нашей работы.</a:t>
            </a:r>
          </a:p>
          <a:p>
            <a:endParaRPr lang="ru-RU" dirty="0"/>
          </a:p>
        </p:txBody>
      </p:sp>
      <p:sp>
        <p:nvSpPr>
          <p:cNvPr id="10242" name="AutoShape 2" descr="https://ds04.infourok.ru/uploads/ex/0be8/0008e587-70326d0a/hello_html_2e2047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ds04.infourok.ru/uploads/ex/0be8/0008e587-70326d0a/hello_html_2e2047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https://4.bp.blogspot.com/-NNF7YF5RTZY/V77kylwHmaI/AAAAAAAAAjw/MErCpuK58VkJbdzQx62-mppdH2mceqQiACLcB/s1600/863Bookworm_Book_0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https://lytschool6.edumsko.ru/uploads/2000/1115/section/59553/gia_kartinka.jpg?1500487787163"/>
          <p:cNvPicPr/>
          <p:nvPr/>
        </p:nvPicPr>
        <p:blipFill>
          <a:blip r:embed="rId2"/>
          <a:srcRect l="23114" r="20354" b="5325"/>
          <a:stretch>
            <a:fillRect/>
          </a:stretch>
        </p:blipFill>
        <p:spPr bwMode="auto">
          <a:xfrm>
            <a:off x="668213" y="738551"/>
            <a:ext cx="3106618" cy="43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7212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487" y="121634"/>
            <a:ext cx="8596668" cy="676856"/>
          </a:xfrm>
        </p:spPr>
        <p:txBody>
          <a:bodyPr/>
          <a:lstStyle/>
          <a:p>
            <a:pPr algn="ctr"/>
            <a:r>
              <a:rPr lang="ru-RU" dirty="0" smtClean="0"/>
              <a:t>Структура нашей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7487" y="1004553"/>
            <a:ext cx="5152667" cy="5415565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Стартовые работы в начале учебного года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срезовых работ в период календарно  обобщающего контроля по параллелям в формате ГИА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изучения каждой темы проводим тематические тесты  с 5класса в формате ОГЭ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7 класса начинается работа со сборник заданий для проведения письменного экзамена по алгебре за курс основной школы Л.В.Кузнецовой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учитель уделяет огромное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устной работе, на которой отрабатываются вычислительные навыки, свойства или признаки геометрических фигур на готовых чертежах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Элективный курс ( с сентября – повторение курса алгебры и геометрии, с января – работа с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КИМами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Знакомства с сайтами для подготовки к ГИА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2" name="Рисунок 11"/>
          <p:cNvPicPr/>
          <p:nvPr/>
        </p:nvPicPr>
        <p:blipFill>
          <a:blip r:embed="rId2"/>
          <a:srcRect l="25934" t="18803" r="25257" b="9402"/>
          <a:stretch>
            <a:fillRect/>
          </a:stretch>
        </p:blipFill>
        <p:spPr bwMode="auto">
          <a:xfrm>
            <a:off x="6658220" y="832339"/>
            <a:ext cx="4513873" cy="559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/>
          <a:srcRect b="6279"/>
          <a:stretch>
            <a:fillRect/>
          </a:stretch>
        </p:blipFill>
        <p:spPr bwMode="auto">
          <a:xfrm>
            <a:off x="6732796" y="0"/>
            <a:ext cx="4965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 descr="http://static.my-shop.ru/product/3/278/27777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3544" y="951243"/>
            <a:ext cx="3421662" cy="5427785"/>
          </a:xfrm>
          <a:prstGeom prst="rect">
            <a:avLst/>
          </a:prstGeom>
          <a:noFill/>
        </p:spPr>
      </p:pic>
      <p:pic>
        <p:nvPicPr>
          <p:cNvPr id="10243" name="Picture 3" descr="http://uchebnik-tetrad.com/algebra/9_klass/uchebnik/kuznecova/1.jpg"/>
          <p:cNvPicPr>
            <a:picLocks noChangeAspect="1" noChangeArrowheads="1"/>
          </p:cNvPicPr>
          <p:nvPr/>
        </p:nvPicPr>
        <p:blipFill>
          <a:blip r:embed="rId5"/>
          <a:srcRect l="4348" r="4575"/>
          <a:stretch>
            <a:fillRect/>
          </a:stretch>
        </p:blipFill>
        <p:spPr bwMode="auto">
          <a:xfrm>
            <a:off x="6735745" y="659543"/>
            <a:ext cx="3583912" cy="5565270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32247" y="1161457"/>
            <a:ext cx="5025461" cy="399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Рисунок 17" descr="C:\Documents and Settings\1\Local Settings\Temporary Internet Files\Content.Word\Scan20002.bmp"/>
          <p:cNvPicPr/>
          <p:nvPr/>
        </p:nvPicPr>
        <p:blipFill>
          <a:blip r:embed="rId7"/>
          <a:srcRect l="57555" r="2189" b="16393"/>
          <a:stretch>
            <a:fillRect/>
          </a:stretch>
        </p:blipFill>
        <p:spPr bwMode="auto">
          <a:xfrm>
            <a:off x="6875762" y="1075872"/>
            <a:ext cx="3472924" cy="517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87874" y="1883681"/>
            <a:ext cx="4715884" cy="367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00537" y="1684181"/>
            <a:ext cx="3821359" cy="404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20108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/>
                </a:solidFill>
              </a:rPr>
              <a:t>В готовности учащихся к сдаче экзамена в форме ГИА выделяем следующие составляющие: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- </a:t>
            </a:r>
            <a:r>
              <a:rPr lang="ru-RU" sz="2400" dirty="0">
                <a:hlinkClick r:id="rId2" action="ppaction://hlinksldjump"/>
              </a:rPr>
              <a:t>информационная готовность </a:t>
            </a:r>
            <a:r>
              <a:rPr lang="ru-RU" sz="2400" dirty="0"/>
              <a:t>(информированность о правилах поведения на экзамене, информированность о правилах заполнения бланков и т.д.);</a:t>
            </a:r>
          </a:p>
          <a:p>
            <a:endParaRPr lang="ru-RU" sz="2400" dirty="0"/>
          </a:p>
          <a:p>
            <a:r>
              <a:rPr lang="ru-RU" sz="2400" dirty="0"/>
              <a:t>- </a:t>
            </a:r>
            <a:r>
              <a:rPr lang="ru-RU" sz="2400" dirty="0" smtClean="0">
                <a:solidFill>
                  <a:schemeClr val="accent2"/>
                </a:solidFill>
              </a:rPr>
              <a:t>предметная готовность или содержательная </a:t>
            </a:r>
            <a:r>
              <a:rPr lang="ru-RU" sz="2400" dirty="0" smtClean="0"/>
              <a:t>( </a:t>
            </a:r>
            <a:r>
              <a:rPr lang="ru-RU" sz="2400" dirty="0"/>
              <a:t>умение решать тестовые задания</a:t>
            </a:r>
            <a:r>
              <a:rPr lang="ru-RU" sz="2400" dirty="0" smtClean="0"/>
              <a:t>);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707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Информационная готовность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926" y="1456875"/>
            <a:ext cx="8596668" cy="480688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года администрация подробно знакомит учащихся и их родителей с нормативными документами по проведению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ГИА, правилами поведения на экзамене;</a:t>
            </a:r>
          </a:p>
          <a:p>
            <a:r>
              <a:rPr lang="ru-RU" sz="24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со своей </a:t>
            </a:r>
            <a:r>
              <a:rPr lang="ru-RU" sz="24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lang="ru-RU" sz="24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 разбираем с </a:t>
            </a:r>
            <a:r>
              <a:rPr lang="ru-RU" sz="24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учащимися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и элективных курсах рассматриваются: </a:t>
            </a:r>
          </a:p>
          <a:p>
            <a:pPr marL="5400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структуры экзаменационной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4000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экзаменационной работы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400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оценивания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работы,</a:t>
            </a:r>
          </a:p>
          <a:p>
            <a:pPr marL="5400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бланками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заполнения,</a:t>
            </a:r>
          </a:p>
          <a:p>
            <a:pPr marL="540000"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демоверсия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images.myshared.ru/6/771241/slide_11.jpg"/>
          <p:cNvPicPr>
            <a:picLocks noChangeAspect="1" noChangeArrowheads="1"/>
          </p:cNvPicPr>
          <p:nvPr/>
        </p:nvPicPr>
        <p:blipFill>
          <a:blip r:embed="rId2"/>
          <a:srcRect l="23427" r="23496"/>
          <a:stretch>
            <a:fillRect/>
          </a:stretch>
        </p:blipFill>
        <p:spPr bwMode="auto">
          <a:xfrm>
            <a:off x="8393723" y="0"/>
            <a:ext cx="3798277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7934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Предметная готовность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 умение решать тестовые задания</a:t>
            </a:r>
            <a:r>
              <a:rPr lang="ru-RU" dirty="0" smtClean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Птицына Ирина Аркадьевна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Романова Марина Анатольевна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304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32764" y="265662"/>
            <a:ext cx="8596313" cy="7053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Создание портфолио по предмету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9426" y="3456275"/>
            <a:ext cx="2998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Работы учащихся</a:t>
            </a:r>
            <a:endParaRPr lang="ru-RU" sz="2400" dirty="0">
              <a:latin typeface="Comic Sans MS" pitchFamily="66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504092" y="1266092"/>
            <a:ext cx="4208254" cy="5356888"/>
            <a:chOff x="-736125" y="255911"/>
            <a:chExt cx="4829577" cy="5681964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36125" y="255911"/>
              <a:ext cx="4829577" cy="568196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04828" y="394501"/>
              <a:ext cx="3538011" cy="4387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САЙТЫ</a:t>
              </a:r>
            </a:p>
            <a:p>
              <a:pPr algn="ctr"/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www. fipi.ru</a:t>
              </a: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www. opengia.ru</a:t>
              </a: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www. ege.edu.spb.ru</a:t>
              </a: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ege.yandex.ru/mathematics</a:t>
              </a: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Reshuege.ru</a:t>
              </a: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Uztest.ru</a:t>
              </a: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Alexlarin.net</a:t>
              </a:r>
            </a:p>
            <a:p>
              <a:r>
                <a:rPr lang="ru-RU" sz="2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Меташкола</a:t>
              </a:r>
              <a:endPara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Стад Град</a:t>
              </a:r>
              <a:endPara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pic>
        <p:nvPicPr>
          <p:cNvPr id="5121" name="Picture 1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/>
          <a:srcRect l="23202" t="16282" r="8169" b="11426"/>
          <a:stretch>
            <a:fillRect/>
          </a:stretch>
        </p:blipFill>
        <p:spPr bwMode="auto">
          <a:xfrm>
            <a:off x="5615352" y="1319366"/>
            <a:ext cx="2520464" cy="199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/>
          <a:srcRect l="21492" t="16119" r="6704" b="11263"/>
          <a:stretch>
            <a:fillRect/>
          </a:stretch>
        </p:blipFill>
        <p:spPr bwMode="auto">
          <a:xfrm>
            <a:off x="5052647" y="4147579"/>
            <a:ext cx="2461846" cy="1867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Управляющая кнопка: возврат 16">
            <a:hlinkClick r:id="rId7" action="ppaction://hlinksldjump" highlightClick="1"/>
          </p:cNvPr>
          <p:cNvSpPr/>
          <p:nvPr/>
        </p:nvSpPr>
        <p:spPr>
          <a:xfrm>
            <a:off x="10842171" y="6154057"/>
            <a:ext cx="914400" cy="39188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061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1" y="500064"/>
            <a:ext cx="10363200" cy="10366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E830AB"/>
                </a:solidFill>
              </a:rPr>
              <a:t>Приложение 1</a:t>
            </a:r>
            <a:endParaRPr lang="ru-RU" sz="5400" dirty="0">
              <a:solidFill>
                <a:srgbClr val="E830AB"/>
              </a:solidFill>
            </a:endParaRPr>
          </a:p>
        </p:txBody>
      </p: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2000251" y="2000251"/>
            <a:ext cx="3714749" cy="1071563"/>
            <a:chOff x="4572000" y="2428868"/>
            <a:chExt cx="1785950" cy="857256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rot="10800000" flipV="1">
              <a:off x="4572000" y="2428868"/>
              <a:ext cx="1286291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16200000" flipH="1">
              <a:off x="5679492" y="2607667"/>
              <a:ext cx="857256" cy="499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0800000">
              <a:off x="4572000" y="3286124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180" name="TextBox 16"/>
          <p:cNvSpPr txBox="1">
            <a:spLocks noChangeArrowheads="1"/>
          </p:cNvSpPr>
          <p:nvPr/>
        </p:nvSpPr>
        <p:spPr bwMode="auto">
          <a:xfrm flipH="1">
            <a:off x="571501" y="2428875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accent1"/>
                </a:solidFill>
                <a:latin typeface="Constantia" pitchFamily="18" charset="0"/>
              </a:rPr>
              <a:t>1.</a:t>
            </a:r>
          </a:p>
        </p:txBody>
      </p: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6572251" y="2000251"/>
            <a:ext cx="3714749" cy="1071563"/>
            <a:chOff x="4572000" y="2428868"/>
            <a:chExt cx="1785950" cy="857256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0800000" flipV="1">
              <a:off x="4572000" y="2428868"/>
              <a:ext cx="1286291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H="1">
              <a:off x="5679492" y="2607667"/>
              <a:ext cx="857256" cy="499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4572000" y="3286124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21"/>
          <p:cNvGrpSpPr>
            <a:grpSpLocks/>
          </p:cNvGrpSpPr>
          <p:nvPr/>
        </p:nvGrpSpPr>
        <p:grpSpPr bwMode="auto">
          <a:xfrm>
            <a:off x="6572251" y="4929188"/>
            <a:ext cx="3714749" cy="1071562"/>
            <a:chOff x="4572000" y="2428868"/>
            <a:chExt cx="1785950" cy="857256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rot="10800000" flipV="1">
              <a:off x="4572000" y="2428868"/>
              <a:ext cx="1286291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6200000" flipH="1">
              <a:off x="5679493" y="2607667"/>
              <a:ext cx="857256" cy="499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4572000" y="3286124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25"/>
          <p:cNvGrpSpPr>
            <a:grpSpLocks/>
          </p:cNvGrpSpPr>
          <p:nvPr/>
        </p:nvGrpSpPr>
        <p:grpSpPr bwMode="auto">
          <a:xfrm>
            <a:off x="1809751" y="4929188"/>
            <a:ext cx="3714749" cy="1071562"/>
            <a:chOff x="4572000" y="2428868"/>
            <a:chExt cx="1785950" cy="857256"/>
          </a:xfrm>
        </p:grpSpPr>
        <p:cxnSp>
          <p:nvCxnSpPr>
            <p:cNvPr id="27" name="Прямая соединительная линия 26"/>
            <p:cNvCxnSpPr/>
            <p:nvPr/>
          </p:nvCxnSpPr>
          <p:spPr>
            <a:xfrm rot="10800000" flipV="1">
              <a:off x="4572000" y="2428868"/>
              <a:ext cx="1286291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6200000" flipH="1">
              <a:off x="5679493" y="2607667"/>
              <a:ext cx="857256" cy="499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4572000" y="3286124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29"/>
          <p:cNvGrpSpPr>
            <a:grpSpLocks/>
          </p:cNvGrpSpPr>
          <p:nvPr/>
        </p:nvGrpSpPr>
        <p:grpSpPr bwMode="auto">
          <a:xfrm>
            <a:off x="6572251" y="3429001"/>
            <a:ext cx="3714749" cy="1071563"/>
            <a:chOff x="4572000" y="2428868"/>
            <a:chExt cx="1785950" cy="857256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 rot="10800000" flipV="1">
              <a:off x="4572000" y="2428868"/>
              <a:ext cx="1286291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6200000" flipH="1">
              <a:off x="5679492" y="2607667"/>
              <a:ext cx="857256" cy="499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4572000" y="3286124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33"/>
          <p:cNvGrpSpPr>
            <a:grpSpLocks/>
          </p:cNvGrpSpPr>
          <p:nvPr/>
        </p:nvGrpSpPr>
        <p:grpSpPr bwMode="auto">
          <a:xfrm>
            <a:off x="1905001" y="3429001"/>
            <a:ext cx="3714751" cy="1071563"/>
            <a:chOff x="4572000" y="2428868"/>
            <a:chExt cx="1785950" cy="857256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 rot="10800000" flipV="1">
              <a:off x="4572000" y="2428868"/>
              <a:ext cx="1286291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6200000" flipH="1">
              <a:off x="5679492" y="2607666"/>
              <a:ext cx="857256" cy="499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4572000" y="3286124"/>
              <a:ext cx="17859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3226594" y="2440782"/>
            <a:ext cx="214313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6200000" flipH="1">
            <a:off x="7798594" y="2440782"/>
            <a:ext cx="214313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3881439" y="3024189"/>
            <a:ext cx="142875" cy="95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3976688" y="3024188"/>
            <a:ext cx="142875" cy="95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8643939" y="3024189"/>
            <a:ext cx="142875" cy="95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8739188" y="3024188"/>
            <a:ext cx="142875" cy="95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Дуга 55"/>
          <p:cNvSpPr/>
          <p:nvPr/>
        </p:nvSpPr>
        <p:spPr>
          <a:xfrm>
            <a:off x="2381251" y="2857501"/>
            <a:ext cx="381000" cy="4286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Дуга 56"/>
          <p:cNvSpPr/>
          <p:nvPr/>
        </p:nvSpPr>
        <p:spPr>
          <a:xfrm>
            <a:off x="6953251" y="2857501"/>
            <a:ext cx="381000" cy="4286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3226594" y="3869532"/>
            <a:ext cx="214313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4976813" y="3762376"/>
            <a:ext cx="142875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5072064" y="3833813"/>
            <a:ext cx="142875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5167313" y="3905251"/>
            <a:ext cx="142875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5400000">
            <a:off x="9548813" y="3690938"/>
            <a:ext cx="142875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9644064" y="3762376"/>
            <a:ext cx="142875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>
            <a:off x="9739313" y="3833813"/>
            <a:ext cx="142875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5400000">
            <a:off x="8548688" y="4452938"/>
            <a:ext cx="142875" cy="95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5400000">
            <a:off x="8643939" y="4452939"/>
            <a:ext cx="142875" cy="95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Группа 88"/>
          <p:cNvGrpSpPr>
            <a:grpSpLocks/>
          </p:cNvGrpSpPr>
          <p:nvPr/>
        </p:nvGrpSpPr>
        <p:grpSpPr bwMode="auto">
          <a:xfrm>
            <a:off x="3714751" y="4429126"/>
            <a:ext cx="190500" cy="142875"/>
            <a:chOff x="2786050" y="4429132"/>
            <a:chExt cx="142876" cy="142876"/>
          </a:xfrm>
        </p:grpSpPr>
        <p:cxnSp>
          <p:nvCxnSpPr>
            <p:cNvPr id="81" name="Прямая соединительная линия 80"/>
            <p:cNvCxnSpPr/>
            <p:nvPr/>
          </p:nvCxnSpPr>
          <p:spPr>
            <a:xfrm rot="5400000">
              <a:off x="2750331" y="4464851"/>
              <a:ext cx="142876" cy="714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rot="5400000">
              <a:off x="2821768" y="4464851"/>
              <a:ext cx="142876" cy="714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Прямая соединительная линия 83"/>
          <p:cNvCxnSpPr/>
          <p:nvPr/>
        </p:nvCxnSpPr>
        <p:spPr>
          <a:xfrm rot="16200000" flipH="1">
            <a:off x="7893845" y="3798094"/>
            <a:ext cx="214312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Дуга 84"/>
          <p:cNvSpPr/>
          <p:nvPr/>
        </p:nvSpPr>
        <p:spPr>
          <a:xfrm>
            <a:off x="2190751" y="5786439"/>
            <a:ext cx="381000" cy="4286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Дуга 85"/>
          <p:cNvSpPr/>
          <p:nvPr/>
        </p:nvSpPr>
        <p:spPr>
          <a:xfrm>
            <a:off x="6953251" y="5786439"/>
            <a:ext cx="381000" cy="4286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207" name="TextBox 86"/>
          <p:cNvSpPr txBox="1">
            <a:spLocks noChangeArrowheads="1"/>
          </p:cNvSpPr>
          <p:nvPr/>
        </p:nvSpPr>
        <p:spPr bwMode="auto">
          <a:xfrm flipH="1">
            <a:off x="571500" y="4000500"/>
            <a:ext cx="76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accent1"/>
                </a:solidFill>
                <a:latin typeface="Constantia" pitchFamily="18" charset="0"/>
              </a:rPr>
              <a:t>2.</a:t>
            </a:r>
          </a:p>
        </p:txBody>
      </p:sp>
      <p:sp>
        <p:nvSpPr>
          <p:cNvPr id="50208" name="TextBox 87"/>
          <p:cNvSpPr txBox="1">
            <a:spLocks noChangeArrowheads="1"/>
          </p:cNvSpPr>
          <p:nvPr/>
        </p:nvSpPr>
        <p:spPr bwMode="auto">
          <a:xfrm flipH="1">
            <a:off x="571500" y="5572125"/>
            <a:ext cx="76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accent1"/>
                </a:solidFill>
                <a:latin typeface="Constantia" pitchFamily="18" charset="0"/>
              </a:rPr>
              <a:t>3.</a:t>
            </a:r>
          </a:p>
        </p:txBody>
      </p:sp>
      <p:grpSp>
        <p:nvGrpSpPr>
          <p:cNvPr id="10" name="Группа 89"/>
          <p:cNvGrpSpPr>
            <a:grpSpLocks/>
          </p:cNvGrpSpPr>
          <p:nvPr/>
        </p:nvGrpSpPr>
        <p:grpSpPr bwMode="auto">
          <a:xfrm>
            <a:off x="3810001" y="5929314"/>
            <a:ext cx="190500" cy="142875"/>
            <a:chOff x="2786050" y="4429132"/>
            <a:chExt cx="142876" cy="142876"/>
          </a:xfrm>
        </p:grpSpPr>
        <p:cxnSp>
          <p:nvCxnSpPr>
            <p:cNvPr id="91" name="Прямая соединительная линия 90"/>
            <p:cNvCxnSpPr/>
            <p:nvPr/>
          </p:nvCxnSpPr>
          <p:spPr>
            <a:xfrm rot="5400000">
              <a:off x="2750331" y="4464851"/>
              <a:ext cx="142876" cy="714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rot="5400000">
              <a:off x="2821769" y="4464851"/>
              <a:ext cx="142876" cy="714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92"/>
          <p:cNvGrpSpPr>
            <a:grpSpLocks/>
          </p:cNvGrpSpPr>
          <p:nvPr/>
        </p:nvGrpSpPr>
        <p:grpSpPr bwMode="auto">
          <a:xfrm>
            <a:off x="8667751" y="5929314"/>
            <a:ext cx="190500" cy="142875"/>
            <a:chOff x="2786050" y="4429132"/>
            <a:chExt cx="142876" cy="142876"/>
          </a:xfrm>
        </p:grpSpPr>
        <p:cxnSp>
          <p:nvCxnSpPr>
            <p:cNvPr id="94" name="Прямая соединительная линия 93"/>
            <p:cNvCxnSpPr/>
            <p:nvPr/>
          </p:nvCxnSpPr>
          <p:spPr>
            <a:xfrm rot="5400000">
              <a:off x="2750331" y="4464851"/>
              <a:ext cx="142876" cy="714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 rot="5400000">
              <a:off x="2821768" y="4464851"/>
              <a:ext cx="142876" cy="714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Дуга 105"/>
          <p:cNvSpPr/>
          <p:nvPr/>
        </p:nvSpPr>
        <p:spPr>
          <a:xfrm flipH="1">
            <a:off x="5143500" y="5786439"/>
            <a:ext cx="381000" cy="4286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Дуга 106"/>
          <p:cNvSpPr/>
          <p:nvPr/>
        </p:nvSpPr>
        <p:spPr>
          <a:xfrm flipH="1">
            <a:off x="9906000" y="5786439"/>
            <a:ext cx="381000" cy="4286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Дуга 107"/>
          <p:cNvSpPr/>
          <p:nvPr/>
        </p:nvSpPr>
        <p:spPr>
          <a:xfrm flipH="1">
            <a:off x="5048251" y="5715001"/>
            <a:ext cx="393700" cy="56197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Дуга 108"/>
          <p:cNvSpPr/>
          <p:nvPr/>
        </p:nvSpPr>
        <p:spPr>
          <a:xfrm flipH="1">
            <a:off x="9810751" y="5715001"/>
            <a:ext cx="393700" cy="56197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023" y="229332"/>
            <a:ext cx="10363200" cy="10366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E830AB"/>
                </a:solidFill>
              </a:rPr>
              <a:t>Приложение 2</a:t>
            </a:r>
            <a:endParaRPr lang="ru-RU" sz="5400" dirty="0">
              <a:solidFill>
                <a:srgbClr val="E830AB"/>
              </a:solidFill>
            </a:endParaRPr>
          </a:p>
        </p:txBody>
      </p:sp>
      <p:pic>
        <p:nvPicPr>
          <p:cNvPr id="51203" name="Рисунок 119" descr="треугол.t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912" y="1536700"/>
            <a:ext cx="8667749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515</TotalTime>
  <Words>432</Words>
  <Application>Microsoft Office PowerPoint</Application>
  <PresentationFormat>Произвольный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Слайд 1</vt:lpstr>
      <vt:lpstr>Слайд 2</vt:lpstr>
      <vt:lpstr>Структура нашей работы</vt:lpstr>
      <vt:lpstr>В готовности учащихся к сдаче экзамена в форме ГИА выделяем следующие составляющие: </vt:lpstr>
      <vt:lpstr>Информационная готовность</vt:lpstr>
      <vt:lpstr>Предметная готовность ( умение решать тестовые задания) </vt:lpstr>
      <vt:lpstr>Создание портфолио по предмету</vt:lpstr>
      <vt:lpstr>Приложение 1</vt:lpstr>
      <vt:lpstr>Приложение 2</vt:lpstr>
      <vt:lpstr>Приложение 3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ГИА из опыта работы</dc:title>
  <dc:creator>сирожа</dc:creator>
  <cp:lastModifiedBy>teacher</cp:lastModifiedBy>
  <cp:revision>59</cp:revision>
  <dcterms:created xsi:type="dcterms:W3CDTF">2017-11-02T21:08:44Z</dcterms:created>
  <dcterms:modified xsi:type="dcterms:W3CDTF">2019-01-16T10:47:50Z</dcterms:modified>
</cp:coreProperties>
</file>