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74" r:id="rId7"/>
    <p:sldId id="262" r:id="rId8"/>
    <p:sldId id="270" r:id="rId9"/>
    <p:sldId id="290" r:id="rId10"/>
    <p:sldId id="264" r:id="rId11"/>
    <p:sldId id="293" r:id="rId12"/>
    <p:sldId id="288" r:id="rId13"/>
    <p:sldId id="278" r:id="rId14"/>
    <p:sldId id="279" r:id="rId15"/>
    <p:sldId id="286" r:id="rId16"/>
    <p:sldId id="267" r:id="rId17"/>
    <p:sldId id="276" r:id="rId18"/>
    <p:sldId id="285" r:id="rId19"/>
    <p:sldId id="269" r:id="rId20"/>
    <p:sldId id="292" r:id="rId21"/>
    <p:sldId id="28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AE52"/>
    <a:srgbClr val="003FBC"/>
    <a:srgbClr val="FFCC00"/>
    <a:srgbClr val="AF1D1D"/>
    <a:srgbClr val="D6009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2" autoAdjust="0"/>
    <p:restoredTop sz="94660"/>
  </p:normalViewPr>
  <p:slideViewPr>
    <p:cSldViewPr>
      <p:cViewPr varScale="1">
        <p:scale>
          <a:sx n="103" d="100"/>
          <a:sy n="103" d="100"/>
        </p:scale>
        <p:origin x="-1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18.06.2018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18.06.2018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18.06.2018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357430"/>
            <a:ext cx="8458200" cy="1470025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Презентация</a:t>
            </a:r>
            <a:r>
              <a:rPr lang="ru-RU" sz="2400" dirty="0" smtClean="0"/>
              <a:t> </a:t>
            </a:r>
            <a:br>
              <a:rPr lang="ru-RU" sz="2400" dirty="0" smtClean="0"/>
            </a:br>
            <a:r>
              <a:rPr lang="ru-RU" sz="2400" dirty="0" smtClean="0"/>
              <a:t>опыта работы по самообразованию на тему:</a:t>
            </a:r>
            <a:br>
              <a:rPr lang="ru-RU" sz="2400" dirty="0" smtClean="0"/>
            </a:br>
            <a:r>
              <a:rPr lang="ru-RU" sz="2400" dirty="0" smtClean="0">
                <a:solidFill>
                  <a:srgbClr val="1AAE52"/>
                </a:solidFill>
              </a:rPr>
              <a:t>«</a:t>
            </a:r>
            <a:r>
              <a:rPr lang="ru-RU" sz="2400" dirty="0" err="1" smtClean="0">
                <a:solidFill>
                  <a:srgbClr val="1AAE52"/>
                </a:solidFill>
              </a:rPr>
              <a:t>Гендерное</a:t>
            </a:r>
            <a:r>
              <a:rPr lang="ru-RU" sz="2400" dirty="0" smtClean="0">
                <a:solidFill>
                  <a:srgbClr val="1AAE52"/>
                </a:solidFill>
              </a:rPr>
              <a:t> воспитание дошкольников в условиях детского сада и семьи»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для детей пятого года жизни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ru-RU" sz="2000" dirty="0" smtClean="0"/>
              <a:t>МКДОУ «Детский сад №1»</a:t>
            </a:r>
            <a:br>
              <a:rPr lang="ru-RU" sz="2000" dirty="0" smtClean="0"/>
            </a:br>
            <a:r>
              <a:rPr lang="ru-RU" sz="2000" dirty="0" smtClean="0"/>
              <a:t>за 2017-2018 учебный год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86314" y="4429132"/>
            <a:ext cx="4953000" cy="175260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Выполнила: </a:t>
            </a:r>
            <a:r>
              <a:rPr lang="ru-RU" sz="2000" dirty="0" err="1" smtClean="0"/>
              <a:t>Прилепко</a:t>
            </a:r>
            <a:r>
              <a:rPr lang="ru-RU" sz="2000" dirty="0" smtClean="0"/>
              <a:t> Т. А.</a:t>
            </a:r>
          </a:p>
          <a:p>
            <a:r>
              <a:rPr lang="en-US" sz="2000" dirty="0" smtClean="0"/>
              <a:t>I</a:t>
            </a:r>
            <a:r>
              <a:rPr lang="ru-RU" sz="2000" dirty="0" smtClean="0"/>
              <a:t> квалификационная категория</a:t>
            </a:r>
            <a:endParaRPr lang="ru-RU" sz="2000" dirty="0"/>
          </a:p>
        </p:txBody>
      </p:sp>
      <p:pic>
        <p:nvPicPr>
          <p:cNvPr id="4" name="Рисунок 3" descr="IMG_20180207_1047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4000504"/>
            <a:ext cx="4198967" cy="23619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6">
                <a:lumMod val="20000"/>
                <a:lumOff val="8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066800"/>
          </a:xfrm>
        </p:spPr>
        <p:txBody>
          <a:bodyPr/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Второй этап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1700808"/>
            <a:ext cx="40386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800" dirty="0" smtClean="0"/>
              <a:t>   </a:t>
            </a:r>
            <a:r>
              <a:rPr lang="ru-RU" sz="2400" dirty="0" smtClean="0"/>
              <a:t>На втором этапе мною проводилась активизация представлений о развитии полов посредством ролевых игр, развитие способов взаимодействий характерных для мужского и женского типов поведений через знакомство с русским фольклором.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ru-RU" dirty="0"/>
          </a:p>
        </p:txBody>
      </p:sp>
      <p:pic>
        <p:nvPicPr>
          <p:cNvPr id="4" name="Рисунок 3" descr="LlJxOZIAN8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294976">
            <a:off x="5217356" y="4567512"/>
            <a:ext cx="3018543" cy="1697931"/>
          </a:xfrm>
          <a:prstGeom prst="rect">
            <a:avLst/>
          </a:prstGeom>
          <a:ln w="190500" cap="sq">
            <a:solidFill>
              <a:srgbClr val="92D05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DSC_026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433474">
            <a:off x="5249454" y="2663889"/>
            <a:ext cx="2832454" cy="1791266"/>
          </a:xfrm>
          <a:prstGeom prst="rect">
            <a:avLst/>
          </a:prstGeom>
          <a:ln w="190500" cap="sq">
            <a:solidFill>
              <a:srgbClr val="FFC00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 descr="IMG_20180521_09474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185916">
            <a:off x="5012643" y="511937"/>
            <a:ext cx="2863304" cy="16106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0668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692696"/>
            <a:ext cx="4038600" cy="54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/>
              <a:t>    Я старалась в игровой форме обогатить знания детей о своей семье, семейных традициях, познакомила с функцией семьи.</a:t>
            </a:r>
          </a:p>
          <a:p>
            <a:pPr>
              <a:buNone/>
            </a:pPr>
            <a:r>
              <a:rPr lang="ru-RU" sz="2400" dirty="0" smtClean="0"/>
              <a:t>    Также важно было привить детям нравственные качества, характерные для мальчиков и девочек, посредством игровой и художественно – продуктивной деятельности.</a:t>
            </a:r>
          </a:p>
          <a:p>
            <a:pPr>
              <a:buNone/>
            </a:pPr>
            <a:endParaRPr lang="ru-RU" sz="2400" dirty="0"/>
          </a:p>
        </p:txBody>
      </p:sp>
      <p:pic>
        <p:nvPicPr>
          <p:cNvPr id="6" name="Содержимое 3" descr="IMG_20170829_10295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474732">
            <a:off x="4972423" y="842654"/>
            <a:ext cx="3309922" cy="1861831"/>
          </a:xfrm>
          <a:prstGeom prst="rect">
            <a:avLst/>
          </a:prstGeom>
          <a:ln w="190500" cap="sq">
            <a:solidFill>
              <a:schemeClr val="accent3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 descr="IMG_20171201_11115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3140968"/>
            <a:ext cx="1944216" cy="34563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C00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" name="Содержимое 9" descr="IMG_20180124_112617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 rot="681801">
            <a:off x="6949736" y="3355047"/>
            <a:ext cx="1751829" cy="31129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404664"/>
            <a:ext cx="750099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Была подготовлена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мною необходимая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предметно-развивающая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среда с учётом возрастных возможностей детей, чтобы ребенок в течение дня мог найти для себя увлекательное дело, занятие. В дошкольном возрасте основной вид деятельности – игра. В игре можно увидеть как заметно различаются мальчики и девочки.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eYqH5IrK2O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31840" y="2492896"/>
            <a:ext cx="2857647" cy="16074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70C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MtS7dMQ2sc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1840" y="4653136"/>
            <a:ext cx="2953468" cy="16613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59OL5VQKFH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848066">
            <a:off x="528016" y="2402871"/>
            <a:ext cx="2080647" cy="37019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Рисунок 8" descr="Ob8Dag1Bwwc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16216" y="2492896"/>
            <a:ext cx="2053287" cy="36532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700" dirty="0" smtClean="0">
                <a:solidFill>
                  <a:srgbClr val="C00000"/>
                </a:solidFill>
              </a:rPr>
              <a:t>Для развития у детей любви и уважения к родителям совместно с детьми были изготовлены поделки своими руками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4294967295"/>
          </p:nvPr>
        </p:nvSpPr>
        <p:spPr>
          <a:xfrm>
            <a:off x="0" y="1785938"/>
            <a:ext cx="4038600" cy="4525962"/>
          </a:xfrm>
        </p:spPr>
        <p:txBody>
          <a:bodyPr/>
          <a:lstStyle/>
          <a:p>
            <a:pPr algn="ctr">
              <a:buNone/>
            </a:pPr>
            <a:endParaRPr lang="ru-RU" dirty="0"/>
          </a:p>
        </p:txBody>
      </p:sp>
      <p:pic>
        <p:nvPicPr>
          <p:cNvPr id="3" name="Рисунок 2" descr="DSC_00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3286124"/>
            <a:ext cx="4286281" cy="285752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DSC_004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2214554"/>
            <a:ext cx="4225676" cy="281711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_028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642918"/>
            <a:ext cx="4154238" cy="27694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70C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 descr="DSC_02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2000240"/>
            <a:ext cx="4225676" cy="281711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CC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IMG_20180118_11292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3786190"/>
            <a:ext cx="4357686" cy="27146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D60093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857752" y="428604"/>
            <a:ext cx="38576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Все занятия я организовывала в игровой форме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DC166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71604" y="2000240"/>
            <a:ext cx="6000760" cy="4500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428728" y="500042"/>
            <a:ext cx="62865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Для развития нравственно-патриотических качеств у детей мною была организована экскурсия к памятнику погибшим солдатам. 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066800"/>
          </a:xfrm>
        </p:spPr>
        <p:txBody>
          <a:bodyPr/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Третий этап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124744"/>
            <a:ext cx="4038600" cy="565064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   Работа с родителями носит информационно-практический характер. Для полноценного воспитания ребенка важно, чтобы родители были грамотными в процессе </a:t>
            </a:r>
            <a:r>
              <a:rPr lang="ru-RU" sz="2400" dirty="0" err="1" smtClean="0"/>
              <a:t>гендерного</a:t>
            </a:r>
            <a:r>
              <a:rPr lang="ru-RU" sz="2400" dirty="0" smtClean="0"/>
              <a:t> воспитания детей. С этой целью мною были проведены различные работы: консультации, беседы, памятки, папки-передвижки.</a:t>
            </a:r>
            <a:endParaRPr lang="ru-RU" sz="2400" dirty="0"/>
          </a:p>
        </p:txBody>
      </p:sp>
      <p:pic>
        <p:nvPicPr>
          <p:cNvPr id="5" name="Рисунок 4" descr="IMG_20180207_17205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16" y="764704"/>
            <a:ext cx="3840426" cy="21602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C0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Содержимое 5" descr="z-IzMgQi70c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4008" y="4005064"/>
            <a:ext cx="4038600" cy="2271713"/>
          </a:xfrm>
          <a:prstGeom prst="roundRect">
            <a:avLst>
              <a:gd name="adj" fmla="val 11111"/>
            </a:avLst>
          </a:prstGeom>
          <a:ln w="190500" cap="rnd">
            <a:solidFill>
              <a:srgbClr val="1AAE52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066800"/>
          </a:xfrm>
        </p:spPr>
        <p:txBody>
          <a:bodyPr>
            <a:normAutofit/>
          </a:bodyPr>
          <a:lstStyle/>
          <a:p>
            <a:pPr algn="ctr"/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457200" y="764704"/>
            <a:ext cx="4038600" cy="60106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В ходе моей работы родители принимали активное участие в оформлении стендов вместе с детьми. Хотелось бы отметить, что большая часть </a:t>
            </a:r>
            <a:r>
              <a:rPr lang="ru-RU" sz="24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родителей </a:t>
            </a:r>
            <a:r>
              <a:rPr lang="ru-RU" sz="24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принимали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активное участие в совместной работе с детьми.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IMG_20170713_0909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48264" y="3284984"/>
            <a:ext cx="1919538" cy="3412513"/>
          </a:xfrm>
          <a:prstGeom prst="roundRect">
            <a:avLst>
              <a:gd name="adj" fmla="val 11111"/>
            </a:avLst>
          </a:prstGeom>
          <a:ln w="190500" cap="rnd">
            <a:solidFill>
              <a:srgbClr val="C0000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6" name="Рисунок 5" descr="IMG_20180521_1121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908720"/>
            <a:ext cx="2131336" cy="37890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 descr="IMG_692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11760" y="4653136"/>
            <a:ext cx="2882093" cy="1921396"/>
          </a:xfrm>
          <a:prstGeom prst="rect">
            <a:avLst/>
          </a:prstGeom>
          <a:ln w="190500" cap="sq">
            <a:solidFill>
              <a:schemeClr val="accent3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Picture 2" descr="ÐÐ°ÑÑÐ¸Ð½ÐºÐ¸ Ð¿Ð¾ Ð·Ð°Ð¿ÑÐ¾ÑÑ ÐµÐ½Ð¾Ñ Ð½Ð°ÑÐ¸ÑÐ¾Ð²Ð°Ð½Ð½ÑÐ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764704"/>
            <a:ext cx="1761988" cy="21054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N898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2066" y="1071546"/>
            <a:ext cx="3643338" cy="48577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3FBC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 descr="IMG_24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785794"/>
            <a:ext cx="4464843" cy="29765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1AAE52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2" name="Picture 2" descr="ÐÐ°ÑÑÐ¸Ð½ÐºÐ¸ Ð¿Ð¾ Ð·Ð°Ð¿ÑÐ¾ÑÑ ÐµÐ½Ð¾Ñ Ð½Ð°ÑÐ¸ÑÐ¾Ð²Ð°Ð½Ð½ÑÐ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52" y="4000504"/>
            <a:ext cx="2247900" cy="26860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Результат проведенной работы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5112568"/>
          </a:xfrm>
        </p:spPr>
        <p:txBody>
          <a:bodyPr>
            <a:normAutofit fontScale="92500" lnSpcReduction="20000"/>
          </a:bodyPr>
          <a:lstStyle/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ru-RU" dirty="0" smtClean="0"/>
              <a:t>Проведенная работа по созданию в группе условий, способствующих </a:t>
            </a:r>
            <a:r>
              <a:rPr lang="ru-RU" dirty="0" err="1" smtClean="0"/>
              <a:t>гендерной</a:t>
            </a:r>
            <a:r>
              <a:rPr lang="ru-RU" dirty="0" smtClean="0"/>
              <a:t> социализации детей, принесла положительные результаты. </a:t>
            </a: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ru-RU" dirty="0" smtClean="0"/>
              <a:t>Родители воспитанников приобрели знания об особенностях воспитания детей разного пола. Расширился кругозор детей, увеличился объем знаний о содержании социальных ролей мужчины и женщины.</a:t>
            </a: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ru-RU" dirty="0" smtClean="0"/>
              <a:t> Выросла культура поведения и общения детей, они стали более внимательны  и доброжелательны друг к другу. </a:t>
            </a:r>
          </a:p>
          <a:p>
            <a:pPr>
              <a:buNone/>
            </a:pPr>
            <a:r>
              <a:rPr lang="ru-RU" dirty="0" smtClean="0"/>
              <a:t>  </a:t>
            </a:r>
          </a:p>
          <a:p>
            <a:pPr algn="ctr">
              <a:buNone/>
            </a:pPr>
            <a:r>
              <a:rPr lang="ru-RU" dirty="0" smtClean="0"/>
              <a:t>    </a:t>
            </a:r>
            <a:r>
              <a:rPr lang="ru-RU" i="1" dirty="0" smtClean="0">
                <a:solidFill>
                  <a:srgbClr val="C00000"/>
                </a:solidFill>
              </a:rPr>
              <a:t>Я думаю, что полученный мною опыт будет углубляться и совершенствоваться. </a:t>
            </a:r>
            <a:endParaRPr lang="ru-RU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0668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5737824"/>
          </a:xfrm>
        </p:spPr>
        <p:txBody>
          <a:bodyPr/>
          <a:lstStyle/>
          <a:p>
            <a:pPr algn="ctr">
              <a:buNone/>
            </a:pPr>
            <a:r>
              <a:rPr lang="ru-RU" sz="3600" i="1" dirty="0" smtClean="0">
                <a:solidFill>
                  <a:srgbClr val="C00000"/>
                </a:solidFill>
              </a:rPr>
              <a:t>Воспитание – дело трудное, и улучшение его условий – одна из священных обязанностей каждого человека, ибо нет ничего более важного, как образование самого себя и своих близких</a:t>
            </a:r>
          </a:p>
          <a:p>
            <a:pPr algn="r">
              <a:buNone/>
            </a:pPr>
            <a:endParaRPr lang="ru-RU" dirty="0" smtClean="0"/>
          </a:p>
          <a:p>
            <a:pPr algn="r">
              <a:buNone/>
            </a:pPr>
            <a:r>
              <a:rPr lang="ru-RU" sz="3600" dirty="0" smtClean="0"/>
              <a:t>Сократ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06680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Список литературы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85926"/>
            <a:ext cx="8229600" cy="4325112"/>
          </a:xfrm>
        </p:spPr>
        <p:txBody>
          <a:bodyPr>
            <a:normAutofit fontScale="77500" lnSpcReduction="20000"/>
          </a:bodyPr>
          <a:lstStyle/>
          <a:p>
            <a:r>
              <a:rPr lang="ru-RU" dirty="0" err="1" smtClean="0"/>
              <a:t>Доронова</a:t>
            </a:r>
            <a:r>
              <a:rPr lang="ru-RU" dirty="0" smtClean="0"/>
              <a:t> Т. Н. «Девочки и мальчики в семье и в детском саду»</a:t>
            </a:r>
          </a:p>
          <a:p>
            <a:r>
              <a:rPr lang="ru-RU" dirty="0" err="1" smtClean="0"/>
              <a:t>Еремеева</a:t>
            </a:r>
            <a:r>
              <a:rPr lang="ru-RU" dirty="0" smtClean="0"/>
              <a:t> В. Д. «Мальчики и девочки – два разных мира»</a:t>
            </a:r>
          </a:p>
          <a:p>
            <a:r>
              <a:rPr lang="ru-RU" dirty="0" smtClean="0"/>
              <a:t>Ривина Е. К. «Знакомим дошкольников с семьей и родословной»</a:t>
            </a:r>
          </a:p>
          <a:p>
            <a:r>
              <a:rPr lang="ru-RU" dirty="0" smtClean="0"/>
              <a:t>Голод С. И. «Сексуальность, </a:t>
            </a:r>
            <a:r>
              <a:rPr lang="ru-RU" dirty="0" err="1" smtClean="0"/>
              <a:t>гендер</a:t>
            </a:r>
            <a:r>
              <a:rPr lang="ru-RU" dirty="0" smtClean="0"/>
              <a:t> и семья»</a:t>
            </a:r>
          </a:p>
          <a:p>
            <a:r>
              <a:rPr lang="ru-RU" dirty="0" err="1" smtClean="0"/>
              <a:t>Фурутан</a:t>
            </a:r>
            <a:r>
              <a:rPr lang="ru-RU" dirty="0" smtClean="0"/>
              <a:t> А. «Отцы, матери, дети. Практические советы родителям»</a:t>
            </a:r>
          </a:p>
          <a:p>
            <a:r>
              <a:rPr lang="ru-RU" dirty="0" err="1" smtClean="0"/>
              <a:t>Тельнюк</a:t>
            </a:r>
            <a:r>
              <a:rPr lang="ru-RU" dirty="0" smtClean="0"/>
              <a:t> И.В. «Индивидуально – дифференцированный подход к организации самостоятельной деятельности девочек и мальчиков 4-5 лет в детском саду»</a:t>
            </a:r>
          </a:p>
          <a:p>
            <a:r>
              <a:rPr lang="ru-RU" dirty="0" smtClean="0"/>
              <a:t>Глебова С. В. «Детский сад – семья: аспекты взаимодействия»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571744"/>
            <a:ext cx="8229600" cy="1069848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</a:rPr>
              <a:t>Спасибо за внимание!</a:t>
            </a:r>
            <a:endParaRPr lang="ru-RU" sz="4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00174"/>
            <a:ext cx="8229600" cy="4929222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Цель: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Повысить свой профессиональный уровень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Систематизировать работу </a:t>
            </a:r>
            <a:r>
              <a:rPr lang="ru-RU" dirty="0" err="1" smtClean="0"/>
              <a:t>гендерного</a:t>
            </a:r>
            <a:r>
              <a:rPr lang="ru-RU" dirty="0" smtClean="0"/>
              <a:t> подхода в воспитании детей в ДОУ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Создать условия для естественного развития ребенка в детском саду и в семье с учетом </a:t>
            </a:r>
            <a:r>
              <a:rPr lang="ru-RU" dirty="0" err="1" smtClean="0"/>
              <a:t>гендерной</a:t>
            </a:r>
            <a:r>
              <a:rPr lang="ru-RU" dirty="0" smtClean="0"/>
              <a:t> идентичности </a:t>
            </a:r>
          </a:p>
          <a:p>
            <a:pPr>
              <a:buFont typeface="Wingdings" pitchFamily="2" charset="2"/>
              <a:buChar char="ü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0668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836712"/>
            <a:ext cx="8229600" cy="561662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4200" dirty="0" smtClean="0">
                <a:solidFill>
                  <a:srgbClr val="C00000"/>
                </a:solidFill>
              </a:rPr>
              <a:t>Задачи: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Активизировать представления о развитии полов посредством ролевых игр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Развивать способы взаимодействий характерных для мужского и женского типов поведений через знакомство с русским фольклором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Обогащать знания детей о своей семье, семейных традициях, знакомить с функцией семьи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Прививать нравственные качества, характерные для мальчиков и девочек, посредством игровой и художественно – продуктивной деятельности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Повысить активность родителей совместно деятельности по </a:t>
            </a:r>
            <a:r>
              <a:rPr lang="ru-RU" dirty="0" err="1" smtClean="0"/>
              <a:t>гендерному</a:t>
            </a:r>
            <a:r>
              <a:rPr lang="ru-RU" dirty="0" smtClean="0"/>
              <a:t> воспитанию, развитию семейного творчества и сотрудничеству детского сада и семьи</a:t>
            </a:r>
          </a:p>
          <a:p>
            <a:pPr>
              <a:buFont typeface="Wingdings" pitchFamily="2" charset="2"/>
              <a:buChar char="ü"/>
            </a:pPr>
            <a:endParaRPr lang="ru-RU" dirty="0" smtClean="0"/>
          </a:p>
          <a:p>
            <a:pPr>
              <a:buFont typeface="Wingdings" pitchFamily="2" charset="2"/>
              <a:buChar char="ü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50189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Проблема воспитания и обучения ребенка в соответствии с его полом является </a:t>
            </a:r>
            <a:r>
              <a:rPr lang="ru-RU" i="1" dirty="0" smtClean="0">
                <a:solidFill>
                  <a:srgbClr val="C00000"/>
                </a:solidFill>
              </a:rPr>
              <a:t>актуальной задачей </a:t>
            </a:r>
            <a:r>
              <a:rPr lang="ru-RU" dirty="0" smtClean="0"/>
              <a:t>педагогической работы с детьми дошкольного возраста, социальные изменения, происходящие в современном обществе привели к разрешению традиционных стереотипов мужского и женского поведения, поэтому данная проблема является актуальной и была рассмотрена мною в работе с детьми.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069848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Ход работы</a:t>
            </a:r>
            <a:endParaRPr lang="ru-RU" sz="4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179512" y="2636912"/>
            <a:ext cx="2880320" cy="214941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/>
          </a:p>
          <a:p>
            <a:pPr algn="ctr"/>
            <a:endParaRPr lang="ru-RU" sz="1400" dirty="0" smtClean="0"/>
          </a:p>
          <a:p>
            <a:pPr algn="ctr"/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 этап</a:t>
            </a:r>
          </a:p>
          <a:p>
            <a:pPr algn="ctr"/>
            <a:r>
              <a:rPr lang="ru-RU" sz="1400" dirty="0" smtClean="0"/>
              <a:t>подбор и изучение литературы, ознакомление педагогов с теоретическим материалом</a:t>
            </a:r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4" name="Стрелка вправо 3"/>
          <p:cNvSpPr/>
          <p:nvPr/>
        </p:nvSpPr>
        <p:spPr>
          <a:xfrm rot="7620279">
            <a:off x="1534423" y="1555860"/>
            <a:ext cx="1872004" cy="504056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3071802" y="4286256"/>
            <a:ext cx="3022626" cy="2357454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 этап</a:t>
            </a:r>
          </a:p>
          <a:p>
            <a:pPr algn="ctr"/>
            <a:r>
              <a:rPr lang="ru-RU" dirty="0" smtClean="0"/>
              <a:t>построение </a:t>
            </a:r>
          </a:p>
          <a:p>
            <a:pPr algn="ctr"/>
            <a:r>
              <a:rPr lang="ru-RU" dirty="0" smtClean="0"/>
              <a:t>соответствующей  развивающей среды и работа с детьми</a:t>
            </a:r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6" name="Стрелка вниз 5"/>
          <p:cNvSpPr/>
          <p:nvPr/>
        </p:nvSpPr>
        <p:spPr>
          <a:xfrm>
            <a:off x="4286248" y="1000108"/>
            <a:ext cx="576064" cy="3090074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6072198" y="2857496"/>
            <a:ext cx="2880320" cy="2286016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 этап</a:t>
            </a:r>
          </a:p>
          <a:p>
            <a:pPr algn="ctr"/>
            <a:r>
              <a:rPr lang="ru-RU" sz="1400" dirty="0" smtClean="0"/>
              <a:t>Пропаганда педагогических знаний по этому вопросу среди родителей и привлечение их к участию в педагогическом процессе.</a:t>
            </a:r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8" name="Стрелка вниз 7"/>
          <p:cNvSpPr/>
          <p:nvPr/>
        </p:nvSpPr>
        <p:spPr>
          <a:xfrm rot="20015016">
            <a:off x="6354816" y="963532"/>
            <a:ext cx="547439" cy="1930450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0668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Первый этап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071546"/>
            <a:ext cx="4252914" cy="566982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2400" dirty="0" smtClean="0"/>
              <a:t>Мною была проведена работа, которая заключалась в ознакомлении педагогов с теоретическими знаниями о психосоциальных различиях мальчиков и девочек. Были рассмотрены особенности их воспитания и обучения, проведена консультация на тему «</a:t>
            </a:r>
            <a:r>
              <a:rPr lang="ru-RU" sz="2400" dirty="0" err="1" smtClean="0"/>
              <a:t>Гендерное</a:t>
            </a:r>
            <a:r>
              <a:rPr lang="ru-RU" sz="2400" dirty="0" smtClean="0"/>
              <a:t> воспитание в условиях ФГОС ДО».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Содержимое 4" descr="IMG_20180521_100708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286248" y="990251"/>
            <a:ext cx="4143404" cy="2329978"/>
          </a:xfrm>
          <a:prstGeom prst="ellipse">
            <a:avLst/>
          </a:prstGeom>
          <a:ln w="63500" cap="rnd">
            <a:solidFill>
              <a:schemeClr val="accent3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Рисунок 5" descr="IMG_20180521_09583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7687" y="4085336"/>
            <a:ext cx="4143404" cy="2330665"/>
          </a:xfrm>
          <a:prstGeom prst="ellipse">
            <a:avLst/>
          </a:prstGeom>
          <a:ln w="63500" cap="rnd">
            <a:solidFill>
              <a:schemeClr val="accent3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066800"/>
          </a:xfrm>
        </p:spPr>
        <p:txBody>
          <a:bodyPr/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Изучение литературы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54292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Также была изучена литература по теме «Особенности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гендерного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воспитания детей дошкольного возраста».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pic>
        <p:nvPicPr>
          <p:cNvPr id="4" name="Рисунок 3" descr="10054157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857496"/>
            <a:ext cx="2286016" cy="3368865"/>
          </a:xfrm>
          <a:prstGeom prst="rect">
            <a:avLst/>
          </a:prstGeom>
        </p:spPr>
      </p:pic>
      <p:pic>
        <p:nvPicPr>
          <p:cNvPr id="5" name="Рисунок 4" descr="bi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7554" y="3286124"/>
            <a:ext cx="2190758" cy="3385717"/>
          </a:xfrm>
          <a:prstGeom prst="rect">
            <a:avLst/>
          </a:prstGeom>
        </p:spPr>
      </p:pic>
      <p:pic>
        <p:nvPicPr>
          <p:cNvPr id="6" name="Рисунок 5" descr="zuf-2010-01-0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15074" y="2714620"/>
            <a:ext cx="2357454" cy="3483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49" name="Picture 1" descr="C:\Users\Лепа\Downloads\IMG_20171128_10535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357818" y="1000108"/>
            <a:ext cx="3094145" cy="5500702"/>
          </a:xfrm>
          <a:prstGeom prst="rect">
            <a:avLst/>
          </a:prstGeom>
          <a:noFill/>
        </p:spPr>
      </p:pic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285720" y="1071546"/>
            <a:ext cx="4357718" cy="53578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   В течение года для повышения самообразования принимала участие в методических объединениях заведующих и воспитателей ДОУ </a:t>
            </a:r>
            <a:r>
              <a:rPr lang="ru-RU" dirty="0" err="1" smtClean="0">
                <a:solidFill>
                  <a:schemeClr val="accent3">
                    <a:lumMod val="75000"/>
                  </a:schemeClr>
                </a:solidFill>
              </a:rPr>
              <a:t>Суджанского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района Курской области «Современные </a:t>
            </a:r>
            <a:r>
              <a:rPr lang="ru-RU" dirty="0" err="1" smtClean="0">
                <a:solidFill>
                  <a:schemeClr val="accent3">
                    <a:lumMod val="75000"/>
                  </a:schemeClr>
                </a:solidFill>
              </a:rPr>
              <a:t>здоровьесберегающие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образовательные технологии ДОУ в соответствии с ФГОС ДО» и «Воспитание экологического сознания через театрализованную деятельность в соответствии с ФГОС ДО»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839</TotalTime>
  <Words>773</Words>
  <Application>Microsoft Office PowerPoint</Application>
  <PresentationFormat>Экран (4:3)</PresentationFormat>
  <Paragraphs>62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Городская</vt:lpstr>
      <vt:lpstr>Презентация  опыта работы по самообразованию на тему: «Гендерное воспитание дошкольников в условиях детского сада и семьи»  для детей пятого года жизни  МКДОУ «Детский сад №1» за 2017-2018 учебный год </vt:lpstr>
      <vt:lpstr>Слайд 2</vt:lpstr>
      <vt:lpstr>Слайд 3</vt:lpstr>
      <vt:lpstr>Слайд 4</vt:lpstr>
      <vt:lpstr>Слайд 5</vt:lpstr>
      <vt:lpstr>Ход работы</vt:lpstr>
      <vt:lpstr>Первый этап</vt:lpstr>
      <vt:lpstr>Изучение литературы</vt:lpstr>
      <vt:lpstr> </vt:lpstr>
      <vt:lpstr>Второй этап</vt:lpstr>
      <vt:lpstr>Слайд 11</vt:lpstr>
      <vt:lpstr>Слайд 12</vt:lpstr>
      <vt:lpstr>Для развития у детей любви и уважения к родителям совместно с детьми были изготовлены поделки своими руками </vt:lpstr>
      <vt:lpstr>Слайд 14</vt:lpstr>
      <vt:lpstr>Слайд 15</vt:lpstr>
      <vt:lpstr>Третий этап</vt:lpstr>
      <vt:lpstr>Слайд 17</vt:lpstr>
      <vt:lpstr>Слайд 18</vt:lpstr>
      <vt:lpstr>Результат проведенной работы</vt:lpstr>
      <vt:lpstr>Список литературы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Отчёт  по самообразованию воспитателя  в группе общеразвивающей направленности (дети пятого года жизни)  МКДОУ «Детский сад №1» за 2017-2018 учебный год</dc:title>
  <dc:creator>Александр Прилепко</dc:creator>
  <cp:lastModifiedBy>XTreme.ws</cp:lastModifiedBy>
  <cp:revision>87</cp:revision>
  <dcterms:created xsi:type="dcterms:W3CDTF">2018-05-20T10:23:58Z</dcterms:created>
  <dcterms:modified xsi:type="dcterms:W3CDTF">2018-06-18T12:35:59Z</dcterms:modified>
</cp:coreProperties>
</file>