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98" r:id="rId4"/>
    <p:sldId id="260" r:id="rId5"/>
    <p:sldId id="264" r:id="rId6"/>
    <p:sldId id="266" r:id="rId7"/>
    <p:sldId id="290" r:id="rId8"/>
    <p:sldId id="291" r:id="rId9"/>
    <p:sldId id="267" r:id="rId10"/>
    <p:sldId id="313" r:id="rId11"/>
    <p:sldId id="300" r:id="rId12"/>
    <p:sldId id="301" r:id="rId13"/>
    <p:sldId id="302" r:id="rId14"/>
    <p:sldId id="268" r:id="rId15"/>
    <p:sldId id="271" r:id="rId16"/>
    <p:sldId id="297" r:id="rId17"/>
    <p:sldId id="272" r:id="rId18"/>
    <p:sldId id="284" r:id="rId19"/>
    <p:sldId id="304" r:id="rId20"/>
    <p:sldId id="274" r:id="rId21"/>
    <p:sldId id="275" r:id="rId22"/>
    <p:sldId id="286" r:id="rId23"/>
    <p:sldId id="314" r:id="rId24"/>
    <p:sldId id="315" r:id="rId25"/>
    <p:sldId id="276" r:id="rId26"/>
    <p:sldId id="278" r:id="rId27"/>
    <p:sldId id="282" r:id="rId28"/>
    <p:sldId id="279" r:id="rId29"/>
    <p:sldId id="280" r:id="rId30"/>
    <p:sldId id="281" r:id="rId31"/>
    <p:sldId id="303" r:id="rId32"/>
    <p:sldId id="283" r:id="rId33"/>
    <p:sldId id="305" r:id="rId34"/>
    <p:sldId id="316" r:id="rId35"/>
    <p:sldId id="317" r:id="rId36"/>
    <p:sldId id="308" r:id="rId37"/>
    <p:sldId id="319" r:id="rId38"/>
    <p:sldId id="310" r:id="rId39"/>
    <p:sldId id="311" r:id="rId40"/>
    <p:sldId id="307" r:id="rId4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2" autoAdjust="0"/>
    <p:restoredTop sz="94660"/>
  </p:normalViewPr>
  <p:slideViewPr>
    <p:cSldViewPr>
      <p:cViewPr varScale="1">
        <p:scale>
          <a:sx n="91" d="100"/>
          <a:sy n="91" d="100"/>
        </p:scale>
        <p:origin x="-59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3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6" y="46807"/>
            <a:ext cx="2286000" cy="69473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2321496" y="80442"/>
            <a:ext cx="2286000" cy="69473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281" y="51470"/>
            <a:ext cx="2286000" cy="69473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6822281" y="85105"/>
            <a:ext cx="2286000" cy="6947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7619404" y="876077"/>
            <a:ext cx="2286000" cy="69473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 flipV="1">
            <a:off x="7619405" y="3162077"/>
            <a:ext cx="2286000" cy="6947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734790" y="847105"/>
            <a:ext cx="2286000" cy="69473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V="1">
            <a:off x="-734789" y="3133105"/>
            <a:ext cx="2286000" cy="6947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787774"/>
            <a:ext cx="1686620" cy="23042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2320" y="2859782"/>
            <a:ext cx="1532370" cy="22008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dirty="0" err="1" smtClean="0"/>
              <a:t>Оразец</a:t>
            </a:r>
            <a:r>
              <a:rPr lang="ru-RU" dirty="0" smtClean="0"/>
              <a:t>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019"/>
            </a:avLst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42639"/>
          <a:stretch/>
        </p:blipFill>
        <p:spPr>
          <a:xfrm flipH="1">
            <a:off x="7812360" y="2448754"/>
            <a:ext cx="1296143" cy="273431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3355634"/>
            <a:ext cx="1248668" cy="1787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833"/>
            </a:avLst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3579862"/>
            <a:ext cx="1106844" cy="151216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923928" y="3515791"/>
            <a:ext cx="1092064" cy="156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42639"/>
          <a:stretch/>
        </p:blipFill>
        <p:spPr>
          <a:xfrm flipH="1">
            <a:off x="7956374" y="2731546"/>
            <a:ext cx="1152127" cy="24304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42639"/>
          <a:stretch/>
        </p:blipFill>
        <p:spPr>
          <a:xfrm>
            <a:off x="35498" y="2859781"/>
            <a:ext cx="1080550" cy="2279501"/>
          </a:xfrm>
          <a:prstGeom prst="rect">
            <a:avLst/>
          </a:prstGeom>
        </p:spPr>
      </p:pic>
      <p:sp>
        <p:nvSpPr>
          <p:cNvPr id="9" name="Рамка 8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204"/>
            </a:avLst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42639"/>
          <a:stretch/>
        </p:blipFill>
        <p:spPr>
          <a:xfrm>
            <a:off x="35496" y="2195120"/>
            <a:ext cx="1368152" cy="28862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579862"/>
            <a:ext cx="1106844" cy="1512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204"/>
            </a:avLst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800"/>
            <a:ext cx="8172528" cy="1102519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8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8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</a:br>
            <a:r>
              <a:rPr lang="ru-RU" sz="20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ГБОУ школа №1515</a:t>
            </a:r>
            <a:br>
              <a:rPr lang="ru-RU" sz="20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</a:br>
            <a:r>
              <a:rPr lang="ru-RU" sz="20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Дошкольное отделение «Солнышко»</a:t>
            </a:r>
            <a:br>
              <a:rPr lang="ru-RU" sz="20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8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«Наш друг </a:t>
            </a:r>
            <a:r>
              <a:rPr lang="ru-RU" sz="36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Снеговик</a:t>
            </a:r>
            <a:r>
              <a:rPr lang="ru-RU" sz="36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» </a:t>
            </a:r>
            <a:br>
              <a:rPr lang="ru-RU" sz="3600" b="1" i="1" dirty="0" smtClean="0">
                <a:ln w="12700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</a:br>
            <a:endParaRPr lang="ru-RU" sz="2800" b="1" i="1" dirty="0">
              <a:ln w="12700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795886"/>
            <a:ext cx="5040560" cy="1338242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Подготовили воспитатели </a:t>
            </a:r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2-ой младшей группы «Радуга»</a:t>
            </a:r>
          </a:p>
          <a:p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 Золотарёва С.В., 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Мусова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Т.И.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Georgia" pitchFamily="18" charset="0"/>
            </a:endParaRPr>
          </a:p>
          <a:p>
            <a:endParaRPr lang="ru-RU" sz="14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76707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645692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Сотрудничество с родителями</a:t>
            </a:r>
            <a: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2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*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  <a:cs typeface="Times New Roman" pitchFamily="18" charset="0"/>
              </a:rPr>
              <a:t>Обращение к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 pitchFamily="18" charset="0"/>
              </a:rPr>
              <a:t> родителям: принять активное участие в творческо-познавательном проекте «Наш друг Снеговик» 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SAM_314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4812678">
            <a:off x="1182564" y="1784722"/>
            <a:ext cx="3496865" cy="2622649"/>
          </a:xfrm>
        </p:spPr>
      </p:pic>
      <p:pic>
        <p:nvPicPr>
          <p:cNvPr id="6" name="Содержимое 5" descr="SAM_314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732569">
            <a:off x="4706915" y="1793724"/>
            <a:ext cx="3568872" cy="2676654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Основной этап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90"/>
            <a:ext cx="8229600" cy="33944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buNone/>
            </a:pPr>
            <a:r>
              <a:rPr lang="ru-RU" sz="2400" b="1" i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Связь с другими видами деятельности: </a:t>
            </a:r>
          </a:p>
          <a:p>
            <a:endParaRPr lang="ru-RU" dirty="0"/>
          </a:p>
        </p:txBody>
      </p:sp>
      <p:sp>
        <p:nvSpPr>
          <p:cNvPr id="4" name="Волна 3"/>
          <p:cNvSpPr/>
          <p:nvPr/>
        </p:nvSpPr>
        <p:spPr>
          <a:xfrm>
            <a:off x="179512" y="1707654"/>
            <a:ext cx="2779242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познавательно-исследовательская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Волна 4"/>
          <p:cNvSpPr/>
          <p:nvPr/>
        </p:nvSpPr>
        <p:spPr>
          <a:xfrm>
            <a:off x="5868144" y="1779662"/>
            <a:ext cx="2786082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коммуникативная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Волна 5"/>
          <p:cNvSpPr/>
          <p:nvPr/>
        </p:nvSpPr>
        <p:spPr>
          <a:xfrm>
            <a:off x="971600" y="2715766"/>
            <a:ext cx="2500330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продуктивная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Волна 6"/>
          <p:cNvSpPr/>
          <p:nvPr/>
        </p:nvSpPr>
        <p:spPr>
          <a:xfrm>
            <a:off x="6444208" y="2787774"/>
            <a:ext cx="2500330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конструирование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8" name="Волна 7"/>
          <p:cNvSpPr/>
          <p:nvPr/>
        </p:nvSpPr>
        <p:spPr>
          <a:xfrm>
            <a:off x="1795717" y="3892605"/>
            <a:ext cx="2500330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изобразительная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3059832" y="1779662"/>
            <a:ext cx="2500330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игровая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5292080" y="3939902"/>
            <a:ext cx="2771800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музыкально-художественная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Волна 10"/>
          <p:cNvSpPr/>
          <p:nvPr/>
        </p:nvSpPr>
        <p:spPr>
          <a:xfrm>
            <a:off x="3779912" y="2715766"/>
            <a:ext cx="2500330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двигательная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0" y="142858"/>
            <a:ext cx="3286148" cy="112871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Беседы об истории Снеговика, просмотр презентации и мультфильма</a:t>
            </a: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  <a:endParaRPr lang="ru-RU" sz="1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0" y="1214428"/>
            <a:ext cx="3214678" cy="10715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Рисование и лепка из пластилина «Веселый Снеговик»</a:t>
            </a: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  <a:endParaRPr lang="ru-RU" sz="12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0" y="2214560"/>
            <a:ext cx="3286116" cy="11430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Коллективная работа по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аппликации «Поющие Снеговики»</a:t>
            </a:r>
          </a:p>
        </p:txBody>
      </p:sp>
      <p:sp>
        <p:nvSpPr>
          <p:cNvPr id="14" name="Овал 13"/>
          <p:cNvSpPr/>
          <p:nvPr/>
        </p:nvSpPr>
        <p:spPr>
          <a:xfrm>
            <a:off x="5857852" y="142858"/>
            <a:ext cx="3286148" cy="1214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Наблюдение за зимними явлениями  природы, 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лепка снеговика на прогулке </a:t>
            </a:r>
          </a:p>
        </p:txBody>
      </p:sp>
      <p:sp>
        <p:nvSpPr>
          <p:cNvPr id="15" name="Овал 14"/>
          <p:cNvSpPr/>
          <p:nvPr/>
        </p:nvSpPr>
        <p:spPr>
          <a:xfrm>
            <a:off x="0" y="3286130"/>
            <a:ext cx="3143240" cy="1000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Подвижные и речевые игры, пальчиковая гимнастика</a:t>
            </a:r>
          </a:p>
        </p:txBody>
      </p:sp>
      <p:sp>
        <p:nvSpPr>
          <p:cNvPr id="16" name="Овал 15"/>
          <p:cNvSpPr/>
          <p:nvPr/>
        </p:nvSpPr>
        <p:spPr>
          <a:xfrm>
            <a:off x="5857852" y="1357304"/>
            <a:ext cx="3286148" cy="92869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Конкурс чтецов (стихи о зиме и зимних забавах)</a:t>
            </a:r>
          </a:p>
        </p:txBody>
      </p:sp>
      <p:sp>
        <p:nvSpPr>
          <p:cNvPr id="17" name="Овал 16"/>
          <p:cNvSpPr/>
          <p:nvPr/>
        </p:nvSpPr>
        <p:spPr>
          <a:xfrm>
            <a:off x="5857852" y="2214560"/>
            <a:ext cx="3286148" cy="78581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Дидактические игры</a:t>
            </a:r>
          </a:p>
        </p:txBody>
      </p:sp>
      <p:sp>
        <p:nvSpPr>
          <p:cNvPr id="18" name="Овал 17"/>
          <p:cNvSpPr/>
          <p:nvPr/>
        </p:nvSpPr>
        <p:spPr>
          <a:xfrm>
            <a:off x="2928926" y="2428874"/>
            <a:ext cx="3286148" cy="1000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Развлечение на улице «Найдём друзей для Снеговика».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857852" y="2928940"/>
            <a:ext cx="3286148" cy="8572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Выставка  семейных поделок «Парад Снеговиков»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000628" y="3786196"/>
            <a:ext cx="4000528" cy="78581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Настольный театр 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«Наш друг – Снеговик» </a:t>
            </a:r>
          </a:p>
        </p:txBody>
      </p:sp>
      <p:sp>
        <p:nvSpPr>
          <p:cNvPr id="21" name="Овал 20"/>
          <p:cNvSpPr/>
          <p:nvPr/>
        </p:nvSpPr>
        <p:spPr>
          <a:xfrm>
            <a:off x="0" y="4214824"/>
            <a:ext cx="3071802" cy="9286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Песни, танцы о зиме и снеговике</a:t>
            </a:r>
          </a:p>
        </p:txBody>
      </p:sp>
      <p:sp>
        <p:nvSpPr>
          <p:cNvPr id="22" name="Овал 21"/>
          <p:cNvSpPr/>
          <p:nvPr/>
        </p:nvSpPr>
        <p:spPr>
          <a:xfrm>
            <a:off x="5000628" y="4500576"/>
            <a:ext cx="4143372" cy="64292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Создание </a:t>
            </a:r>
          </a:p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папки-передвижки</a:t>
            </a:r>
          </a:p>
        </p:txBody>
      </p:sp>
      <p:sp>
        <p:nvSpPr>
          <p:cNvPr id="23" name="Овал 22"/>
          <p:cNvSpPr/>
          <p:nvPr/>
        </p:nvSpPr>
        <p:spPr>
          <a:xfrm>
            <a:off x="2928926" y="1500180"/>
            <a:ext cx="3286148" cy="10001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>Опытно-экспериментальная работа со снегом, льдом и водой</a:t>
            </a:r>
          </a:p>
        </p:txBody>
      </p:sp>
      <p:sp>
        <p:nvSpPr>
          <p:cNvPr id="25" name="Волна 24"/>
          <p:cNvSpPr/>
          <p:nvPr/>
        </p:nvSpPr>
        <p:spPr>
          <a:xfrm>
            <a:off x="2714612" y="142858"/>
            <a:ext cx="3714776" cy="1285884"/>
          </a:xfrm>
          <a:prstGeom prst="wave">
            <a:avLst>
              <a:gd name="adj1" fmla="val 12500"/>
              <a:gd name="adj2" fmla="val -1471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Мероприятия</a:t>
            </a:r>
            <a:endParaRPr lang="ru-RU" sz="3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785800"/>
            <a:ext cx="7258072" cy="5798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Заключительный этап</a:t>
            </a:r>
            <a:endParaRPr lang="ru-RU" sz="28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714493"/>
            <a:ext cx="7472386" cy="288012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Презентация «Наш друг Снеговик»</a:t>
            </a:r>
          </a:p>
          <a:p>
            <a:pPr algn="ctr">
              <a:buNone/>
            </a:pPr>
            <a:endParaRPr lang="ru-RU" sz="2000" b="1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ru-RU" sz="2000" b="1" i="1" smtClean="0">
                <a:solidFill>
                  <a:schemeClr val="bg1"/>
                </a:solidFill>
                <a:latin typeface="Georgia" pitchFamily="18" charset="0"/>
              </a:rPr>
              <a:t>Сотрудничество </a:t>
            </a:r>
            <a: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  <a:t>с родителями:</a:t>
            </a:r>
          </a:p>
          <a:p>
            <a:pPr algn="ctr">
              <a:buNone/>
            </a:pPr>
            <a:endParaRPr lang="ru-RU" sz="2000" b="1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Создание декораций для настольного театра «Зимняя сказка»</a:t>
            </a:r>
          </a:p>
          <a:p>
            <a:pPr algn="ctr">
              <a:buNone/>
            </a:pPr>
            <a:endParaRPr lang="ru-RU" sz="20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6"/>
            <a:ext cx="8229600" cy="35718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l"/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                         </a:t>
            </a:r>
            <a:r>
              <a:rPr lang="ru-RU" sz="2200" b="1" i="1" dirty="0" smtClean="0">
                <a:solidFill>
                  <a:schemeClr val="bg1"/>
                </a:solidFill>
                <a:latin typeface="Georgia" pitchFamily="18" charset="0"/>
              </a:rPr>
              <a:t>План на первую неделю</a:t>
            </a:r>
            <a:endParaRPr lang="ru-RU" sz="22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285852" y="657860"/>
          <a:ext cx="7572428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664373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Дата</a:t>
                      </a:r>
                      <a:endParaRPr lang="ru-RU" sz="1400" b="1" i="1" dirty="0">
                        <a:solidFill>
                          <a:schemeClr val="bg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solidFill>
                            <a:schemeClr val="bg1"/>
                          </a:solidFill>
                          <a:latin typeface="Georgia" pitchFamily="18" charset="0"/>
                        </a:rPr>
                        <a:t>Содержание работы</a:t>
                      </a:r>
                      <a:endParaRPr lang="ru-RU" sz="1400" b="1" i="1" dirty="0">
                        <a:solidFill>
                          <a:schemeClr val="bg1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29.01.18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Беседа с детьми на тему «История появления снеговика?» 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Загадки про снеговика и зиму.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Подвижные игры «Снеговик», «Снежная</a:t>
                      </a:r>
                      <a:r>
                        <a:rPr lang="ru-RU" sz="1200" b="1" i="1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 карусель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».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30.01.18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Опытно-экспериментальная работа: «Снег и его свойства».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Дидактическая игра (познание): «Сложи снеговика из геометрических фигур».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Наблюдение за снегопадом на участке.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31.01.18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Дидактическая игра (развитие речи): «Хорошо - плохо», «Слова-антонимы».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Чтение сказки «Путешествие</a:t>
                      </a:r>
                      <a:r>
                        <a:rPr lang="ru-RU" sz="1200" b="1" i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Снеговика</a:t>
                      </a: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».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Танец</a:t>
                      </a:r>
                      <a:r>
                        <a:rPr lang="ru-RU" sz="1200" b="1" i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- оркестр</a:t>
                      </a: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«Марш снеговиков». </a:t>
                      </a:r>
                      <a:endParaRPr lang="ru-RU" sz="1200" b="1" i="1" dirty="0" smtClean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01.02.18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НОД – «Веселый Снеговик» (рисование).</a:t>
                      </a:r>
                      <a:endParaRPr lang="ru-RU" sz="1200" b="1" i="1" kern="1200" dirty="0" smtClean="0">
                        <a:solidFill>
                          <a:srgbClr val="002060"/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Проведение пальчиковой гимнастики: «Снеговик», «Мы во двор пришли гулять», Физкультминутки «Зимние забавы», «Снеговик».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Презентации «Зима».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02.02.18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НОД - «Снеговик» (лепка).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Чтение или заучивание стихотворения « Снежно белый снеговик»</a:t>
                      </a:r>
                    </a:p>
                    <a:p>
                      <a:pPr marL="342900" lvl="0" indent="-342900">
                        <a:buFont typeface="+mj-lt"/>
                        <a:buNone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         В. </a:t>
                      </a:r>
                      <a:r>
                        <a:rPr lang="ru-RU" sz="1200" b="1" i="1" kern="1200" dirty="0" err="1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Савончик</a:t>
                      </a: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, «Я леплю снеговика» В. </a:t>
                      </a:r>
                      <a:r>
                        <a:rPr lang="ru-RU" sz="1200" b="1" i="1" kern="1200" dirty="0" err="1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Павленюк</a:t>
                      </a: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3.     Показ настольного театра «Наш друг - Снеговик».</a:t>
                      </a:r>
                      <a:endParaRPr lang="ru-RU" sz="1200" b="1" i="1" dirty="0" smtClean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6"/>
            <a:ext cx="8229600" cy="35719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l"/>
            <a: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  <a:t>                            План на вторую неделю</a:t>
            </a:r>
            <a:b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</a:br>
            <a:endParaRPr lang="ru-RU" sz="20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571486"/>
          <a:ext cx="7572428" cy="4447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70"/>
                <a:gridCol w="6500858"/>
              </a:tblGrid>
              <a:tr h="267040"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Georgia" pitchFamily="18" charset="0"/>
                        </a:rPr>
                        <a:t>Дата</a:t>
                      </a:r>
                      <a:endParaRPr lang="ru-RU" sz="1200" i="1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1" dirty="0" smtClean="0">
                          <a:latin typeface="Georgia" pitchFamily="18" charset="0"/>
                        </a:rPr>
                        <a:t>Содержание работы</a:t>
                      </a:r>
                      <a:endParaRPr lang="ru-RU" sz="1200" i="1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80112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05.02.18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Беседа с детьми на тему «Почему снеговик жить на холоде привык?»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Загадки про снеговика и зиму.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Просмотр мультфильма «Снежные человечки».</a:t>
                      </a:r>
                      <a:endParaRPr lang="ru-RU" sz="1200" b="1" i="1" dirty="0" smtClean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Подвижные игры «Снежинки и ветер», «Лепим Снеговика».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</a:tr>
              <a:tr h="80112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06.02.18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Опытно-экспериментальная работа: «Лёд и его свойства».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Наблюдение за природой: «Снежный двор».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Дидактическая игра (познание) «Что изменилось? », «Чего не стало?» </a:t>
                      </a:r>
                    </a:p>
                  </a:txBody>
                  <a:tcPr/>
                </a:tc>
              </a:tr>
              <a:tr h="623094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07.02.18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Чтение сказки «Путешествие маленькой Снежинки». 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Заучивание и повторение стихов про снеговика.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Песня – танец «Знает каждый снеговик».</a:t>
                      </a:r>
                    </a:p>
                  </a:txBody>
                  <a:tcPr/>
                </a:tc>
              </a:tr>
              <a:tr h="801120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08.02.18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1.     НОД «Кто такой Снеговик?»</a:t>
                      </a:r>
                    </a:p>
                    <a:p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2.    Коллективная работа по аппликации «Поющие снеговики».</a:t>
                      </a:r>
                    </a:p>
                    <a:p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3.    Физкультминутки «Мы на улицу выходим», «С неба падают снежинки».</a:t>
                      </a:r>
                    </a:p>
                  </a:txBody>
                  <a:tcPr/>
                </a:tc>
              </a:tr>
              <a:tr h="1064208">
                <a:tc>
                  <a:txBody>
                    <a:bodyPr/>
                    <a:lstStyle/>
                    <a:p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Georgia" pitchFamily="18" charset="0"/>
                        </a:rPr>
                        <a:t>09.02.18</a:t>
                      </a:r>
                      <a:endParaRPr lang="ru-RU" sz="1200" b="1" i="1" dirty="0">
                        <a:solidFill>
                          <a:srgbClr val="00206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1.  Развлечение на улице «Найдём друзей для Снеговика».</a:t>
                      </a:r>
                    </a:p>
                    <a:p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2.  Интервью детей «Что я знаю о снеговике…» </a:t>
                      </a:r>
                    </a:p>
                    <a:p>
                      <a:pPr marL="228600" indent="-228600">
                        <a:buAutoNum type="arabicPeriod" startAt="3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Конкурс чтецов «Наш друг Снеговик»</a:t>
                      </a:r>
                    </a:p>
                    <a:p>
                      <a:pPr marL="228600" indent="-228600">
                        <a:buAutoNum type="arabicPeriod" startAt="3"/>
                      </a:pPr>
                      <a:r>
                        <a:rPr lang="ru-RU" sz="1200" b="1" i="1" kern="120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Выставка</a:t>
                      </a:r>
                      <a:r>
                        <a:rPr lang="ru-RU" sz="1200" b="1" i="1" kern="1200" baseline="0" dirty="0" smtClean="0">
                          <a:solidFill>
                            <a:srgbClr val="002060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  семейных поделок «Парад Снеговиков» (взаимодействие с родителями).</a:t>
                      </a:r>
                      <a:endParaRPr lang="ru-RU" sz="1200" b="1" i="1" kern="1200" dirty="0" smtClean="0">
                        <a:solidFill>
                          <a:srgbClr val="002060"/>
                        </a:solidFill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8"/>
            <a:ext cx="8143932" cy="85725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Организованная деятельность с детьми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36945"/>
          </a:xfrm>
        </p:spPr>
        <p:txBody>
          <a:bodyPr>
            <a:normAutofit/>
          </a:bodyPr>
          <a:lstStyle/>
          <a:p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Опытно-экспериментальная работа: «Снег и его свойства»</a:t>
            </a:r>
            <a:endParaRPr lang="ru-RU" sz="1600" dirty="0"/>
          </a:p>
        </p:txBody>
      </p:sp>
      <p:pic>
        <p:nvPicPr>
          <p:cNvPr id="5" name="Содержимое 4" descr="20180116_12083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131333" y="1654963"/>
            <a:ext cx="3881466" cy="2857520"/>
          </a:xfrm>
        </p:spPr>
      </p:pic>
      <p:pic>
        <p:nvPicPr>
          <p:cNvPr id="7" name="Содержимое 6" descr="20180116_1207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738165" y="1047735"/>
            <a:ext cx="3238480" cy="2428859"/>
          </a:xfrm>
        </p:spPr>
      </p:pic>
      <p:pic>
        <p:nvPicPr>
          <p:cNvPr id="6" name="Picture 2" descr="C:\Users\Svetlana\Desktop\Проэкт Снеговик\20180116_1217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176358" y="1038830"/>
            <a:ext cx="3167243" cy="23754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51259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Опытно-экспериментальная работа: «Лёд и его свойства»</a:t>
            </a:r>
            <a:endParaRPr lang="ru-RU" sz="1800" dirty="0"/>
          </a:p>
        </p:txBody>
      </p:sp>
      <p:pic>
        <p:nvPicPr>
          <p:cNvPr id="5" name="Содержимое 4" descr="SAM_307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29190" y="1142990"/>
            <a:ext cx="4038600" cy="3028950"/>
          </a:xfrm>
        </p:spPr>
      </p:pic>
      <p:pic>
        <p:nvPicPr>
          <p:cNvPr id="6" name="Содержимое 4" descr="20180126_120605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1291149" y="923379"/>
            <a:ext cx="3383481" cy="3394075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Папка-передвижка «Из истории снеговиков»</a:t>
            </a:r>
            <a:endParaRPr lang="ru-RU" sz="2000" dirty="0"/>
          </a:p>
        </p:txBody>
      </p:sp>
      <p:pic>
        <p:nvPicPr>
          <p:cNvPr id="3" name="Содержимое 4" descr="20180202_1355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071684"/>
            <a:ext cx="3643338" cy="2732504"/>
          </a:xfrm>
          <a:prstGeom prst="rect">
            <a:avLst/>
          </a:prstGeom>
        </p:spPr>
      </p:pic>
      <p:pic>
        <p:nvPicPr>
          <p:cNvPr id="4" name="Содержимое 5" descr="20180202_1345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1142990"/>
            <a:ext cx="3667151" cy="2750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339502"/>
            <a:ext cx="8429684" cy="4446825"/>
          </a:xfrm>
          <a:ln>
            <a:noFill/>
          </a:ln>
          <a:effectLst/>
        </p:spPr>
        <p:txBody>
          <a:bodyPr>
            <a:noAutofit/>
          </a:bodyPr>
          <a:lstStyle/>
          <a:p>
            <a:pPr algn="l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* </a:t>
            </a:r>
            <a:r>
              <a:rPr lang="ru-RU" sz="24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Тип проекта: </a:t>
            </a:r>
            <a:br>
              <a:rPr lang="ru-RU" sz="24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познавательно-исследовательский. 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Включает в себя творческую, познавательную и опытно-экспериментальную деятельность. 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* </a:t>
            </a:r>
            <a:r>
              <a:rPr lang="ru-RU" sz="24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Вид: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групповой.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* </a:t>
            </a:r>
            <a:r>
              <a:rPr lang="ru-RU" sz="2400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Продолжительность: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краткосрочный.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                                                  </a:t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9382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6"/>
            <a:ext cx="8229600" cy="71438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                Беседа с детьми на тему                        Проведение пальчиковой </a:t>
            </a:r>
            <a:b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          «История появления снеговика»                          гимнастики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sz="2000" dirty="0"/>
          </a:p>
        </p:txBody>
      </p:sp>
      <p:pic>
        <p:nvPicPr>
          <p:cNvPr id="5" name="Содержимое 4" descr="20180123_1539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857238"/>
            <a:ext cx="3995226" cy="3352584"/>
          </a:xfrm>
        </p:spPr>
      </p:pic>
      <p:pic>
        <p:nvPicPr>
          <p:cNvPr id="6" name="Содержимое 5" descr="20180123_15422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750213"/>
            <a:ext cx="4181476" cy="3136107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79821"/>
          </a:xfrm>
        </p:spPr>
        <p:txBody>
          <a:bodyPr>
            <a:normAutofit/>
          </a:bodyPr>
          <a:lstStyle/>
          <a:p>
            <a:pPr lvl="0"/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Дидактическая игра: «Сложи снеговика»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678775"/>
            <a:ext cx="3786214" cy="283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8"/>
            <a:ext cx="3857652" cy="289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Конструирование «А у нас во дворе»</a:t>
            </a:r>
            <a:endParaRPr lang="ru-RU" sz="18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" name="Содержимое 4" descr="SAM_30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268006"/>
            <a:ext cx="3990463" cy="2992848"/>
          </a:xfrm>
        </p:spPr>
      </p:pic>
      <p:pic>
        <p:nvPicPr>
          <p:cNvPr id="6" name="Содержимое 5" descr="SAM_30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1928808"/>
            <a:ext cx="4038600" cy="3028950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5979"/>
            <a:ext cx="8892480" cy="106962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l"/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Использование инновационных технологий  в речевом развитии детей.</a:t>
            </a:r>
            <a:b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      Мнемотехника  </a:t>
            </a:r>
            <a:b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                           Отгадывание загадок      Составление описательного рассказа</a:t>
            </a:r>
            <a:b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      </a:t>
            </a:r>
            <a:endParaRPr lang="ru-RU" sz="18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" name="Содержимое 4" descr="SAM_309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851670"/>
            <a:ext cx="3697619" cy="2773214"/>
          </a:xfrm>
        </p:spPr>
      </p:pic>
      <p:pic>
        <p:nvPicPr>
          <p:cNvPr id="6" name="Содержимое 5" descr="SAM_310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8064" y="1995686"/>
            <a:ext cx="3682752" cy="2762064"/>
          </a:xfrm>
        </p:spPr>
      </p:pic>
      <p:sp>
        <p:nvSpPr>
          <p:cNvPr id="7" name="Стрелка вниз 6"/>
          <p:cNvSpPr/>
          <p:nvPr/>
        </p:nvSpPr>
        <p:spPr>
          <a:xfrm>
            <a:off x="2915816" y="987574"/>
            <a:ext cx="45719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7164288" y="987574"/>
            <a:ext cx="54103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Моделирование </a:t>
            </a:r>
            <a:b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Макет настольного театра «Зимняя сказка»</a:t>
            </a:r>
            <a:endParaRPr lang="ru-RU" sz="20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" name="Содержимое 4" descr="SAM_307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694266"/>
            <a:ext cx="3672408" cy="2754306"/>
          </a:xfrm>
        </p:spPr>
      </p:pic>
      <p:pic>
        <p:nvPicPr>
          <p:cNvPr id="8" name="Содержимое 7" descr="SAM_308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64088" y="1725656"/>
            <a:ext cx="3534544" cy="2650908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34"/>
            <a:ext cx="8229600" cy="579821"/>
          </a:xfrm>
        </p:spPr>
        <p:txBody>
          <a:bodyPr>
            <a:normAutofit fontScale="90000"/>
          </a:bodyPr>
          <a:lstStyle/>
          <a:p>
            <a:pPr lvl="0"/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НОД  по рисованию «Снеговик» </a:t>
            </a:r>
            <a:b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sz="2000" dirty="0"/>
          </a:p>
        </p:txBody>
      </p:sp>
      <p:pic>
        <p:nvPicPr>
          <p:cNvPr id="6" name="Содержимое 5" descr="20180111_0948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285866"/>
            <a:ext cx="4257676" cy="3193257"/>
          </a:xfrm>
        </p:spPr>
      </p:pic>
      <p:pic>
        <p:nvPicPr>
          <p:cNvPr id="8" name="Содержимое 7" descr="20171226_17552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852465" y="1433501"/>
            <a:ext cx="4038600" cy="3028950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34"/>
            <a:ext cx="8229600" cy="651259"/>
          </a:xfrm>
        </p:spPr>
        <p:txBody>
          <a:bodyPr>
            <a:normAutofit fontScale="90000"/>
          </a:bodyPr>
          <a:lstStyle/>
          <a:p>
            <a:pPr lvl="0"/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НОД по лепке «Снеговик»  </a:t>
            </a:r>
            <a:b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sz="2000" dirty="0"/>
          </a:p>
        </p:txBody>
      </p:sp>
      <p:pic>
        <p:nvPicPr>
          <p:cNvPr id="3" name="Содержимое 6" descr="20180126_094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42844" y="857238"/>
            <a:ext cx="3643338" cy="3500462"/>
          </a:xfrm>
          <a:prstGeom prst="rect">
            <a:avLst/>
          </a:prstGeom>
        </p:spPr>
      </p:pic>
      <p:pic>
        <p:nvPicPr>
          <p:cNvPr id="4" name="Содержимое 7" descr="20180126_0954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785800"/>
            <a:ext cx="4286280" cy="31038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51259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rgbClr val="002060"/>
                </a:solidFill>
                <a:latin typeface="Georgia" pitchFamily="18" charset="0"/>
              </a:rPr>
              <a:t>Коллективная работа по аппликации «Поющие снеговики»</a:t>
            </a:r>
            <a:endParaRPr lang="ru-RU" sz="1800" dirty="0"/>
          </a:p>
        </p:txBody>
      </p:sp>
      <p:pic>
        <p:nvPicPr>
          <p:cNvPr id="8" name="Содержимое 7" descr="б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643056"/>
            <a:ext cx="4038600" cy="2572471"/>
          </a:xfrm>
        </p:spPr>
      </p:pic>
      <p:pic>
        <p:nvPicPr>
          <p:cNvPr id="10" name="Содержимое 9" descr="б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28728" y="1214428"/>
            <a:ext cx="2753109" cy="3315163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51259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Проведение физкультминутки</a:t>
            </a:r>
            <a:endParaRPr lang="ru-RU" sz="2000" dirty="0"/>
          </a:p>
        </p:txBody>
      </p:sp>
      <p:pic>
        <p:nvPicPr>
          <p:cNvPr id="5" name="Содержимое 4" descr="20180123_16063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4754064">
            <a:off x="937647" y="1528654"/>
            <a:ext cx="3804678" cy="2853508"/>
          </a:xfrm>
        </p:spPr>
      </p:pic>
      <p:pic>
        <p:nvPicPr>
          <p:cNvPr id="6" name="Содержимое 5" descr="20180123_16064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914336">
            <a:off x="4935694" y="1452296"/>
            <a:ext cx="3801799" cy="2851349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22697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Показ настольного театра «Наш друг - Снеговик»</a:t>
            </a:r>
            <a:endParaRPr lang="ru-RU" sz="2000" dirty="0"/>
          </a:p>
        </p:txBody>
      </p:sp>
      <p:pic>
        <p:nvPicPr>
          <p:cNvPr id="4" name="Содержимое 4" descr="SAM_30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357304"/>
            <a:ext cx="4191029" cy="3143272"/>
          </a:xfrm>
          <a:prstGeom prst="rect">
            <a:avLst/>
          </a:prstGeom>
        </p:spPr>
      </p:pic>
      <p:pic>
        <p:nvPicPr>
          <p:cNvPr id="5" name="Содержимое 5" descr="SAM_30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857238"/>
            <a:ext cx="3595712" cy="2696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85720" y="1285866"/>
            <a:ext cx="2643206" cy="103327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Воспитатели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500694" y="1357304"/>
            <a:ext cx="2857520" cy="103327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Помощник воспитателя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000100" y="2857502"/>
            <a:ext cx="2071702" cy="103327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Дети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5214942" y="2857502"/>
            <a:ext cx="2071694" cy="1033272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Родители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9" name="Волна 8"/>
          <p:cNvSpPr/>
          <p:nvPr/>
        </p:nvSpPr>
        <p:spPr>
          <a:xfrm>
            <a:off x="2357422" y="214296"/>
            <a:ext cx="4000528" cy="914400"/>
          </a:xfrm>
          <a:prstGeom prst="wav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Georgia" pitchFamily="18" charset="0"/>
              </a:rPr>
              <a:t>Участники проекта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72"/>
            <a:ext cx="8229600" cy="651259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Просмотр мультфильма «Снежные человечки».</a:t>
            </a:r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dirty="0"/>
          </a:p>
        </p:txBody>
      </p:sp>
      <p:pic>
        <p:nvPicPr>
          <p:cNvPr id="5" name="Содержимое 4" descr="20180119_16115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1209655" y="1362063"/>
            <a:ext cx="4038600" cy="3028950"/>
          </a:xfrm>
        </p:spPr>
      </p:pic>
      <p:pic>
        <p:nvPicPr>
          <p:cNvPr id="6" name="Содержимое 5" descr="20180119_16092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1428742"/>
            <a:ext cx="4038600" cy="3028950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Танец - оркестр «Марш снеговиков»</a:t>
            </a:r>
            <a:endParaRPr lang="ru-RU" sz="2000" dirty="0"/>
          </a:p>
        </p:txBody>
      </p:sp>
      <p:pic>
        <p:nvPicPr>
          <p:cNvPr id="5" name="Содержимое 4" descr="20180202_1631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018789">
            <a:off x="760153" y="1467247"/>
            <a:ext cx="3611495" cy="2708621"/>
          </a:xfrm>
        </p:spPr>
      </p:pic>
      <p:pic>
        <p:nvPicPr>
          <p:cNvPr id="6" name="Содержимое 5" descr="20180202_16324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6035436">
            <a:off x="4574992" y="1540128"/>
            <a:ext cx="3624912" cy="2718684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51259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Развлечение на улице «Найдём друзей для Снеговика».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8"/>
            <a:ext cx="2728799" cy="204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928940"/>
            <a:ext cx="2742976" cy="20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785800"/>
            <a:ext cx="2428892" cy="295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2964660"/>
            <a:ext cx="2714644" cy="2035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1500180"/>
            <a:ext cx="3333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264320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Сотрудничество</a:t>
            </a:r>
            <a:b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с  родителями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79821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Выставка  семейных  поделок «Парад Снеговиков»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642924"/>
            <a:ext cx="4040188" cy="479822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         Семья Суриковых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642924"/>
            <a:ext cx="4041775" cy="479822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Georgia" pitchFamily="18" charset="0"/>
              </a:rPr>
              <a:t>     </a:t>
            </a:r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Семья </a:t>
            </a:r>
            <a:r>
              <a:rPr lang="ru-RU" sz="2000" i="1" dirty="0" err="1" smtClean="0">
                <a:solidFill>
                  <a:srgbClr val="002060"/>
                </a:solidFill>
                <a:latin typeface="Georgia" pitchFamily="18" charset="0"/>
              </a:rPr>
              <a:t>Алякишевых</a:t>
            </a:r>
            <a:endParaRPr lang="ru-RU" sz="2000" dirty="0"/>
          </a:p>
        </p:txBody>
      </p:sp>
      <p:pic>
        <p:nvPicPr>
          <p:cNvPr id="7" name="Содержимое 4" descr="20180206_16473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073680">
            <a:off x="1118483" y="1626336"/>
            <a:ext cx="3736579" cy="2956287"/>
          </a:xfrm>
        </p:spPr>
      </p:pic>
      <p:pic>
        <p:nvPicPr>
          <p:cNvPr id="8" name="Содержимое 5" descr="20180206_18235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844922">
            <a:off x="4832952" y="1620864"/>
            <a:ext cx="3667784" cy="2963862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14296"/>
            <a:ext cx="4040188" cy="479822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      Семья </a:t>
            </a:r>
            <a:r>
              <a:rPr lang="ru-RU" sz="2000" i="1" dirty="0" err="1" smtClean="0">
                <a:solidFill>
                  <a:srgbClr val="002060"/>
                </a:solidFill>
                <a:latin typeface="Georgia" pitchFamily="18" charset="0"/>
              </a:rPr>
              <a:t>Подсветовых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214296"/>
            <a:ext cx="4041775" cy="479822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  Семья </a:t>
            </a:r>
            <a:r>
              <a:rPr lang="ru-RU" sz="2000" i="1" dirty="0" err="1" smtClean="0">
                <a:solidFill>
                  <a:srgbClr val="002060"/>
                </a:solidFill>
                <a:latin typeface="Georgia" pitchFamily="18" charset="0"/>
              </a:rPr>
              <a:t>Емельянченковых</a:t>
            </a:r>
            <a:endParaRPr lang="ru-RU" sz="2000" dirty="0"/>
          </a:p>
        </p:txBody>
      </p:sp>
      <p:pic>
        <p:nvPicPr>
          <p:cNvPr id="7" name="Содержимое 4" descr="20180206_1829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065061">
            <a:off x="1065924" y="1166387"/>
            <a:ext cx="3596656" cy="2963862"/>
          </a:xfrm>
        </p:spPr>
      </p:pic>
      <p:pic>
        <p:nvPicPr>
          <p:cNvPr id="8" name="Содержимое 5" descr="SAM_312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633671">
            <a:off x="4996704" y="1082805"/>
            <a:ext cx="3376031" cy="3510219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AM_313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156176" y="483518"/>
            <a:ext cx="2880320" cy="2160240"/>
          </a:xfrm>
        </p:spPr>
      </p:pic>
      <p:pic>
        <p:nvPicPr>
          <p:cNvPr id="8" name="Содержимое 5" descr="SAM_31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119838" y="495520"/>
            <a:ext cx="2976331" cy="2232248"/>
          </a:xfrm>
          <a:prstGeom prst="rect">
            <a:avLst/>
          </a:prstGeom>
        </p:spPr>
      </p:pic>
      <p:pic>
        <p:nvPicPr>
          <p:cNvPr id="11" name="Содержимое 4" descr="SAM_3129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 rot="5400000">
            <a:off x="-142406" y="517404"/>
            <a:ext cx="3020100" cy="2232248"/>
          </a:xfrm>
        </p:spPr>
      </p:pic>
      <p:pic>
        <p:nvPicPr>
          <p:cNvPr id="12" name="Содержимое 4" descr="SAM_31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2697764"/>
            <a:ext cx="2880320" cy="2160240"/>
          </a:xfrm>
          <a:prstGeom prst="rect">
            <a:avLst/>
          </a:prstGeom>
        </p:spPr>
      </p:pic>
      <p:pic>
        <p:nvPicPr>
          <p:cNvPr id="13" name="Содержимое 8" descr="SAM_313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2715766"/>
            <a:ext cx="2880320" cy="2160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14296"/>
            <a:ext cx="4040188" cy="479822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                Семья Ахмедовых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0" y="214296"/>
            <a:ext cx="4041775" cy="479822"/>
          </a:xfrm>
        </p:spPr>
        <p:txBody>
          <a:bodyPr>
            <a:norm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Georgia" pitchFamily="18" charset="0"/>
              </a:rPr>
              <a:t>            Семья Суровых</a:t>
            </a:r>
            <a:endParaRPr lang="ru-RU" sz="2000" dirty="0"/>
          </a:p>
        </p:txBody>
      </p:sp>
      <p:pic>
        <p:nvPicPr>
          <p:cNvPr id="9" name="Содержимое 10" descr="SAM_313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5101338">
            <a:off x="1020840" y="1409995"/>
            <a:ext cx="3970058" cy="2963862"/>
          </a:xfrm>
        </p:spPr>
      </p:pic>
      <p:pic>
        <p:nvPicPr>
          <p:cNvPr id="11" name="Содержимое 11" descr="SAM_3134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 rot="5784240">
            <a:off x="4964858" y="1456099"/>
            <a:ext cx="3855055" cy="2963862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357172"/>
            <a:ext cx="6300209" cy="4356202"/>
          </a:xfr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Georgia" pitchFamily="18" charset="0"/>
              </a:rPr>
              <a:t>Полученные результаты</a:t>
            </a:r>
            <a:endParaRPr lang="ru-RU" sz="40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200151"/>
            <a:ext cx="8215338" cy="3394472"/>
          </a:xfrm>
        </p:spPr>
        <p:txBody>
          <a:bodyPr>
            <a:normAutofit fontScale="40000" lnSpcReduction="2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Дети получили углубленные знания о изменениях в природе в зимнее время года: зима- это самое холодное, морозное время года. Облака приносят снег, который укрывает землю и деревья толстым ковром. Вода в реках замерзает и покрывается льдом.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Дошкольники приобщились к исследовательской деятельности в ходе совместной практической деятельности с педагогом. Во время экспериментальной деятельности проведены опыты со снегом, льдом и водой, в процессе чего  дети узнали, что снег холодный, пушистый, белый, рассыпчатый, а когда он влажный из него можно лепить. В тепле снег превращается в воду, а вода имеет свойство замерзать и превращаться в лёд (твёрдый, хрупкий, холодный, прозрачный). 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Проект послужил развитию у детей монологической, диалогической и связной речи, расширению их словарного запаса, а так же развитию памяти детей, посредством запоминания стихотворений, речевых игр зимней тематики. 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Каждый ребёнок в ходе проекта смог проявить свои творческие способности. 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Пополнена картотека игр (дидактические, подвижные, пальчиковые).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Родители  приняли активное участие в нашем проекте, что способствовало укреплению заинтересованности в сотрудничестве с детским садом.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6"/>
            <a:ext cx="8229600" cy="865573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Georgia" pitchFamily="18" charset="0"/>
              </a:rPr>
              <a:t>       Актуальность</a:t>
            </a:r>
            <a:endParaRPr lang="ru-RU" sz="36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000114"/>
            <a:ext cx="7786742" cy="4286280"/>
          </a:xfrm>
          <a:effectLst/>
        </p:spPr>
        <p:txBody>
          <a:bodyPr>
            <a:noAutofit/>
          </a:bodyPr>
          <a:lstStyle/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Вопрос экологического воспитания и образования детей является актуальным в настоящее время. 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Эколого-ориентированное направление имеет огромное влияние на интеллектуальное, творческое и нравственное воспитание, формирующее современную образованную личность. Наиболее эффективный способ реализации задач экологического образования - это организация проектной деятельности. </a:t>
            </a:r>
          </a:p>
          <a:p>
            <a:pPr algn="just"/>
            <a:r>
              <a:rPr lang="ru-RU" sz="1600" b="1" i="1" dirty="0" smtClean="0">
                <a:solidFill>
                  <a:srgbClr val="002060"/>
                </a:solidFill>
                <a:latin typeface="Georgia" pitchFamily="18" charset="0"/>
              </a:rPr>
              <a:t>        В 3-4 года ребенок накапливает опыт и усваивает знания в результате непосредственного общения с природой и разговоров со взрослыми. Именно поэтому у ребенка можно заложить основы понимания и взаимосвязи объектов и явлений живой и неживой природы. 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286982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Спасибо за внимание!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Формулировка проблемы</a:t>
            </a:r>
            <a:endParaRPr lang="ru-RU" sz="28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200151"/>
            <a:ext cx="7643866" cy="3394472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5600" b="1" i="1" dirty="0" smtClean="0">
                <a:solidFill>
                  <a:srgbClr val="002060"/>
                </a:solidFill>
                <a:latin typeface="Georgia" pitchFamily="18" charset="0"/>
              </a:rPr>
              <a:t>Познавательный интерес - один из ведущих мотивов, побуждающих детей к знаниям, к учению. </a:t>
            </a:r>
          </a:p>
          <a:p>
            <a:pPr algn="just"/>
            <a:r>
              <a:rPr lang="ru-RU" sz="5600" b="1" i="1" dirty="0" smtClean="0">
                <a:solidFill>
                  <a:srgbClr val="002060"/>
                </a:solidFill>
                <a:latin typeface="Georgia" pitchFamily="18" charset="0"/>
              </a:rPr>
              <a:t>Именно природа способствует познавательной активности детей.  Воспитание  познавательных интересов дошкольников осуществляется через наблюдение в природе. </a:t>
            </a:r>
          </a:p>
          <a:p>
            <a:pPr algn="just"/>
            <a:r>
              <a:rPr lang="ru-RU" sz="5600" b="1" i="1" dirty="0" smtClean="0">
                <a:solidFill>
                  <a:srgbClr val="002060"/>
                </a:solidFill>
                <a:latin typeface="Georgia" pitchFamily="18" charset="0"/>
              </a:rPr>
              <a:t>Важно развить у ребенка внимание, мышление, речь, пробудить интерес к окружающему миру, сформировать умения делать открытия. </a:t>
            </a:r>
          </a:p>
          <a:p>
            <a:pPr algn="just"/>
            <a:r>
              <a:rPr lang="ru-RU" sz="5600" b="1" i="1" dirty="0" smtClean="0">
                <a:solidFill>
                  <a:srgbClr val="002060"/>
                </a:solidFill>
                <a:latin typeface="Georgia" pitchFamily="18" charset="0"/>
              </a:rPr>
              <a:t>С самого рождения детей окружают различные явления неживой природы: солнце, ветер, звездное небо, хруст снега под ногами. Дети с интересом собирают камни, ракушки, играют с песком, водой, снегом. Предметы и явления неживой природы входят в их жизнедеятельность, являются объектами наблюдения и игры. </a:t>
            </a:r>
          </a:p>
          <a:p>
            <a:pPr algn="just"/>
            <a:r>
              <a:rPr lang="ru-RU" sz="5600" b="1" i="1" dirty="0" smtClean="0">
                <a:solidFill>
                  <a:srgbClr val="002060"/>
                </a:solidFill>
                <a:latin typeface="Georgia" pitchFamily="18" charset="0"/>
              </a:rPr>
              <a:t>Как-то на прогулке зимой дети попытались слепить снеговика, но почему-то никак это у них не получалось. «Почему? » В беседе дети затруднялись ответить на поставленный вопрос. И тогда родилась идея сделать проект.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800"/>
            <a:ext cx="7786742" cy="380882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>
              <a:buNone/>
            </a:pPr>
            <a:r>
              <a:rPr lang="ru-RU" sz="1100" b="1" i="1" dirty="0" smtClean="0">
                <a:solidFill>
                  <a:schemeClr val="bg1"/>
                </a:solidFill>
                <a:latin typeface="Georgia" pitchFamily="18" charset="0"/>
              </a:rPr>
              <a:t>          </a:t>
            </a:r>
            <a:r>
              <a:rPr lang="ru-RU" sz="4000" b="1" i="1" dirty="0" smtClean="0">
                <a:solidFill>
                  <a:schemeClr val="bg1"/>
                </a:solidFill>
                <a:latin typeface="Georgia" pitchFamily="18" charset="0"/>
              </a:rPr>
              <a:t>Цель проекта:</a:t>
            </a:r>
          </a:p>
          <a:p>
            <a:pPr>
              <a:buNone/>
            </a:pPr>
            <a:r>
              <a:rPr lang="ru-RU" sz="11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1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Georgia" pitchFamily="18" charset="0"/>
              </a:rPr>
              <a:t>развитие познавательных, исследовательских и творческих  способностей детей в процессе ознакомления и экспериментальной деятельности со снегом.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1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100" b="1" i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sz="1100" dirty="0"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-164553"/>
            <a:ext cx="8568952" cy="5509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Georgia" pitchFamily="18" charset="0"/>
              </a:rPr>
              <a:t>                       </a:t>
            </a:r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Задачи:</a:t>
            </a:r>
          </a:p>
          <a:p>
            <a:r>
              <a:rPr lang="ru-RU" sz="1600" b="1" i="1" dirty="0" smtClean="0">
                <a:solidFill>
                  <a:schemeClr val="bg1"/>
                </a:solidFill>
                <a:latin typeface="Georgia" pitchFamily="18" charset="0"/>
              </a:rPr>
              <a:t>Познавательное развитие: </a:t>
            </a:r>
          </a:p>
          <a:p>
            <a:pPr>
              <a:buFontTx/>
              <a:buChar char="-"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 формировать познавательный интерес у детей, воспитывать эмоциональное, бережное отношение к природе;</a:t>
            </a:r>
          </a:p>
          <a:p>
            <a:pPr>
              <a:buFontTx/>
              <a:buChar char="-"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 расширять представления детей о зимнем времени года, развивать логическое мышление, умение объяснять, сравнивать, находить сходство и отличие между предметами (объектами);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chemeClr val="bg1"/>
                </a:solidFill>
                <a:latin typeface="Georgia" pitchFamily="18" charset="0"/>
              </a:rPr>
              <a:t>Социально-коммуникативное развитие:</a:t>
            </a:r>
          </a:p>
          <a:p>
            <a:pPr>
              <a:buFontTx/>
              <a:buChar char="-"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формировать готовность к совместной деятельности со сверстниками, развивать эмоциональную отзывчивость, умение  сопереживать и помогать друг другу;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chemeClr val="bg1"/>
                </a:solidFill>
                <a:latin typeface="Georgia" pitchFamily="18" charset="0"/>
              </a:rPr>
              <a:t>Речевое развитие:</a:t>
            </a:r>
          </a:p>
          <a:p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- развивать умение отвечать на проблемные вопросы, связную речь; активизировать словарь (зима холодная, морозная, снежная; снежинки, снег, лёд, снежки, снеговик, снежный ком, сосулька, тает, замерзает);</a:t>
            </a:r>
          </a:p>
          <a:p>
            <a:r>
              <a:rPr lang="ru-RU" sz="1600" b="1" i="1" dirty="0" smtClean="0">
                <a:solidFill>
                  <a:schemeClr val="bg1"/>
                </a:solidFill>
                <a:latin typeface="Georgia" pitchFamily="18" charset="0"/>
              </a:rPr>
              <a:t>Физическое развитие:</a:t>
            </a:r>
            <a:endParaRPr lang="ru-RU" sz="1600" b="1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>
              <a:buFontTx/>
              <a:buChar char="-"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 развивать двигательную активность, ловкость, быстроту, внимательность, координацию движений;</a:t>
            </a:r>
          </a:p>
          <a:p>
            <a:pPr>
              <a:buFontTx/>
              <a:buChar char="-"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 прививать интерес к играм на свежем воздухе;</a:t>
            </a:r>
          </a:p>
          <a:p>
            <a:r>
              <a:rPr lang="ru-RU" sz="1600" b="1" i="1" dirty="0" smtClean="0">
                <a:solidFill>
                  <a:schemeClr val="bg1"/>
                </a:solidFill>
                <a:latin typeface="Georgia" pitchFamily="18" charset="0"/>
              </a:rPr>
              <a:t>Художественно-эстетическое развитие:</a:t>
            </a:r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- развивать сенсорную чувствительность (восприятие формы, цвета), мелкую моторику; умение проявить творческие способности при изображении снеговика в разной технике (лепка, рисование, аппликация);</a:t>
            </a:r>
          </a:p>
          <a:p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- приобщать детей к театрально-исполнительской деятельности;</a:t>
            </a:r>
          </a:p>
          <a:p>
            <a:pPr>
              <a:buFontTx/>
              <a:buChar char="-"/>
            </a:pPr>
            <a:r>
              <a:rPr lang="ru-RU" sz="1200" b="1" i="1" dirty="0" smtClean="0">
                <a:solidFill>
                  <a:srgbClr val="002060"/>
                </a:solidFill>
                <a:latin typeface="Georgia" pitchFamily="18" charset="0"/>
              </a:rPr>
              <a:t>развивать музыкально-исполнительские навыки, активизировать творческие способности.</a:t>
            </a:r>
          </a:p>
          <a:p>
            <a: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1400" b="1" i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sz="1400" dirty="0"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0838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Georgia" pitchFamily="18" charset="0"/>
              </a:rPr>
              <a:t>Ожидаемые результаты:</a:t>
            </a:r>
            <a:endParaRPr lang="ru-RU" sz="4000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800"/>
            <a:ext cx="7472386" cy="3808823"/>
          </a:xfrm>
        </p:spPr>
        <p:txBody>
          <a:bodyPr>
            <a:normAutofit fontScale="77500" lnSpcReduction="20000"/>
          </a:bodyPr>
          <a:lstStyle/>
          <a:p>
            <a:endParaRPr lang="ru-RU" sz="2200" b="1" i="1" dirty="0" smtClean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Углубленные знания детей об изменениях в природе в зимнее время года. 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Развитие исследовательской деятельности дошкольников в ходе совместной практической деятельности детей с педагогом. 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Использование технологии наглядного моделирования в развитии монологической, диалогической и связной речи детей, обогащении словаря . 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Развитие творческих способностей детей. 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Развитие памяти детей посредством запоминания стихотворений о снеговике с использованием </a:t>
            </a:r>
            <a:r>
              <a:rPr lang="ru-RU" sz="2200" b="1" i="1" dirty="0" err="1" smtClean="0">
                <a:solidFill>
                  <a:srgbClr val="002060"/>
                </a:solidFill>
                <a:latin typeface="Georgia" pitchFamily="18" charset="0"/>
              </a:rPr>
              <a:t>мнемотаблиц</a:t>
            </a:r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 . </a:t>
            </a:r>
          </a:p>
          <a:p>
            <a:r>
              <a:rPr lang="ru-RU" sz="2200" b="1" i="1" dirty="0" smtClean="0">
                <a:solidFill>
                  <a:srgbClr val="002060"/>
                </a:solidFill>
                <a:latin typeface="Georgia" pitchFamily="18" charset="0"/>
              </a:rPr>
              <a:t>Приобщение родителей к творческой работе с детьми.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7574"/>
            <a:ext cx="7686700" cy="394106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              </a:t>
            </a:r>
            <a:b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             </a:t>
            </a:r>
            <a:r>
              <a:rPr lang="ru-RU" sz="3100" b="1" i="1" dirty="0" smtClean="0">
                <a:solidFill>
                  <a:schemeClr val="bg1"/>
                </a:solidFill>
                <a:latin typeface="Georgia" pitchFamily="18" charset="0"/>
              </a:rPr>
              <a:t>Этапы реализации</a:t>
            </a:r>
            <a:br>
              <a:rPr lang="ru-RU" sz="3100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700" b="1" i="1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2700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700" b="1" i="1" dirty="0" smtClean="0">
                <a:solidFill>
                  <a:schemeClr val="bg1"/>
                </a:solidFill>
                <a:latin typeface="Georgia" pitchFamily="18" charset="0"/>
              </a:rPr>
              <a:t>Подготовительный этап</a:t>
            </a:r>
            <a:br>
              <a:rPr lang="ru-RU" sz="2700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700" b="1" i="1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2700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Организованная деятельность с детьми</a:t>
            </a:r>
            <a: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  <a:t/>
            </a:r>
            <a:b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*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Беседы с детьми для выявления знаний детей о зимних природных явлениях. </a:t>
            </a:r>
            <a:b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* Подготовка атрибутов для игр, занятий. </a:t>
            </a:r>
            <a:b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* Подбор стихотворений, художественной литературы, </a:t>
            </a:r>
            <a:b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   загадок о зиме, снеге, снеговике. </a:t>
            </a:r>
            <a:b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* Рассматривание сюжетных картинок по теме «Зима». </a:t>
            </a:r>
            <a:b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* Слушание песен о зиме, снеговике, снежинках.</a:t>
            </a:r>
            <a: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18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/>
            </a:r>
            <a:b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8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7F"/>
      </a:hlink>
      <a:folHlink>
        <a:srgbClr val="0000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1191</Words>
  <Application>Microsoft Office PowerPoint</Application>
  <PresentationFormat>Экран (16:9)</PresentationFormat>
  <Paragraphs>161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  ГБОУ школа №1515 Дошкольное отделение «Солнышко»  «Наш друг Снеговик»  </vt:lpstr>
      <vt:lpstr>  * Тип проекта:  познавательно-исследовательский.  Включает в себя творческую, познавательную и опытно-экспериментальную деятельность.   * Вид: групповой.  * Продолжительность: краткосрочный.                                                                      </vt:lpstr>
      <vt:lpstr>Слайд 3</vt:lpstr>
      <vt:lpstr>       Актуальность</vt:lpstr>
      <vt:lpstr>Формулировка проблемы</vt:lpstr>
      <vt:lpstr>Слайд 6</vt:lpstr>
      <vt:lpstr>Слайд 7</vt:lpstr>
      <vt:lpstr>Ожидаемые результаты:</vt:lpstr>
      <vt:lpstr>                            Этапы реализации  Подготовительный этап  Организованная деятельность с детьми * Беседы с детьми для выявления знаний детей о зимних природных явлениях.  * Подготовка атрибутов для игр, занятий.  * Подбор стихотворений, художественной литературы,     загадок о зиме, снеге, снеговике.  * Рассматривание сюжетных картинок по теме «Зима».  * Слушание песен о зиме, снеговике, снежинках.    </vt:lpstr>
      <vt:lpstr>Сотрудничество с родителями * Обращение к родителям: принять активное участие в творческо-познавательном проекте «Наш друг Снеговик» . </vt:lpstr>
      <vt:lpstr>Основной этап</vt:lpstr>
      <vt:lpstr>Слайд 12</vt:lpstr>
      <vt:lpstr>Заключительный этап</vt:lpstr>
      <vt:lpstr>                         План на первую неделю</vt:lpstr>
      <vt:lpstr>                            План на вторую неделю </vt:lpstr>
      <vt:lpstr>Организованная деятельность с детьми</vt:lpstr>
      <vt:lpstr>Опытно-экспериментальная работа: «Снег и его свойства»</vt:lpstr>
      <vt:lpstr>Опытно-экспериментальная работа: «Лёд и его свойства»</vt:lpstr>
      <vt:lpstr>Папка-передвижка «Из истории снеговиков»</vt:lpstr>
      <vt:lpstr>                Беседа с детьми на тему                        Проведение пальчиковой            «История появления снеговика»                          гимнастики </vt:lpstr>
      <vt:lpstr>Дидактическая игра: «Сложи снеговика»</vt:lpstr>
      <vt:lpstr>Конструирование «А у нас во дворе»</vt:lpstr>
      <vt:lpstr>Использование инновационных технологий  в речевом развитии детей.                                                             Мнемотехника                              Отгадывание загадок      Составление описательного рассказа                                                             </vt:lpstr>
      <vt:lpstr>Моделирование  Макет настольного театра «Зимняя сказка»</vt:lpstr>
      <vt:lpstr>НОД  по рисованию «Снеговик»  </vt:lpstr>
      <vt:lpstr>НОД по лепке «Снеговик»   </vt:lpstr>
      <vt:lpstr>Коллективная работа по аппликации «Поющие снеговики»</vt:lpstr>
      <vt:lpstr>Проведение физкультминутки</vt:lpstr>
      <vt:lpstr>Показ настольного театра «Наш друг - Снеговик»</vt:lpstr>
      <vt:lpstr> Просмотр мультфильма «Снежные человечки». </vt:lpstr>
      <vt:lpstr>Танец - оркестр «Марш снеговиков»</vt:lpstr>
      <vt:lpstr>Развлечение на улице «Найдём друзей для Снеговика».</vt:lpstr>
      <vt:lpstr>Сотрудничество с  родителями</vt:lpstr>
      <vt:lpstr>Выставка  семейных  поделок «Парад Снеговиков»</vt:lpstr>
      <vt:lpstr>Слайд 35</vt:lpstr>
      <vt:lpstr>Слайд 36</vt:lpstr>
      <vt:lpstr>Слайд 37</vt:lpstr>
      <vt:lpstr>Слайд 38</vt:lpstr>
      <vt:lpstr>Полученные результаты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Svetlana Zolotareva</cp:lastModifiedBy>
  <cp:revision>152</cp:revision>
  <dcterms:created xsi:type="dcterms:W3CDTF">2016-11-30T15:17:34Z</dcterms:created>
  <dcterms:modified xsi:type="dcterms:W3CDTF">2018-02-12T19:11:07Z</dcterms:modified>
</cp:coreProperties>
</file>