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8" r:id="rId3"/>
    <p:sldId id="260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15" autoAdjust="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9D00AA-4332-4D45-B57E-8A4A46B84CDC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10ABE2-FDE9-4617-AB98-F90362D99F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8155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0ABE2-FDE9-4617-AB98-F90362D99F8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75189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0ABE2-FDE9-4617-AB98-F90362D99F82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95223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0ABE2-FDE9-4617-AB98-F90362D99F82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9157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EA633-A46C-4E0D-992F-4B89EE160024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F6558-CD78-42FA-8E30-6BAB93312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858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EA633-A46C-4E0D-992F-4B89EE160024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F6558-CD78-42FA-8E30-6BAB93312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246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EA633-A46C-4E0D-992F-4B89EE160024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F6558-CD78-42FA-8E30-6BAB93312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544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EA633-A46C-4E0D-992F-4B89EE160024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F6558-CD78-42FA-8E30-6BAB93312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638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EA633-A46C-4E0D-992F-4B89EE160024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F6558-CD78-42FA-8E30-6BAB93312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729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EA633-A46C-4E0D-992F-4B89EE160024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F6558-CD78-42FA-8E30-6BAB93312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2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EA633-A46C-4E0D-992F-4B89EE160024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F6558-CD78-42FA-8E30-6BAB93312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0218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EA633-A46C-4E0D-992F-4B89EE160024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F6558-CD78-42FA-8E30-6BAB93312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871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EA633-A46C-4E0D-992F-4B89EE160024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F6558-CD78-42FA-8E30-6BAB93312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3986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EA633-A46C-4E0D-992F-4B89EE160024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F6558-CD78-42FA-8E30-6BAB93312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503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EA633-A46C-4E0D-992F-4B89EE160024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F6558-CD78-42FA-8E30-6BAB93312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9567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EA633-A46C-4E0D-992F-4B89EE160024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F6558-CD78-42FA-8E30-6BAB93312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868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jp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g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g"/><Relationship Id="rId4" Type="http://schemas.openxmlformats.org/officeDocument/2006/relationships/image" Target="../media/image4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g"/><Relationship Id="rId4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jpg"/><Relationship Id="rId4" Type="http://schemas.openxmlformats.org/officeDocument/2006/relationships/hyperlink" Target="&#1056;&#1119;&#1057;&#1026;&#1056;&#181;&#1056;&#183;&#1056;&#181;&#1056;&#1029;&#1057;&#8218;&#1056;&#176;&#1057;&#8224;&#1056;&#1105;&#1056;&#1109;&#1056;&#1029;&#1056;&#1029;&#1057;&#8249;&#1056;&#8470;%20&#1057;&#1026;&#1056;&#1109;&#1056;&#187;&#1056;&#1105;&#1056;&#1108;%20&#1056;&#1112;&#1057;&#1035;&#1056;&#183;&#1056;&#1105;&#1056;&#1108;&#1056;&#187;&#1056;&#176;%20'&#1056;&#1116;&#1056;&#176;&#1057;&#1026;&#1057;&#1027;&#1056;&#1111;&#1056;&#1105;'.mp4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0.png"/><Relationship Id="rId4" Type="http://schemas.openxmlformats.org/officeDocument/2006/relationships/image" Target="../media/image59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3.jpe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62.jpeg"/><Relationship Id="rId5" Type="http://schemas.openxmlformats.org/officeDocument/2006/relationships/image" Target="../media/image61.jpg"/><Relationship Id="rId4" Type="http://schemas.openxmlformats.org/officeDocument/2006/relationships/notesSlide" Target="../notesSlides/notes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60.png"/><Relationship Id="rId4" Type="http://schemas.openxmlformats.org/officeDocument/2006/relationships/image" Target="../media/image6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60.png"/><Relationship Id="rId4" Type="http://schemas.openxmlformats.org/officeDocument/2006/relationships/image" Target="../media/image6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g"/><Relationship Id="rId3" Type="http://schemas.openxmlformats.org/officeDocument/2006/relationships/image" Target="../media/image23.jpg"/><Relationship Id="rId7" Type="http://schemas.openxmlformats.org/officeDocument/2006/relationships/image" Target="../media/image27.jpg"/><Relationship Id="rId2" Type="http://schemas.openxmlformats.org/officeDocument/2006/relationships/hyperlink" Target="&#1056;&#1116;&#1056;&#176;&#1057;&#1026;&#1057;&#1027;&#1056;&#1111;&#1056;&#1105;.mp4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g"/><Relationship Id="rId5" Type="http://schemas.openxmlformats.org/officeDocument/2006/relationships/image" Target="../media/image25.jpg"/><Relationship Id="rId4" Type="http://schemas.openxmlformats.org/officeDocument/2006/relationships/image" Target="../media/image24.jpg"/><Relationship Id="rId9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FFFF"/>
                </a:solidFill>
              </a:rPr>
              <a:t>… </a:t>
            </a:r>
            <a:r>
              <a:rPr lang="ru-RU" b="1" i="1" dirty="0" smtClean="0">
                <a:solidFill>
                  <a:srgbClr val="00FFFF"/>
                </a:solidFill>
              </a:rPr>
              <a:t>А в </a:t>
            </a:r>
            <a:r>
              <a:rPr lang="ru-RU" b="1" i="1" dirty="0" err="1" smtClean="0">
                <a:solidFill>
                  <a:srgbClr val="00FFFF"/>
                </a:solidFill>
              </a:rPr>
              <a:t>Сильби</a:t>
            </a:r>
            <a:r>
              <a:rPr lang="ru-RU" b="1" i="1" dirty="0" smtClean="0">
                <a:solidFill>
                  <a:srgbClr val="00FFFF"/>
                </a:solidFill>
              </a:rPr>
              <a:t> растёт девица с редким именем Нарспи…</a:t>
            </a:r>
            <a:endParaRPr lang="ru-RU" b="1" i="1" dirty="0">
              <a:solidFill>
                <a:srgbClr val="00FFFF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3886200"/>
            <a:ext cx="3580042" cy="1752600"/>
          </a:xfrm>
        </p:spPr>
        <p:txBody>
          <a:bodyPr/>
          <a:lstStyle/>
          <a:p>
            <a:r>
              <a:rPr lang="ru-RU" i="1" dirty="0" smtClean="0">
                <a:solidFill>
                  <a:srgbClr val="FFFF00"/>
                </a:solidFill>
              </a:rPr>
              <a:t>Вечер одной книги</a:t>
            </a:r>
            <a:endParaRPr lang="ru-RU" i="1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67944" y="6127415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Канаш, </a:t>
            </a:r>
            <a:r>
              <a:rPr lang="ru-RU" b="1" dirty="0" smtClean="0">
                <a:solidFill>
                  <a:srgbClr val="FFFF00"/>
                </a:solidFill>
              </a:rPr>
              <a:t>2019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731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86808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663300"/>
                </a:solidFill>
              </a:rPr>
              <a:t>Понятие «Любовь» </a:t>
            </a:r>
            <a:br>
              <a:rPr lang="ru-RU" sz="3200" b="1" dirty="0" smtClean="0">
                <a:solidFill>
                  <a:srgbClr val="663300"/>
                </a:solidFill>
              </a:rPr>
            </a:br>
            <a:r>
              <a:rPr lang="ru-RU" sz="3200" b="1" dirty="0" smtClean="0">
                <a:solidFill>
                  <a:srgbClr val="663300"/>
                </a:solidFill>
              </a:rPr>
              <a:t>в разных культурах </a:t>
            </a:r>
            <a:endParaRPr lang="ru-RU" sz="3200" b="1" dirty="0">
              <a:solidFill>
                <a:srgbClr val="6633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47"/>
          <a:stretch/>
        </p:blipFill>
        <p:spPr>
          <a:xfrm>
            <a:off x="4887208" y="548680"/>
            <a:ext cx="3285192" cy="267835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474" y="1489731"/>
            <a:ext cx="2285456" cy="231943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9618" y="4047363"/>
            <a:ext cx="3456384" cy="255795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649447"/>
            <a:ext cx="1728192" cy="173306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930" y="4319316"/>
            <a:ext cx="30480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2679382"/>
            <a:ext cx="1872208" cy="2371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299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663300"/>
                </a:solidFill>
              </a:rPr>
              <a:t>Понятие  </a:t>
            </a:r>
            <a:r>
              <a:rPr lang="ru-RU" sz="4000" b="1" dirty="0">
                <a:solidFill>
                  <a:srgbClr val="663300"/>
                </a:solidFill>
              </a:rPr>
              <a:t>«любовь» </a:t>
            </a:r>
            <a:r>
              <a:rPr lang="ru-RU" sz="4000" b="1" dirty="0" smtClean="0">
                <a:solidFill>
                  <a:srgbClr val="663300"/>
                </a:solidFill>
              </a:rPr>
              <a:t/>
            </a:r>
            <a:br>
              <a:rPr lang="ru-RU" sz="4000" b="1" dirty="0" smtClean="0">
                <a:solidFill>
                  <a:srgbClr val="663300"/>
                </a:solidFill>
              </a:rPr>
            </a:br>
            <a:r>
              <a:rPr lang="ru-RU" sz="4000" b="1" dirty="0" smtClean="0">
                <a:solidFill>
                  <a:srgbClr val="663300"/>
                </a:solidFill>
              </a:rPr>
              <a:t>в </a:t>
            </a:r>
            <a:r>
              <a:rPr lang="ru-RU" sz="4000" b="1" dirty="0">
                <a:solidFill>
                  <a:srgbClr val="663300"/>
                </a:solidFill>
              </a:rPr>
              <a:t>поэме «Нарспи»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60032" y="5301208"/>
            <a:ext cx="3312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/>
              <a:t>«… Я тебя, </a:t>
            </a:r>
            <a:r>
              <a:rPr lang="ru-RU" b="1" i="1" dirty="0" err="1"/>
              <a:t>Сетнер</a:t>
            </a:r>
            <a:r>
              <a:rPr lang="ru-RU" b="1" i="1" dirty="0"/>
              <a:t>, любила,</a:t>
            </a:r>
          </a:p>
          <a:p>
            <a:r>
              <a:rPr lang="ru-RU" b="1" i="1" dirty="0"/>
              <a:t>Я одним тобой жила…</a:t>
            </a:r>
          </a:p>
          <a:p>
            <a:r>
              <a:rPr lang="ru-RU" b="1" i="1" dirty="0"/>
              <a:t>Ой, боюсь, чтоб до могилы</a:t>
            </a:r>
          </a:p>
          <a:p>
            <a:r>
              <a:rPr lang="ru-RU" b="1" i="1" dirty="0"/>
              <a:t>Та любовь не довела!»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19" t="7776" r="8644" b="16197"/>
          <a:stretch/>
        </p:blipFill>
        <p:spPr>
          <a:xfrm>
            <a:off x="5072631" y="1355536"/>
            <a:ext cx="3083326" cy="388270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40" t="9515" r="18698" b="19099"/>
          <a:stretch/>
        </p:blipFill>
        <p:spPr>
          <a:xfrm>
            <a:off x="2555776" y="2276872"/>
            <a:ext cx="1786348" cy="235974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49" t="10166" r="20459" b="18249"/>
          <a:stretch/>
        </p:blipFill>
        <p:spPr>
          <a:xfrm>
            <a:off x="864913" y="1355536"/>
            <a:ext cx="1474839" cy="241873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94" t="9728" r="17759" b="15037"/>
          <a:stretch/>
        </p:blipFill>
        <p:spPr>
          <a:xfrm>
            <a:off x="1243752" y="4079245"/>
            <a:ext cx="1515248" cy="2479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910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8220" y="217884"/>
            <a:ext cx="3312368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663300"/>
                </a:solidFill>
              </a:rPr>
              <a:t>Нарспи</a:t>
            </a:r>
            <a:endParaRPr lang="ru-RU" sz="4000" b="1" dirty="0">
              <a:solidFill>
                <a:srgbClr val="6633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5661248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b="1" dirty="0"/>
              <a:t>Нарăс </a:t>
            </a:r>
            <a:r>
              <a:rPr lang="ru-RU" b="1" dirty="0" smtClean="0"/>
              <a:t> </a:t>
            </a:r>
            <a:r>
              <a:rPr lang="vi-VN" b="1" dirty="0" smtClean="0"/>
              <a:t>«февраль</a:t>
            </a:r>
            <a:r>
              <a:rPr lang="vi-VN" b="1" dirty="0"/>
              <a:t>» + пи(ке) «госпожа</a:t>
            </a:r>
            <a:r>
              <a:rPr lang="vi-VN" b="1" dirty="0" smtClean="0"/>
              <a:t>»</a:t>
            </a:r>
            <a:endParaRPr lang="vi-VN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436096" y="404664"/>
            <a:ext cx="31683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663300"/>
                </a:solidFill>
              </a:rPr>
              <a:t>Татьяна</a:t>
            </a:r>
            <a:endParaRPr lang="ru-RU" sz="4400" b="1" dirty="0">
              <a:solidFill>
                <a:srgbClr val="6633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986" y="1162217"/>
            <a:ext cx="2097865" cy="237718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078" y="1215301"/>
            <a:ext cx="1690688" cy="23241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156" y="2582761"/>
            <a:ext cx="2436444" cy="3075457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11" t="11883" r="15258" b="13795"/>
          <a:stretch/>
        </p:blipFill>
        <p:spPr>
          <a:xfrm>
            <a:off x="1907704" y="2582762"/>
            <a:ext cx="2412884" cy="307545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847796" y="5658217"/>
            <a:ext cx="3756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latin typeface="Arial" pitchFamily="34" charset="0"/>
                <a:cs typeface="Arial" pitchFamily="34" charset="0"/>
              </a:rPr>
              <a:t>Татто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(греч. слово) «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ставлю, учреждаю, утверждаю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»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5521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638" y="595827"/>
            <a:ext cx="1901136" cy="1841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84" r="12076"/>
          <a:stretch/>
        </p:blipFill>
        <p:spPr bwMode="auto">
          <a:xfrm>
            <a:off x="7073253" y="2553525"/>
            <a:ext cx="1112521" cy="2011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750454"/>
            <a:ext cx="3176587" cy="184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2" r="8063" b="5373"/>
          <a:stretch/>
        </p:blipFill>
        <p:spPr bwMode="auto">
          <a:xfrm>
            <a:off x="4574595" y="578182"/>
            <a:ext cx="1625049" cy="1410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6" t="11302" r="13155" b="8403"/>
          <a:stretch/>
        </p:blipFill>
        <p:spPr bwMode="auto">
          <a:xfrm>
            <a:off x="3136401" y="2265542"/>
            <a:ext cx="1530131" cy="21498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215674"/>
            <a:ext cx="1804987" cy="23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97" y="2167726"/>
            <a:ext cx="2124421" cy="2610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299" y="4448578"/>
            <a:ext cx="3676650" cy="215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775" y="3727101"/>
            <a:ext cx="1403869" cy="1816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82299" y="578182"/>
            <a:ext cx="36472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663300"/>
                </a:solidFill>
              </a:rPr>
              <a:t>О ЧЁМ ПОЭМА «НАРСПИ»</a:t>
            </a:r>
            <a:endParaRPr lang="ru-RU" sz="4000" b="1" dirty="0">
              <a:solidFill>
                <a:srgbClr val="66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180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826768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663300"/>
                </a:solidFill>
              </a:rPr>
              <a:t>Опера «Нарспи»</a:t>
            </a:r>
            <a:endParaRPr lang="ru-RU" sz="4000" b="1" dirty="0">
              <a:solidFill>
                <a:srgbClr val="6633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5373216"/>
            <a:ext cx="3600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/>
              <a:t>Тамара Чумакова в роли </a:t>
            </a:r>
            <a:r>
              <a:rPr lang="ru-RU" sz="2000" b="1" dirty="0" err="1" smtClean="0"/>
              <a:t>Нарспи</a:t>
            </a:r>
            <a:r>
              <a:rPr lang="ru-RU" sz="2000" b="1" dirty="0" smtClean="0"/>
              <a:t> </a:t>
            </a:r>
            <a:r>
              <a:rPr lang="ru-RU" sz="2000" b="1" dirty="0"/>
              <a:t>в одноименной опере Г. </a:t>
            </a:r>
            <a:r>
              <a:rPr lang="ru-RU" sz="2000" b="1" dirty="0" err="1"/>
              <a:t>Хирбю</a:t>
            </a:r>
            <a:r>
              <a:rPr lang="ru-RU" sz="2000" b="1" dirty="0"/>
              <a:t> </a:t>
            </a:r>
            <a:r>
              <a:rPr lang="ru-RU" sz="2000" b="1" dirty="0" smtClean="0"/>
              <a:t> в  1967 году</a:t>
            </a:r>
            <a:endParaRPr lang="ru-RU" sz="20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412776"/>
            <a:ext cx="2565447" cy="3768516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4030786"/>
            <a:ext cx="3602242" cy="2542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876568" y="131733"/>
            <a:ext cx="33730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663300"/>
                </a:solidFill>
              </a:rPr>
              <a:t>Мюзикл</a:t>
            </a:r>
            <a:r>
              <a:rPr lang="ru-RU" sz="2800" dirty="0" smtClean="0"/>
              <a:t> </a:t>
            </a:r>
            <a:r>
              <a:rPr lang="ru-RU" sz="4000" b="1" dirty="0" smtClean="0">
                <a:hlinkClick r:id="rId4" action="ppaction://hlinkfile"/>
              </a:rPr>
              <a:t>«Нарспи»</a:t>
            </a:r>
            <a:endParaRPr lang="ru-RU" sz="4000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8391" y="1591909"/>
            <a:ext cx="3337494" cy="2318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545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663300"/>
                </a:solidFill>
              </a:rPr>
              <a:t>«</a:t>
            </a:r>
            <a:r>
              <a:rPr lang="ru-RU" sz="3600" b="1" dirty="0">
                <a:solidFill>
                  <a:srgbClr val="663300"/>
                </a:solidFill>
              </a:rPr>
              <a:t>Когда хожу в чувашском платье, </a:t>
            </a:r>
            <a:br>
              <a:rPr lang="ru-RU" sz="3600" b="1" dirty="0">
                <a:solidFill>
                  <a:srgbClr val="663300"/>
                </a:solidFill>
              </a:rPr>
            </a:br>
            <a:r>
              <a:rPr lang="ru-RU" sz="3600" b="1" dirty="0">
                <a:solidFill>
                  <a:srgbClr val="663300"/>
                </a:solidFill>
              </a:rPr>
              <a:t>когда на мне звенит </a:t>
            </a:r>
            <a:r>
              <a:rPr lang="ru-RU" sz="3600" b="1" dirty="0" err="1">
                <a:solidFill>
                  <a:srgbClr val="663300"/>
                </a:solidFill>
              </a:rPr>
              <a:t>тухъя</a:t>
            </a:r>
            <a:r>
              <a:rPr lang="ru-RU" sz="3600" b="1" dirty="0">
                <a:solidFill>
                  <a:srgbClr val="663300"/>
                </a:solidFill>
              </a:rPr>
              <a:t>»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6016" y="1600200"/>
            <a:ext cx="3600400" cy="4853136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   </a:t>
            </a:r>
          </a:p>
          <a:p>
            <a:pPr marL="0" indent="0">
              <a:buNone/>
            </a:pPr>
            <a:r>
              <a:rPr lang="ru-RU" b="1" dirty="0" smtClean="0"/>
              <a:t> … </a:t>
            </a:r>
            <a:r>
              <a:rPr lang="ru-RU" b="1" dirty="0"/>
              <a:t>А в </a:t>
            </a:r>
            <a:r>
              <a:rPr lang="ru-RU" b="1" dirty="0" err="1"/>
              <a:t>Сильби</a:t>
            </a:r>
            <a:r>
              <a:rPr lang="ru-RU" b="1" dirty="0"/>
              <a:t> растет девица</a:t>
            </a:r>
          </a:p>
          <a:p>
            <a:pPr marL="0" indent="0">
              <a:buNone/>
            </a:pPr>
            <a:r>
              <a:rPr lang="ru-RU" b="1" dirty="0"/>
              <a:t>    С редким именем Нарспи.</a:t>
            </a:r>
          </a:p>
          <a:p>
            <a:pPr marL="0" indent="0">
              <a:buNone/>
            </a:pPr>
            <a:r>
              <a:rPr lang="ru-RU" b="1" dirty="0"/>
              <a:t>    На лицо она прекрасна,</a:t>
            </a:r>
          </a:p>
          <a:p>
            <a:pPr marL="0" indent="0">
              <a:buNone/>
            </a:pPr>
            <a:r>
              <a:rPr lang="ru-RU" b="1" dirty="0"/>
              <a:t>    Как цветочек полевой.</a:t>
            </a:r>
          </a:p>
          <a:p>
            <a:pPr marL="0" indent="0">
              <a:buNone/>
            </a:pPr>
            <a:r>
              <a:rPr lang="ru-RU" b="1" dirty="0"/>
              <a:t>    Очи — черные агаты —</a:t>
            </a:r>
          </a:p>
          <a:p>
            <a:pPr marL="0" indent="0">
              <a:buNone/>
            </a:pPr>
            <a:r>
              <a:rPr lang="ru-RU" b="1" dirty="0"/>
              <a:t>    Блещут силой огневой.</a:t>
            </a:r>
          </a:p>
          <a:p>
            <a:pPr marL="0" indent="0">
              <a:buNone/>
            </a:pPr>
            <a:r>
              <a:rPr lang="ru-RU" b="1" dirty="0"/>
              <a:t>    Вьется локон своевольный,</a:t>
            </a:r>
          </a:p>
          <a:p>
            <a:pPr marL="0" indent="0">
              <a:buNone/>
            </a:pPr>
            <a:r>
              <a:rPr lang="ru-RU" b="1" dirty="0"/>
              <a:t>    От косы спускаясь вниз.</a:t>
            </a:r>
          </a:p>
          <a:p>
            <a:pPr marL="0" indent="0">
              <a:buNone/>
            </a:pPr>
            <a:r>
              <a:rPr lang="ru-RU" b="1" dirty="0"/>
              <a:t>    В лад с </a:t>
            </a:r>
            <a:r>
              <a:rPr lang="ru-RU" b="1" dirty="0" err="1"/>
              <a:t>походкою</a:t>
            </a:r>
            <a:r>
              <a:rPr lang="ru-RU" b="1" dirty="0"/>
              <a:t> девичьей</a:t>
            </a:r>
          </a:p>
          <a:p>
            <a:pPr marL="0" indent="0">
              <a:buNone/>
            </a:pPr>
            <a:r>
              <a:rPr lang="ru-RU" b="1" dirty="0"/>
              <a:t>    Раздается звон монист.</a:t>
            </a:r>
          </a:p>
          <a:p>
            <a:pPr marL="0" indent="0">
              <a:buNone/>
            </a:pPr>
            <a:r>
              <a:rPr lang="ru-RU" b="1" dirty="0"/>
              <a:t>    Лишь окинет парня взором </a:t>
            </a:r>
            <a:r>
              <a:rPr lang="ru-RU" b="1" dirty="0" smtClean="0"/>
              <a:t>—    </a:t>
            </a:r>
          </a:p>
          <a:p>
            <a:pPr marL="0" indent="0">
              <a:buNone/>
            </a:pPr>
            <a:r>
              <a:rPr lang="ru-RU" b="1" dirty="0" smtClean="0"/>
              <a:t>   Затрепещет </a:t>
            </a:r>
            <a:r>
              <a:rPr lang="ru-RU" b="1" dirty="0"/>
              <a:t>сердце в нем;</a:t>
            </a:r>
          </a:p>
          <a:p>
            <a:pPr marL="0" indent="0">
              <a:buNone/>
            </a:pPr>
            <a:r>
              <a:rPr lang="ru-RU" b="1" dirty="0"/>
              <a:t>    Улыбнется — переполнит</a:t>
            </a:r>
          </a:p>
          <a:p>
            <a:pPr marL="0" indent="0">
              <a:buNone/>
            </a:pPr>
            <a:r>
              <a:rPr lang="ru-RU" b="1" dirty="0"/>
              <a:t>    Душу негой и теплом.</a:t>
            </a:r>
          </a:p>
          <a:p>
            <a:pPr marL="0" indent="0">
              <a:buNone/>
            </a:pPr>
            <a:r>
              <a:rPr lang="ru-RU" b="1" dirty="0"/>
              <a:t>    Кто приветливо не взглянет</a:t>
            </a:r>
          </a:p>
          <a:p>
            <a:pPr marL="0" indent="0">
              <a:buNone/>
            </a:pPr>
            <a:r>
              <a:rPr lang="ru-RU" b="1" dirty="0"/>
              <a:t>    На цветок родных полей?</a:t>
            </a:r>
          </a:p>
          <a:p>
            <a:pPr marL="0" indent="0">
              <a:buNone/>
            </a:pPr>
            <a:r>
              <a:rPr lang="ru-RU" b="1" dirty="0"/>
              <a:t>    Кто, красавицу увидев,</a:t>
            </a:r>
          </a:p>
          <a:p>
            <a:pPr marL="0" indent="0">
              <a:buNone/>
            </a:pPr>
            <a:r>
              <a:rPr lang="ru-RU" b="1" dirty="0"/>
              <a:t>    Не вздохнет потом по ней</a:t>
            </a:r>
            <a:r>
              <a:rPr lang="ru-RU" b="1" dirty="0" smtClean="0"/>
              <a:t>?...</a:t>
            </a:r>
            <a:endParaRPr lang="ru-RU" b="1" dirty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844824"/>
            <a:ext cx="3485495" cy="3744416"/>
          </a:xfrm>
          <a:prstGeom prst="rect">
            <a:avLst/>
          </a:prstGeom>
        </p:spPr>
      </p:pic>
      <p:pic>
        <p:nvPicPr>
          <p:cNvPr id="4" name="РђРІРіСѓСЃС‚Р° РЈР»СЏРЅРґРёРЅР° - РљД•СЂРµРєРµСЂРµ Р»Р°СЂСЃР° СЃР°РІДѓРЅР°СЂ (С‡СѓРІР°С€СЃРєР°СЏ) (mixpromo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68344" y="5805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289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11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970784" cy="114300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663300"/>
                </a:solidFill>
              </a:rPr>
              <a:t>«Жива в узорах древних нити сила»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6016" y="450631"/>
            <a:ext cx="3754760" cy="4929411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sz="1400" b="1" dirty="0" smtClean="0"/>
              <a:t>    А </a:t>
            </a:r>
            <a:r>
              <a:rPr lang="ru-RU" sz="1400" b="1" dirty="0"/>
              <a:t>с утра Нарспи в работе,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1400" b="1" dirty="0"/>
              <a:t>    Всё спорится, что ни взять: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1400" b="1" dirty="0"/>
              <a:t>    Или с песней ярким шёлком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1400" b="1" dirty="0"/>
              <a:t>    Начинает вышивать;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1400" b="1" dirty="0"/>
              <a:t>    Иль берется шить и бойко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1400" b="1" dirty="0"/>
              <a:t>    Мелким бисером строчит, —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1400" b="1" dirty="0"/>
              <a:t>    Пес стальной с хвостом </a:t>
            </a:r>
            <a:r>
              <a:rPr lang="ru-RU" sz="1400" b="1" dirty="0" err="1"/>
              <a:t>кудельны</a:t>
            </a:r>
            <a:endParaRPr lang="ru-RU" sz="1400" b="1" dirty="0"/>
          </a:p>
          <a:p>
            <a:pPr marL="0" indent="0">
              <a:lnSpc>
                <a:spcPct val="120000"/>
              </a:lnSpc>
              <a:buNone/>
            </a:pPr>
            <a:r>
              <a:rPr lang="ru-RU" sz="1400" b="1" dirty="0"/>
              <a:t>    То нырнет, то вверх взлетит;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1400" b="1" dirty="0"/>
              <a:t>    Иль засядет ткать и ловко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1400" b="1" dirty="0"/>
              <a:t>    Заиграет челноком;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1400" b="1" dirty="0"/>
              <a:t>    Иль - за </a:t>
            </a:r>
            <a:r>
              <a:rPr lang="ru-RU" sz="1400" b="1" dirty="0" err="1"/>
              <a:t>скальницу</a:t>
            </a:r>
            <a:r>
              <a:rPr lang="ru-RU" sz="1400" b="1" dirty="0"/>
              <a:t>, и цевку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1400" b="1" dirty="0"/>
              <a:t>    Намотает мигом с холм;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1400" b="1" dirty="0"/>
              <a:t>    Иль, когда на лавке кошка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1400" b="1" dirty="0"/>
              <a:t>    Станет лапкой рыльце мыть,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1400" b="1" dirty="0"/>
              <a:t>    Ждет гостей она желанных,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1400" b="1" dirty="0"/>
              <a:t>    Стол большой спешит накрыть...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1400" b="1" dirty="0"/>
              <a:t>    Хорошо жила девица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1400" b="1" dirty="0"/>
              <a:t>    До положенных годов,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1400" b="1" dirty="0"/>
              <a:t>    До поры, пока в дом отчий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1400" b="1" dirty="0"/>
              <a:t>    Не прислал жених сватов.</a:t>
            </a:r>
          </a:p>
          <a:p>
            <a:pPr marL="0" indent="0">
              <a:buNone/>
            </a:pPr>
            <a:endParaRPr lang="ru-RU" sz="1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365104"/>
            <a:ext cx="3044816" cy="20298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04664"/>
            <a:ext cx="1089452" cy="155775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4845" y="1488347"/>
            <a:ext cx="1838325" cy="265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Samaya-Krasivaya-CHuvashskaya-Pesnya-Ilemle_(get-tune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404214" y="578538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703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12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52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663300"/>
                </a:solidFill>
              </a:rPr>
              <a:t>«Я встретил девушку в селе, </a:t>
            </a:r>
            <a:br>
              <a:rPr lang="ru-RU" b="1" dirty="0">
                <a:solidFill>
                  <a:srgbClr val="663300"/>
                </a:solidFill>
              </a:rPr>
            </a:br>
            <a:r>
              <a:rPr lang="ru-RU" b="1" dirty="0">
                <a:solidFill>
                  <a:srgbClr val="663300"/>
                </a:solidFill>
              </a:rPr>
              <a:t>с традиционным коромыслом»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88024" y="1600200"/>
            <a:ext cx="3898776" cy="452596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 smtClean="0"/>
              <a:t>    </a:t>
            </a:r>
            <a:r>
              <a:rPr lang="ru-RU" dirty="0" smtClean="0"/>
              <a:t>У </a:t>
            </a:r>
            <a:r>
              <a:rPr lang="ru-RU" dirty="0"/>
              <a:t>ручья высокий жёлоб</a:t>
            </a:r>
          </a:p>
          <a:p>
            <a:pPr marL="0" indent="0">
              <a:buNone/>
            </a:pPr>
            <a:r>
              <a:rPr lang="ru-RU" dirty="0"/>
              <a:t>    Под развесистой ветлой.</a:t>
            </a:r>
          </a:p>
          <a:p>
            <a:pPr marL="0" indent="0">
              <a:buNone/>
            </a:pPr>
            <a:r>
              <a:rPr lang="ru-RU" dirty="0"/>
              <a:t>    Каждый день Нарспи-девицу</a:t>
            </a:r>
          </a:p>
          <a:p>
            <a:pPr marL="0" indent="0">
              <a:buNone/>
            </a:pPr>
            <a:r>
              <a:rPr lang="ru-RU" dirty="0"/>
              <a:t>    Ждет </a:t>
            </a:r>
            <a:r>
              <a:rPr lang="ru-RU" dirty="0" err="1"/>
              <a:t>Сетнер</a:t>
            </a:r>
            <a:r>
              <a:rPr lang="ru-RU" dirty="0"/>
              <a:t> там молодой.</a:t>
            </a:r>
          </a:p>
          <a:p>
            <a:pPr marL="0" indent="0">
              <a:buNone/>
            </a:pPr>
            <a:r>
              <a:rPr lang="ru-RU" dirty="0"/>
              <a:t>    В ожидании он поит</a:t>
            </a:r>
          </a:p>
          <a:p>
            <a:pPr marL="0" indent="0">
              <a:buNone/>
            </a:pPr>
            <a:r>
              <a:rPr lang="ru-RU" dirty="0"/>
              <a:t>    Аргамака своего.</a:t>
            </a:r>
          </a:p>
          <a:p>
            <a:pPr marL="0" indent="0">
              <a:buNone/>
            </a:pPr>
            <a:r>
              <a:rPr lang="ru-RU" dirty="0"/>
              <a:t>    По утрам Нарспи приходит</a:t>
            </a:r>
          </a:p>
          <a:p>
            <a:pPr marL="0" indent="0">
              <a:buNone/>
            </a:pPr>
            <a:r>
              <a:rPr lang="ru-RU" dirty="0"/>
              <a:t>    За водою ключевой.</a:t>
            </a:r>
          </a:p>
          <a:p>
            <a:pPr marL="0" indent="0">
              <a:buNone/>
            </a:pPr>
            <a:r>
              <a:rPr lang="ru-RU" dirty="0"/>
              <a:t>    С парой ведер говорливых</a:t>
            </a:r>
          </a:p>
          <a:p>
            <a:pPr marL="0" indent="0">
              <a:buNone/>
            </a:pPr>
            <a:r>
              <a:rPr lang="ru-RU" dirty="0"/>
              <a:t>    Как покажется она —</a:t>
            </a:r>
          </a:p>
          <a:p>
            <a:pPr marL="0" indent="0">
              <a:buNone/>
            </a:pPr>
            <a:r>
              <a:rPr lang="ru-RU" dirty="0"/>
              <a:t>    Затрепещет грудь у парня,</a:t>
            </a:r>
          </a:p>
          <a:p>
            <a:pPr marL="0" indent="0">
              <a:buNone/>
            </a:pPr>
            <a:r>
              <a:rPr lang="ru-RU" dirty="0"/>
              <a:t>    Светлой радости полна.</a:t>
            </a:r>
          </a:p>
          <a:p>
            <a:pPr marL="0" indent="0">
              <a:buNone/>
            </a:pPr>
            <a:r>
              <a:rPr lang="ru-RU" dirty="0"/>
              <a:t>    Улыбается с тропинки</a:t>
            </a:r>
          </a:p>
          <a:p>
            <a:pPr marL="0" indent="0">
              <a:buNone/>
            </a:pPr>
            <a:r>
              <a:rPr lang="ru-RU" dirty="0"/>
              <a:t>    </a:t>
            </a:r>
            <a:r>
              <a:rPr lang="ru-RU" dirty="0" err="1"/>
              <a:t>Нежногубая</a:t>
            </a:r>
            <a:r>
              <a:rPr lang="ru-RU" dirty="0"/>
              <a:t> Нарспи.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4" t="8553" r="10225" b="13847"/>
          <a:stretch/>
        </p:blipFill>
        <p:spPr bwMode="auto">
          <a:xfrm>
            <a:off x="929148" y="1902542"/>
            <a:ext cx="3156155" cy="4188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›СЋРґРјРёР»Р° РЎРµРјС‘РЅРѕРІР° - Р§СѓРІР°С€СЃРєР°СЏ РЅР°СЂ. РїРµСЃРЅСЏ _Р’РµРє РїСЂРѕР¶РёС‚СЊ - РЅРµ РїРѕР»Рµ РїРµСЂРµР№С‚Рё_ - Д”РјД•СЂ СЃР°РєРєРё СЃР°СЂ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52320" y="57862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048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57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8229600" cy="729627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663300"/>
                </a:solidFill>
              </a:rPr>
              <a:t>«Этот голос всех </a:t>
            </a:r>
            <a:r>
              <a:rPr lang="ru-RU" b="1" dirty="0" smtClean="0">
                <a:solidFill>
                  <a:srgbClr val="663300"/>
                </a:solidFill>
              </a:rPr>
              <a:t>пленяет...»</a:t>
            </a:r>
            <a:r>
              <a:rPr lang="ru-RU" b="1" dirty="0">
                <a:solidFill>
                  <a:srgbClr val="663300"/>
                </a:solidFill>
              </a:rPr>
              <a:t/>
            </a:r>
            <a:br>
              <a:rPr lang="ru-RU" b="1" dirty="0">
                <a:solidFill>
                  <a:srgbClr val="663300"/>
                </a:solidFill>
              </a:rPr>
            </a:br>
            <a:endParaRPr lang="ru-RU" b="1" dirty="0">
              <a:solidFill>
                <a:srgbClr val="66330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319538"/>
            <a:ext cx="6624736" cy="5133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8301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663300"/>
                </a:solidFill>
              </a:rPr>
              <a:t>Девич</a:t>
            </a:r>
            <a:r>
              <a:rPr lang="ru-RU" b="1" dirty="0">
                <a:solidFill>
                  <a:srgbClr val="663300"/>
                </a:solidFill>
              </a:rPr>
              <a:t>и</a:t>
            </a:r>
            <a:r>
              <a:rPr lang="ru-RU" b="1" dirty="0" smtClean="0">
                <a:solidFill>
                  <a:srgbClr val="663300"/>
                </a:solidFill>
              </a:rPr>
              <a:t>й хоровод</a:t>
            </a:r>
            <a:endParaRPr lang="ru-RU" b="1" dirty="0">
              <a:solidFill>
                <a:srgbClr val="6633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88024" y="1514508"/>
            <a:ext cx="3682752" cy="452596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 smtClean="0"/>
              <a:t>   </a:t>
            </a:r>
            <a:r>
              <a:rPr lang="ru-RU" dirty="0" smtClean="0"/>
              <a:t>Только </a:t>
            </a:r>
            <a:r>
              <a:rPr lang="ru-RU" dirty="0"/>
              <a:t>сядет солнце — время</a:t>
            </a:r>
          </a:p>
          <a:p>
            <a:pPr marL="0" indent="0">
              <a:buNone/>
            </a:pPr>
            <a:r>
              <a:rPr lang="ru-RU" dirty="0"/>
              <a:t>    К хороводу выйти ей;</a:t>
            </a:r>
          </a:p>
          <a:p>
            <a:pPr marL="0" indent="0">
              <a:buNone/>
            </a:pPr>
            <a:r>
              <a:rPr lang="ru-RU" dirty="0"/>
              <a:t>    Вмиг умоется, повесит</a:t>
            </a:r>
          </a:p>
          <a:p>
            <a:pPr marL="0" indent="0">
              <a:buNone/>
            </a:pPr>
            <a:r>
              <a:rPr lang="ru-RU" dirty="0"/>
              <a:t>    </a:t>
            </a:r>
            <a:r>
              <a:rPr lang="ru-RU" dirty="0" err="1"/>
              <a:t>Шельгеме</a:t>
            </a:r>
            <a:r>
              <a:rPr lang="ru-RU" dirty="0"/>
              <a:t> на грудь скорей;</a:t>
            </a:r>
          </a:p>
          <a:p>
            <a:pPr marL="0" indent="0">
              <a:buNone/>
            </a:pPr>
            <a:r>
              <a:rPr lang="ru-RU" dirty="0"/>
              <a:t>    На плечо накинет звонкий</a:t>
            </a:r>
          </a:p>
          <a:p>
            <a:pPr marL="0" indent="0">
              <a:buNone/>
            </a:pPr>
            <a:r>
              <a:rPr lang="ru-RU" dirty="0"/>
              <a:t>    Свой </a:t>
            </a:r>
            <a:r>
              <a:rPr lang="ru-RU" dirty="0" err="1"/>
              <a:t>теветь</a:t>
            </a:r>
            <a:r>
              <a:rPr lang="ru-RU" dirty="0"/>
              <a:t> одним броском;</a:t>
            </a:r>
          </a:p>
          <a:p>
            <a:pPr marL="0" indent="0">
              <a:buNone/>
            </a:pPr>
            <a:r>
              <a:rPr lang="ru-RU" dirty="0"/>
              <a:t>    Лоб по-девичьи повяжет</a:t>
            </a:r>
          </a:p>
          <a:p>
            <a:pPr marL="0" indent="0">
              <a:buNone/>
            </a:pPr>
            <a:r>
              <a:rPr lang="ru-RU" dirty="0"/>
              <a:t>    Алым шёлковым платком.</a:t>
            </a:r>
          </a:p>
          <a:p>
            <a:pPr marL="0" indent="0">
              <a:buNone/>
            </a:pPr>
            <a:r>
              <a:rPr lang="ru-RU" dirty="0"/>
              <a:t>    Запоет ли в хороводе —</a:t>
            </a:r>
          </a:p>
          <a:p>
            <a:pPr marL="0" indent="0">
              <a:buNone/>
            </a:pPr>
            <a:r>
              <a:rPr lang="ru-RU" dirty="0"/>
              <a:t>    Будто пташка-соловей;</a:t>
            </a:r>
          </a:p>
          <a:p>
            <a:pPr marL="0" indent="0">
              <a:buNone/>
            </a:pPr>
            <a:r>
              <a:rPr lang="ru-RU" dirty="0"/>
              <a:t>    Захохочет — всякий скажет:</a:t>
            </a:r>
          </a:p>
          <a:p>
            <a:pPr marL="0" indent="0">
              <a:buNone/>
            </a:pPr>
            <a:r>
              <a:rPr lang="ru-RU" dirty="0"/>
              <a:t>    Нет девицы здоровей!	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386" y="1484785"/>
            <a:ext cx="3160004" cy="436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§СѓРІР°С€СЃРєР°СЏ РЅР°СЂРѕРґРЅР°СЏ РїРµСЃРЅСЏ - РђР»СЂР°РЅ РєР°Р№РјРё (mixpromo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52320" y="554937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437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618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663300"/>
                </a:solidFill>
              </a:rPr>
              <a:t>П</a:t>
            </a:r>
            <a:r>
              <a:rPr lang="ru-RU" sz="4000" b="1" dirty="0" smtClean="0">
                <a:solidFill>
                  <a:srgbClr val="663300"/>
                </a:solidFill>
              </a:rPr>
              <a:t>оэма «</a:t>
            </a:r>
            <a:r>
              <a:rPr lang="ru-RU" sz="4000" b="1" dirty="0">
                <a:solidFill>
                  <a:srgbClr val="663300"/>
                </a:solidFill>
              </a:rPr>
              <a:t>Нарспи</a:t>
            </a:r>
            <a:r>
              <a:rPr lang="ru-RU" sz="4000" b="1" dirty="0" smtClean="0">
                <a:solidFill>
                  <a:srgbClr val="663300"/>
                </a:solidFill>
              </a:rPr>
              <a:t>»</a:t>
            </a:r>
            <a:endParaRPr lang="ru-RU" sz="4000" b="1" dirty="0">
              <a:solidFill>
                <a:srgbClr val="6633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296" y="3789040"/>
            <a:ext cx="1740024" cy="221331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773" y="1346053"/>
            <a:ext cx="2100064" cy="319419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869" y="908719"/>
            <a:ext cx="1663214" cy="237008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673" y="4653136"/>
            <a:ext cx="1401814" cy="191156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19" r="27419"/>
          <a:stretch/>
        </p:blipFill>
        <p:spPr>
          <a:xfrm>
            <a:off x="6607612" y="3744025"/>
            <a:ext cx="1719808" cy="257272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3313" y="3720514"/>
            <a:ext cx="2039050" cy="2828163"/>
          </a:xfrm>
          <a:prstGeom prst="rect">
            <a:avLst/>
          </a:prstGeom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18" y="601326"/>
            <a:ext cx="1909854" cy="2445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1320" y="1579673"/>
            <a:ext cx="1656184" cy="224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1208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60032" y="476672"/>
            <a:ext cx="3682752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i="1" dirty="0"/>
              <a:t>Пройдут года. </a:t>
            </a:r>
            <a:endParaRPr lang="ru-RU" sz="2000" b="1" i="1" dirty="0" smtClean="0"/>
          </a:p>
          <a:p>
            <a:pPr marL="0" indent="0">
              <a:buNone/>
            </a:pPr>
            <a:r>
              <a:rPr lang="ru-RU" sz="2000" b="1" i="1" dirty="0" smtClean="0"/>
              <a:t>Пройдут </a:t>
            </a:r>
            <a:r>
              <a:rPr lang="ru-RU" sz="2000" b="1" i="1" dirty="0"/>
              <a:t>десятилетья.</a:t>
            </a:r>
          </a:p>
          <a:p>
            <a:pPr marL="0" indent="0">
              <a:buNone/>
            </a:pPr>
            <a:r>
              <a:rPr lang="ru-RU" sz="2000" b="1" i="1" dirty="0"/>
              <a:t>Живую память время не сотрет:</a:t>
            </a:r>
          </a:p>
          <a:p>
            <a:pPr marL="0" indent="0">
              <a:buNone/>
            </a:pPr>
            <a:r>
              <a:rPr lang="ru-RU" sz="2000" b="1" i="1" dirty="0"/>
              <a:t>Поэта слава ширится на свете,</a:t>
            </a:r>
          </a:p>
          <a:p>
            <a:pPr marL="0" indent="0">
              <a:buNone/>
            </a:pPr>
            <a:r>
              <a:rPr lang="ru-RU" sz="2000" b="1" i="1" dirty="0"/>
              <a:t>Она достигнет мировых высот,</a:t>
            </a:r>
          </a:p>
          <a:p>
            <a:pPr marL="0" indent="0">
              <a:buNone/>
            </a:pPr>
            <a:r>
              <a:rPr lang="ru-RU" sz="2000" b="1" i="1" dirty="0"/>
              <a:t>Пока чуваш зовет себя чувашем</a:t>
            </a:r>
          </a:p>
          <a:p>
            <a:pPr marL="0" indent="0">
              <a:buNone/>
            </a:pPr>
            <a:r>
              <a:rPr lang="ru-RU" sz="2000" b="1" i="1" dirty="0"/>
              <a:t>И ласковое солнце светит нам,</a:t>
            </a:r>
          </a:p>
          <a:p>
            <a:pPr marL="0" indent="0">
              <a:buNone/>
            </a:pPr>
            <a:r>
              <a:rPr lang="ru-RU" sz="2000" b="1" i="1" dirty="0"/>
              <a:t>Холодный пепел времени не страшен</a:t>
            </a:r>
          </a:p>
          <a:p>
            <a:pPr marL="0" indent="0">
              <a:buNone/>
            </a:pPr>
            <a:r>
              <a:rPr lang="ru-RU" sz="2000" b="1" i="1" dirty="0"/>
              <a:t>Чудесной песни пламенным словам.</a:t>
            </a:r>
          </a:p>
          <a:p>
            <a:pPr marL="0" indent="0" algn="r">
              <a:buNone/>
            </a:pPr>
            <a:r>
              <a:rPr lang="ru-RU" sz="2000" b="1" i="1" dirty="0" smtClean="0"/>
              <a:t>Пётр </a:t>
            </a:r>
            <a:r>
              <a:rPr lang="ru-RU" sz="2000" b="1" i="1" dirty="0" err="1" smtClean="0"/>
              <a:t>Хузангай</a:t>
            </a:r>
            <a:endParaRPr lang="ru-RU" sz="2000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282" y="1052736"/>
            <a:ext cx="3474177" cy="479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517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663300"/>
                </a:solidFill>
              </a:rPr>
              <a:t>Первое издание поэмы «Нарспи»</a:t>
            </a:r>
            <a:endParaRPr lang="ru-RU" b="1" dirty="0">
              <a:solidFill>
                <a:srgbClr val="6633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6" t="13681" r="64171" b="23370"/>
          <a:stretch/>
        </p:blipFill>
        <p:spPr>
          <a:xfrm>
            <a:off x="1043608" y="1393067"/>
            <a:ext cx="2997548" cy="4708910"/>
          </a:xfrm>
        </p:spPr>
      </p:pic>
      <p:sp>
        <p:nvSpPr>
          <p:cNvPr id="5" name="TextBox 4"/>
          <p:cNvSpPr txBox="1"/>
          <p:nvPr/>
        </p:nvSpPr>
        <p:spPr>
          <a:xfrm>
            <a:off x="4788024" y="1700808"/>
            <a:ext cx="3456384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В сборнике «Сказки и предания чуваш»  были опубликованы оригинальные произведения чувашской литературы: «</a:t>
            </a:r>
            <a:r>
              <a:rPr lang="ru-RU" sz="2000" dirty="0" err="1" smtClean="0"/>
              <a:t>Азюри</a:t>
            </a:r>
            <a:r>
              <a:rPr lang="ru-RU" sz="2000" dirty="0" smtClean="0"/>
              <a:t>» (Леший) М. Фёдорова, Поэма «Нарспи» К. В. Иванова, «</a:t>
            </a:r>
            <a:r>
              <a:rPr lang="ru-RU" sz="2000" dirty="0" err="1" smtClean="0"/>
              <a:t>Яндрак</a:t>
            </a:r>
            <a:r>
              <a:rPr lang="ru-RU" sz="2000" dirty="0" smtClean="0"/>
              <a:t> </a:t>
            </a:r>
            <a:r>
              <a:rPr lang="ru-RU" sz="2000" dirty="0" err="1" smtClean="0"/>
              <a:t>яндраве</a:t>
            </a:r>
            <a:r>
              <a:rPr lang="ru-RU" sz="2000" dirty="0" smtClean="0"/>
              <a:t>» Н. В. Васильева – </a:t>
            </a:r>
            <a:r>
              <a:rPr lang="ru-RU" sz="2000" dirty="0" err="1" smtClean="0"/>
              <a:t>Шубоссинни</a:t>
            </a:r>
            <a:r>
              <a:rPr lang="ru-RU" sz="2000" dirty="0" smtClean="0"/>
              <a:t>. Опасаясь запрета цензуры, Яковлев опубликовал их как произведения устного народного творчества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517393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663300"/>
                </a:solidFill>
              </a:rPr>
              <a:t>Константин Васильевич Иванов 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556792"/>
            <a:ext cx="3245532" cy="4467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41168" y="3789040"/>
            <a:ext cx="352839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Родился 15 (28) мая 1890 года в деревне </a:t>
            </a:r>
            <a:r>
              <a:rPr lang="ru-RU" sz="2000" dirty="0" err="1"/>
              <a:t>Слакбаш</a:t>
            </a:r>
            <a:r>
              <a:rPr lang="ru-RU" sz="2000" dirty="0"/>
              <a:t>, </a:t>
            </a:r>
            <a:r>
              <a:rPr lang="ru-RU" sz="2000" dirty="0" err="1"/>
              <a:t>Белебейского</a:t>
            </a:r>
            <a:r>
              <a:rPr lang="ru-RU" sz="2000" dirty="0"/>
              <a:t>  уезда, Уфимской губернии (ныне </a:t>
            </a:r>
            <a:r>
              <a:rPr lang="ru-RU" sz="2000" dirty="0" err="1"/>
              <a:t>Белебейский</a:t>
            </a:r>
            <a:r>
              <a:rPr lang="ru-RU" sz="2000" dirty="0"/>
              <a:t> район, в Башкирской Республике) в чувашской крестьянской семье.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556792"/>
            <a:ext cx="3290664" cy="214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107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898776" cy="114300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663300"/>
                </a:solidFill>
              </a:rPr>
              <a:t>Семья </a:t>
            </a:r>
            <a:r>
              <a:rPr lang="en-US" sz="3200" b="1" dirty="0" smtClean="0">
                <a:solidFill>
                  <a:srgbClr val="663300"/>
                </a:solidFill>
              </a:rPr>
              <a:t/>
            </a:r>
            <a:br>
              <a:rPr lang="en-US" sz="3200" b="1" dirty="0" smtClean="0">
                <a:solidFill>
                  <a:srgbClr val="663300"/>
                </a:solidFill>
              </a:rPr>
            </a:br>
            <a:r>
              <a:rPr lang="ru-RU" sz="3200" b="1" dirty="0" smtClean="0">
                <a:solidFill>
                  <a:srgbClr val="663300"/>
                </a:solidFill>
              </a:rPr>
              <a:t>Константина Иванова</a:t>
            </a:r>
            <a:endParaRPr lang="ru-RU" sz="3200" b="1" dirty="0">
              <a:solidFill>
                <a:srgbClr val="6633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861048"/>
            <a:ext cx="1872208" cy="2460785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455999"/>
            <a:ext cx="1695321" cy="248944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699792" y="1438182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Е.В. Иванова</a:t>
            </a:r>
          </a:p>
          <a:p>
            <a:pPr algn="ctr"/>
            <a:r>
              <a:rPr lang="ru-RU" b="1" dirty="0" smtClean="0"/>
              <a:t>мать поэта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827584" y="5028824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В.Н. Иванов</a:t>
            </a:r>
          </a:p>
          <a:p>
            <a:r>
              <a:rPr lang="ru-RU" b="1" dirty="0" smtClean="0"/>
              <a:t>отец поэта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982364" y="332656"/>
            <a:ext cx="31683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</a:rPr>
              <a:t>Симбирская чувашская школа</a:t>
            </a:r>
            <a:endParaRPr lang="ru-RU" sz="2800" b="1" dirty="0">
              <a:solidFill>
                <a:srgbClr val="6633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360386"/>
            <a:ext cx="1904062" cy="261061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9727" y="4200036"/>
            <a:ext cx="3430989" cy="218129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572000" y="3058219"/>
            <a:ext cx="19225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И.Я. </a:t>
            </a:r>
            <a:r>
              <a:rPr lang="ru-RU" b="1" dirty="0"/>
              <a:t>Я</a:t>
            </a:r>
            <a:r>
              <a:rPr lang="ru-RU" b="1" dirty="0" smtClean="0"/>
              <a:t>ковлев </a:t>
            </a:r>
          </a:p>
          <a:p>
            <a:r>
              <a:rPr lang="ru-RU" b="1" dirty="0" smtClean="0"/>
              <a:t>и К.В. Иванов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015246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663300"/>
                </a:solidFill>
              </a:rPr>
              <a:t>Стихотворение «Наше время»</a:t>
            </a:r>
            <a:endParaRPr lang="ru-RU" b="1" dirty="0">
              <a:solidFill>
                <a:srgbClr val="6633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3"/>
          <a:stretch/>
        </p:blipFill>
        <p:spPr>
          <a:xfrm>
            <a:off x="827585" y="1606812"/>
            <a:ext cx="7416824" cy="4743144"/>
          </a:xfrm>
        </p:spPr>
      </p:pic>
    </p:spTree>
    <p:extLst>
      <p:ext uri="{BB962C8B-B14F-4D97-AF65-F5344CB8AC3E}">
        <p14:creationId xmlns:p14="http://schemas.microsoft.com/office/powerpoint/2010/main" val="426230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663300"/>
                </a:solidFill>
              </a:rPr>
              <a:t>Памятники К. В. Иванову</a:t>
            </a:r>
            <a:endParaRPr lang="ru-RU" sz="4000" b="1" dirty="0">
              <a:solidFill>
                <a:srgbClr val="6633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8343" y="1165940"/>
            <a:ext cx="1580748" cy="23711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977" y="3645024"/>
            <a:ext cx="3387804" cy="225500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235327"/>
            <a:ext cx="2187914" cy="291721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728253" y="5913395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Музейный комплекс </a:t>
            </a:r>
          </a:p>
          <a:p>
            <a:pPr algn="ctr"/>
            <a:r>
              <a:rPr lang="ru-RU" b="1" dirty="0" smtClean="0"/>
              <a:t>в селе </a:t>
            </a:r>
            <a:r>
              <a:rPr lang="ru-RU" b="1" dirty="0" err="1" smtClean="0"/>
              <a:t>Слакбаш</a:t>
            </a:r>
            <a:endParaRPr lang="ru-RU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559887"/>
            <a:ext cx="1728192" cy="2334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76941" y="6021288"/>
            <a:ext cx="41730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Памятники К. В. Иванову </a:t>
            </a:r>
          </a:p>
          <a:p>
            <a:pPr algn="ctr"/>
            <a:r>
              <a:rPr lang="ru-RU" b="1" dirty="0" smtClean="0"/>
              <a:t>в Чебоксарах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994919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hlinkClick r:id="rId2" action="ppaction://hlinkfile"/>
              </a:rPr>
              <a:t>«Нарспи» –</a:t>
            </a:r>
            <a:br>
              <a:rPr lang="ru-RU" dirty="0" smtClean="0">
                <a:hlinkClick r:id="rId2" action="ppaction://hlinkfile"/>
              </a:rPr>
            </a:br>
            <a:r>
              <a:rPr lang="ru-RU" b="1" dirty="0" smtClean="0">
                <a:solidFill>
                  <a:srgbClr val="663300"/>
                </a:solidFill>
              </a:rPr>
              <a:t>энциклопедия чувашской жизни</a:t>
            </a:r>
            <a:endParaRPr lang="ru-RU" b="1" dirty="0">
              <a:solidFill>
                <a:srgbClr val="6633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3966237"/>
            <a:ext cx="1436432" cy="194421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4737662"/>
            <a:ext cx="2159000" cy="15900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1556791"/>
            <a:ext cx="1702587" cy="231181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946" y="4703114"/>
            <a:ext cx="2159000" cy="161544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395" y="4005064"/>
            <a:ext cx="1271577" cy="178356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510371"/>
            <a:ext cx="1800200" cy="238344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119" y="1510371"/>
            <a:ext cx="2191327" cy="309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027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663300"/>
                </a:solidFill>
              </a:rPr>
              <a:t>О любви в Библии</a:t>
            </a:r>
            <a:endParaRPr lang="ru-RU" sz="4000" b="1" dirty="0">
              <a:solidFill>
                <a:srgbClr val="6633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07566" y="1143149"/>
            <a:ext cx="33148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«…ибо крепка, как смерть, любовь; люта, как преисподняя, ревность; стрелы ее – стрелы огненные, она пламень сильный. Большие воды не могут потушить любви, и реки не зальют ее. Если бы кто давал все богатство дома своего за любовь, то он был бы отвергнут с презрением»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3590" y="4077072"/>
            <a:ext cx="3098801" cy="206457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718" y="3925772"/>
            <a:ext cx="3156234" cy="236717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635" y="1268760"/>
            <a:ext cx="3176204" cy="2117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283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</TotalTime>
  <Words>749</Words>
  <Application>Microsoft Office PowerPoint</Application>
  <PresentationFormat>Экран (4:3)</PresentationFormat>
  <Paragraphs>122</Paragraphs>
  <Slides>20</Slides>
  <Notes>3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… А в Сильби растёт девица с редким именем Нарспи…</vt:lpstr>
      <vt:lpstr>Поэма «Нарспи»</vt:lpstr>
      <vt:lpstr>Первое издание поэмы «Нарспи»</vt:lpstr>
      <vt:lpstr>Константин Васильевич Иванов </vt:lpstr>
      <vt:lpstr>Семья  Константина Иванова</vt:lpstr>
      <vt:lpstr>Стихотворение «Наше время»</vt:lpstr>
      <vt:lpstr>Памятники К. В. Иванову</vt:lpstr>
      <vt:lpstr>«Нарспи» – энциклопедия чувашской жизни</vt:lpstr>
      <vt:lpstr>О любви в Библии</vt:lpstr>
      <vt:lpstr>Понятие «Любовь»  в разных культурах </vt:lpstr>
      <vt:lpstr>Понятие  «любовь»  в поэме «Нарспи» </vt:lpstr>
      <vt:lpstr>Нарспи</vt:lpstr>
      <vt:lpstr>Презентация PowerPoint</vt:lpstr>
      <vt:lpstr>Опера «Нарспи»</vt:lpstr>
      <vt:lpstr> «Когда хожу в чувашском платье,  когда на мне звенит тухъя» </vt:lpstr>
      <vt:lpstr>«Жива в узорах древних нити сила»</vt:lpstr>
      <vt:lpstr>«Я встретил девушку в селе,  с традиционным коромыслом» </vt:lpstr>
      <vt:lpstr>«Этот голос всех пленяет...» </vt:lpstr>
      <vt:lpstr>Девичий хоровод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Test</dc:creator>
  <cp:lastModifiedBy>Библиотека</cp:lastModifiedBy>
  <cp:revision>42</cp:revision>
  <dcterms:created xsi:type="dcterms:W3CDTF">2015-05-26T06:56:53Z</dcterms:created>
  <dcterms:modified xsi:type="dcterms:W3CDTF">2019-03-21T12:23:27Z</dcterms:modified>
</cp:coreProperties>
</file>