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0" r:id="rId12"/>
    <p:sldId id="269" r:id="rId13"/>
    <p:sldId id="268" r:id="rId14"/>
    <p:sldId id="267" r:id="rId15"/>
    <p:sldId id="266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31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B233D-6001-4C5B-BDEB-BF98440B0BB8}" type="datetimeFigureOut">
              <a:rPr lang="ru-RU" smtClean="0"/>
              <a:t>23.03.2019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CB3F6AA3-A2AB-418B-A5FF-894C769D81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5665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B233D-6001-4C5B-BDEB-BF98440B0BB8}" type="datetimeFigureOut">
              <a:rPr lang="ru-RU" smtClean="0"/>
              <a:t>23.03.2019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B3F6AA3-A2AB-418B-A5FF-894C769D81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52986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B233D-6001-4C5B-BDEB-BF98440B0BB8}" type="datetimeFigureOut">
              <a:rPr lang="ru-RU" smtClean="0"/>
              <a:t>23.03.2019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B3F6AA3-A2AB-418B-A5FF-894C769D815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707823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B233D-6001-4C5B-BDEB-BF98440B0BB8}" type="datetimeFigureOut">
              <a:rPr lang="ru-RU" smtClean="0"/>
              <a:t>23.03.2019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B3F6AA3-A2AB-418B-A5FF-894C769D81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80787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B233D-6001-4C5B-BDEB-BF98440B0BB8}" type="datetimeFigureOut">
              <a:rPr lang="ru-RU" smtClean="0"/>
              <a:t>23.03.2019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B3F6AA3-A2AB-418B-A5FF-894C769D815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262332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B233D-6001-4C5B-BDEB-BF98440B0BB8}" type="datetimeFigureOut">
              <a:rPr lang="ru-RU" smtClean="0"/>
              <a:t>23.03.2019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B3F6AA3-A2AB-418B-A5FF-894C769D81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62980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B233D-6001-4C5B-BDEB-BF98440B0BB8}" type="datetimeFigureOut">
              <a:rPr lang="ru-RU" smtClean="0"/>
              <a:t>23.03.2019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F6AA3-A2AB-418B-A5FF-894C769D81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82888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B233D-6001-4C5B-BDEB-BF98440B0BB8}" type="datetimeFigureOut">
              <a:rPr lang="ru-RU" smtClean="0"/>
              <a:t>23.03.2019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F6AA3-A2AB-418B-A5FF-894C769D81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8473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B233D-6001-4C5B-BDEB-BF98440B0BB8}" type="datetimeFigureOut">
              <a:rPr lang="ru-RU" smtClean="0"/>
              <a:t>23.03.2019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F6AA3-A2AB-418B-A5FF-894C769D81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9317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B233D-6001-4C5B-BDEB-BF98440B0BB8}" type="datetimeFigureOut">
              <a:rPr lang="ru-RU" smtClean="0"/>
              <a:t>23.03.2019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B3F6AA3-A2AB-418B-A5FF-894C769D81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4946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B233D-6001-4C5B-BDEB-BF98440B0BB8}" type="datetimeFigureOut">
              <a:rPr lang="ru-RU" smtClean="0"/>
              <a:t>23.03.2019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CB3F6AA3-A2AB-418B-A5FF-894C769D81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6823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B233D-6001-4C5B-BDEB-BF98440B0BB8}" type="datetimeFigureOut">
              <a:rPr lang="ru-RU" smtClean="0"/>
              <a:t>23.03.2019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CB3F6AA3-A2AB-418B-A5FF-894C769D81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56284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B233D-6001-4C5B-BDEB-BF98440B0BB8}" type="datetimeFigureOut">
              <a:rPr lang="ru-RU" smtClean="0"/>
              <a:t>23.03.2019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F6AA3-A2AB-418B-A5FF-894C769D81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78756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B233D-6001-4C5B-BDEB-BF98440B0BB8}" type="datetimeFigureOut">
              <a:rPr lang="ru-RU" smtClean="0"/>
              <a:t>23.03.2019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F6AA3-A2AB-418B-A5FF-894C769D81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93851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B233D-6001-4C5B-BDEB-BF98440B0BB8}" type="datetimeFigureOut">
              <a:rPr lang="ru-RU" smtClean="0"/>
              <a:t>23.03.2019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F6AA3-A2AB-418B-A5FF-894C769D81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69980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B233D-6001-4C5B-BDEB-BF98440B0BB8}" type="datetimeFigureOut">
              <a:rPr lang="ru-RU" smtClean="0"/>
              <a:t>23.03.2019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B3F6AA3-A2AB-418B-A5FF-894C769D81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801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3B233D-6001-4C5B-BDEB-BF98440B0BB8}" type="datetimeFigureOut">
              <a:rPr lang="ru-RU" smtClean="0"/>
              <a:t>23.03.2019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CB3F6AA3-A2AB-418B-A5FF-894C769D81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0453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57549" y="463139"/>
            <a:ext cx="9153298" cy="3387968"/>
          </a:xfrm>
        </p:spPr>
        <p:txBody>
          <a:bodyPr>
            <a:noAutofit/>
          </a:bodyPr>
          <a:lstStyle/>
          <a:p>
            <a:r>
              <a:rPr lang="ru-RU" dirty="0" smtClean="0"/>
              <a:t>Развитие речи  у детей  раннего возраста  средством устного народного  творчества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79419" y="4468621"/>
            <a:ext cx="9509558" cy="1765925"/>
          </a:xfrm>
        </p:spPr>
        <p:txBody>
          <a:bodyPr/>
          <a:lstStyle/>
          <a:p>
            <a:pPr algn="ctr"/>
            <a:r>
              <a:rPr lang="ru-RU" sz="3200" dirty="0" smtClean="0"/>
              <a:t>Выполнила </a:t>
            </a:r>
            <a:r>
              <a:rPr lang="ru-RU" sz="3200" dirty="0" err="1" smtClean="0"/>
              <a:t>Утямышева</a:t>
            </a:r>
            <a:r>
              <a:rPr lang="ru-RU" sz="3200" dirty="0" smtClean="0"/>
              <a:t> Василя </a:t>
            </a:r>
            <a:r>
              <a:rPr lang="ru-RU" sz="3200" dirty="0" err="1" smtClean="0"/>
              <a:t>Зиннуровна</a:t>
            </a:r>
            <a:r>
              <a:rPr lang="ru-RU" sz="3200" dirty="0" smtClean="0"/>
              <a:t> </a:t>
            </a:r>
          </a:p>
          <a:p>
            <a:pPr algn="ctr"/>
            <a:r>
              <a:rPr lang="ru-RU" sz="3200" dirty="0" smtClean="0"/>
              <a:t>МДОУ №66 «Одуванчик»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03223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02525" y="471055"/>
            <a:ext cx="10744591" cy="61910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Century" panose="02040604050505020304" pitchFamily="18" charset="0"/>
              </a:rPr>
              <a:t>     Использование </a:t>
            </a:r>
            <a:r>
              <a:rPr lang="ru-RU" sz="2400" dirty="0">
                <a:latin typeface="Century" panose="02040604050505020304" pitchFamily="18" charset="0"/>
              </a:rPr>
              <a:t>народного творчества на музыкальных занятиях помогает решить ряд речевых задач. Это и развитие слухового и фонематического восприятия, Развитие основных компонентов звуковой культуры: интонация, ритм, темп, формирование правильного речевого и певческого дыхания, обогащение словаря дошкольника.</a:t>
            </a:r>
          </a:p>
          <a:p>
            <a:pPr marL="0" indent="0">
              <a:buNone/>
            </a:pPr>
            <a:r>
              <a:rPr lang="ru-RU" sz="2400" dirty="0" smtClean="0">
                <a:latin typeface="Century" panose="02040604050505020304" pitchFamily="18" charset="0"/>
              </a:rPr>
              <a:t>     Ведь </a:t>
            </a:r>
            <a:r>
              <a:rPr lang="ru-RU" sz="2400" dirty="0">
                <a:latin typeface="Century" panose="02040604050505020304" pitchFamily="18" charset="0"/>
              </a:rPr>
              <a:t>детский фольклор – это целый мир яркий, радостный наполненный силой и красотой. Музыка в свою очередь может воздействовать не только на эмоциональное, но и физическое состояние всего организма ребёнка. Поэтому встречи с музыкальным руководителем в музыкальном зале мы начинаем с оптимистических песенок – </a:t>
            </a:r>
            <a:r>
              <a:rPr lang="ru-RU" sz="2400" dirty="0" err="1">
                <a:latin typeface="Century" panose="02040604050505020304" pitchFamily="18" charset="0"/>
              </a:rPr>
              <a:t>распевок</a:t>
            </a:r>
            <a:r>
              <a:rPr lang="ru-RU" sz="2400" dirty="0">
                <a:latin typeface="Century" panose="02040604050505020304" pitchFamily="18" charset="0"/>
              </a:rPr>
              <a:t> с нехитрым текстом: «Петушок, петушок…», «Солнышко – вёдрышко…», «Баю – баю – </a:t>
            </a:r>
            <a:r>
              <a:rPr lang="ru-RU" sz="2400" dirty="0" err="1">
                <a:latin typeface="Century" panose="02040604050505020304" pitchFamily="18" charset="0"/>
              </a:rPr>
              <a:t>баюшки</a:t>
            </a:r>
            <a:r>
              <a:rPr lang="ru-RU" sz="2400" dirty="0">
                <a:latin typeface="Century" panose="02040604050505020304" pitchFamily="18" charset="0"/>
              </a:rPr>
              <a:t>, прискакали </a:t>
            </a:r>
            <a:r>
              <a:rPr lang="ru-RU" sz="2400" dirty="0" err="1">
                <a:latin typeface="Century" panose="02040604050505020304" pitchFamily="18" charset="0"/>
              </a:rPr>
              <a:t>заюшки</a:t>
            </a:r>
            <a:r>
              <a:rPr lang="ru-RU" sz="2400" dirty="0">
                <a:latin typeface="Century" panose="02040604050505020304" pitchFamily="18" charset="0"/>
              </a:rPr>
              <a:t>…». Во время прослушивания музыкальных произведений вместо пассивного прослушивания включаем игровые движения, пальчиковые игры, двигательные импровизации. </a:t>
            </a:r>
          </a:p>
        </p:txBody>
      </p:sp>
    </p:spTree>
    <p:extLst>
      <p:ext uri="{BB962C8B-B14F-4D97-AF65-F5344CB8AC3E}">
        <p14:creationId xmlns:p14="http://schemas.microsoft.com/office/powerpoint/2010/main" val="12400581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1262" y="269174"/>
            <a:ext cx="10993973" cy="203463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Century" panose="02040604050505020304" pitchFamily="18" charset="0"/>
              </a:rPr>
              <a:t>        Хочется </a:t>
            </a:r>
            <a:r>
              <a:rPr lang="ru-RU" sz="2400" dirty="0">
                <a:latin typeface="Century" panose="02040604050505020304" pitchFamily="18" charset="0"/>
              </a:rPr>
              <a:t>отметить положительное влияние  театрализованной деятельности на все факторы развития речи ребенка. Разнообразные виды красочных театров в сочетании с недлинными, но колоритными в речевом отношении фольклорными текстами побуждают детей проявлять все свои речевые знания, эмоциональные качества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806" y="2303813"/>
            <a:ext cx="3268436" cy="435791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1598" y="2303813"/>
            <a:ext cx="3280311" cy="437374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0266" y="2303813"/>
            <a:ext cx="3280311" cy="4373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38110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56903" y="601682"/>
            <a:ext cx="10877797" cy="61078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i="1" dirty="0">
                <a:latin typeface="+mj-lt"/>
              </a:rPr>
              <a:t>Д</a:t>
            </a:r>
            <a:r>
              <a:rPr lang="ru-RU" sz="2800" b="1" i="1" dirty="0" smtClean="0">
                <a:latin typeface="+mj-lt"/>
              </a:rPr>
              <a:t>ля </a:t>
            </a:r>
            <a:r>
              <a:rPr lang="ru-RU" sz="2800" b="1" i="1" dirty="0">
                <a:latin typeface="+mj-lt"/>
              </a:rPr>
              <a:t>развития словаря рекомендуем:</a:t>
            </a:r>
          </a:p>
          <a:p>
            <a:pPr marL="0" indent="0">
              <a:buNone/>
            </a:pPr>
            <a:r>
              <a:rPr lang="ru-RU" sz="2600" dirty="0" smtClean="0">
                <a:latin typeface="Century" panose="02040604050505020304" pitchFamily="18" charset="0"/>
              </a:rPr>
              <a:t>1.Родителям </a:t>
            </a:r>
            <a:r>
              <a:rPr lang="ru-RU" sz="2600" dirty="0">
                <a:latin typeface="Century" panose="02040604050505020304" pitchFamily="18" charset="0"/>
              </a:rPr>
              <a:t>читать познавательную литературу, рассматривать иллюстрации.</a:t>
            </a:r>
          </a:p>
          <a:p>
            <a:pPr marL="0" indent="0">
              <a:buNone/>
            </a:pPr>
            <a:r>
              <a:rPr lang="ru-RU" sz="2600" dirty="0">
                <a:latin typeface="Century" panose="02040604050505020304" pitchFamily="18" charset="0"/>
              </a:rPr>
              <a:t>2. Просматривать семейные альбомы, рассказывая о родственниках, их профессиях.</a:t>
            </a:r>
          </a:p>
          <a:p>
            <a:pPr marL="0" indent="0">
              <a:buNone/>
            </a:pPr>
            <a:r>
              <a:rPr lang="ru-RU" sz="2600" dirty="0">
                <a:latin typeface="Century" panose="02040604050505020304" pitchFamily="18" charset="0"/>
              </a:rPr>
              <a:t>3. Обязательно спрашивать у детей о прожитом дне: Чем тебя порадовал этот день? Чем огорчил? Чем удивил?</a:t>
            </a:r>
          </a:p>
          <a:p>
            <a:pPr marL="0" indent="0">
              <a:buNone/>
            </a:pPr>
            <a:r>
              <a:rPr lang="ru-RU" sz="2600" dirty="0">
                <a:latin typeface="Century" panose="02040604050505020304" pitchFamily="18" charset="0"/>
              </a:rPr>
              <a:t>4.  Использовать игровые упражнения «Вежливые слова», «Назови предмет», «Какой он».</a:t>
            </a:r>
          </a:p>
          <a:p>
            <a:pPr marL="0" indent="0">
              <a:buNone/>
            </a:pPr>
            <a:r>
              <a:rPr lang="ru-RU" sz="2600" dirty="0">
                <a:latin typeface="Century" panose="02040604050505020304" pitchFamily="18" charset="0"/>
              </a:rPr>
              <a:t>5. Советуем разучивать скороговорки, которые помогают лучше и быстрее выработать артикуляционные механизмы, которые в дальнейшем помогают овладеть полноценной техникой речи.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75495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74812" y="2097974"/>
            <a:ext cx="9784876" cy="5181600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>
                <a:latin typeface="Century" panose="02040604050505020304" pitchFamily="18" charset="0"/>
              </a:rPr>
              <a:t>У нас есть также картотека по звукопроизношению, дыхательная гимнастика, пальчиковая </a:t>
            </a:r>
            <a:r>
              <a:rPr lang="ru-RU" sz="2800" dirty="0" smtClean="0">
                <a:latin typeface="Century" panose="02040604050505020304" pitchFamily="18" charset="0"/>
              </a:rPr>
              <a:t>гимнастика </a:t>
            </a:r>
            <a:r>
              <a:rPr lang="ru-RU" sz="2800" dirty="0">
                <a:latin typeface="Century" panose="02040604050505020304" pitchFamily="18" charset="0"/>
              </a:rPr>
              <a:t>и подборка народных и хороводных игр 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64938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89164" y="137222"/>
            <a:ext cx="8911687" cy="895932"/>
          </a:xfrm>
        </p:spPr>
        <p:txBody>
          <a:bodyPr/>
          <a:lstStyle/>
          <a:p>
            <a:pPr algn="ctr"/>
            <a:r>
              <a:rPr lang="ru-RU" dirty="0" smtClean="0">
                <a:latin typeface="Century" panose="02040604050505020304" pitchFamily="18" charset="0"/>
              </a:rPr>
              <a:t>Вывод:</a:t>
            </a:r>
            <a:endParaRPr lang="ru-RU" dirty="0">
              <a:latin typeface="Century" panose="020406040505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0406" y="585188"/>
            <a:ext cx="10651775" cy="559426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   </a:t>
            </a:r>
            <a:r>
              <a:rPr lang="ru-RU" sz="2400" dirty="0">
                <a:latin typeface="Century" panose="02040604050505020304" pitchFamily="18" charset="0"/>
              </a:rPr>
              <a:t>Таким образом, ознакомление детей с малыми формами фольклора влияет на всестороннее развитие речи: звуковую культуру, грамматический строй, словарь, учим детей ориентировке в пространстве давали  понятие о временных представлениях, величине, цвете.</a:t>
            </a:r>
          </a:p>
          <a:p>
            <a:pPr marL="0" indent="0">
              <a:buNone/>
            </a:pPr>
            <a:r>
              <a:rPr lang="ru-RU" sz="2400" dirty="0" smtClean="0">
                <a:latin typeface="Century" panose="02040604050505020304" pitchFamily="18" charset="0"/>
              </a:rPr>
              <a:t>     Уже </a:t>
            </a:r>
            <a:r>
              <a:rPr lang="ru-RU" sz="2400" dirty="0">
                <a:latin typeface="Century" panose="02040604050505020304" pitchFamily="18" charset="0"/>
              </a:rPr>
              <a:t>с младшего возраста закладываются основы развития связной речи.</a:t>
            </a:r>
          </a:p>
          <a:p>
            <a:pPr marL="0" indent="0">
              <a:buNone/>
            </a:pPr>
            <a:r>
              <a:rPr lang="ru-RU" sz="2400" dirty="0">
                <a:latin typeface="Century" panose="02040604050505020304" pitchFamily="18" charset="0"/>
              </a:rPr>
              <a:t> </a:t>
            </a:r>
            <a:r>
              <a:rPr lang="ru-RU" sz="2400" dirty="0" smtClean="0">
                <a:latin typeface="Century" panose="02040604050505020304" pitchFamily="18" charset="0"/>
              </a:rPr>
              <a:t>    Это </a:t>
            </a:r>
            <a:r>
              <a:rPr lang="ru-RU" sz="2400" dirty="0">
                <a:latin typeface="Century" panose="02040604050505020304" pitchFamily="18" charset="0"/>
              </a:rPr>
              <a:t>необходимо для последующего восприятия более сложных произведений, для дальнейшего развития речи.</a:t>
            </a:r>
          </a:p>
          <a:p>
            <a:pPr marL="0" indent="0">
              <a:buNone/>
            </a:pPr>
            <a:r>
              <a:rPr lang="ru-RU" sz="2400" dirty="0">
                <a:latin typeface="Century" panose="02040604050505020304" pitchFamily="18" charset="0"/>
              </a:rPr>
              <a:t> </a:t>
            </a:r>
            <a:r>
              <a:rPr lang="ru-RU" sz="2400" dirty="0" smtClean="0">
                <a:latin typeface="Century" panose="02040604050505020304" pitchFamily="18" charset="0"/>
              </a:rPr>
              <a:t>    Мы </a:t>
            </a:r>
            <a:r>
              <a:rPr lang="ru-RU" sz="2400" dirty="0">
                <a:latin typeface="Century" panose="02040604050505020304" pitchFamily="18" charset="0"/>
              </a:rPr>
              <a:t>убеждены, что русский народный фольклор является неиссякаемым источником народной мудрости в воспитании детей в целом и развитии речи в частности.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45870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7200" i="1" dirty="0" smtClean="0">
                <a:latin typeface="Century" panose="02040604050505020304" pitchFamily="18" charset="0"/>
              </a:rPr>
              <a:t>СПАСИБО ЗА ВНИМАНИЕ!!</a:t>
            </a:r>
            <a:endParaRPr lang="ru-RU" sz="7200" i="1" dirty="0">
              <a:latin typeface="Century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83939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7538" y="1516084"/>
            <a:ext cx="9925194" cy="173775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 smtClean="0">
                <a:latin typeface="Century" panose="02040604050505020304" pitchFamily="18" charset="0"/>
              </a:rPr>
              <a:t>Цель: Развитие </a:t>
            </a:r>
            <a:r>
              <a:rPr lang="ru-RU" sz="3200" dirty="0">
                <a:latin typeface="Century" panose="02040604050505020304" pitchFamily="18" charset="0"/>
              </a:rPr>
              <a:t>эмоциональной, выразительной речи детей раннего возраста через устное народное творчество </a:t>
            </a:r>
          </a:p>
        </p:txBody>
      </p:sp>
    </p:spTree>
    <p:extLst>
      <p:ext uri="{BB962C8B-B14F-4D97-AF65-F5344CB8AC3E}">
        <p14:creationId xmlns:p14="http://schemas.microsoft.com/office/powerpoint/2010/main" val="18206926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95647" y="102917"/>
            <a:ext cx="10708965" cy="661851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latin typeface="Century" panose="02040604050505020304" pitchFamily="18" charset="0"/>
              </a:rPr>
              <a:t>      </a:t>
            </a:r>
            <a:r>
              <a:rPr lang="ru-RU" sz="3000" dirty="0" smtClean="0">
                <a:latin typeface="Century" panose="02040604050505020304" pitchFamily="18" charset="0"/>
              </a:rPr>
              <a:t>Задачи:  Воспитывать  </a:t>
            </a:r>
            <a:r>
              <a:rPr lang="ru-RU" sz="3000" dirty="0">
                <a:latin typeface="Century" panose="02040604050505020304" pitchFamily="18" charset="0"/>
              </a:rPr>
              <a:t>интерес к художественной литературе, формировать способности к целостному восприятию произведений разных жанров, усвоению содержания произведений и эмоциональной отзывчивости на него;</a:t>
            </a:r>
          </a:p>
          <a:p>
            <a:pPr marL="0" indent="0">
              <a:buNone/>
            </a:pPr>
            <a:r>
              <a:rPr lang="ru-RU" sz="3000" dirty="0">
                <a:latin typeface="Century" panose="02040604050505020304" pitchFamily="18" charset="0"/>
              </a:rPr>
              <a:t>показать красоту русского языка через устное народное творчество, выраженное в песнях, </a:t>
            </a:r>
            <a:r>
              <a:rPr lang="ru-RU" sz="3000" dirty="0" err="1">
                <a:latin typeface="Century" panose="02040604050505020304" pitchFamily="18" charset="0"/>
              </a:rPr>
              <a:t>потешках</a:t>
            </a:r>
            <a:r>
              <a:rPr lang="ru-RU" sz="3000" dirty="0">
                <a:latin typeface="Century" panose="02040604050505020304" pitchFamily="18" charset="0"/>
              </a:rPr>
              <a:t>, сказках, колядках, припевках, колыбельных;</a:t>
            </a:r>
          </a:p>
          <a:p>
            <a:pPr marL="0" indent="0">
              <a:buNone/>
            </a:pPr>
            <a:r>
              <a:rPr lang="ru-RU" sz="3000" dirty="0">
                <a:latin typeface="Century" panose="02040604050505020304" pitchFamily="18" charset="0"/>
              </a:rPr>
              <a:t>- сформировать у детей интерес к устному народному творчеству;</a:t>
            </a:r>
          </a:p>
          <a:p>
            <a:pPr marL="0" indent="0">
              <a:buNone/>
            </a:pPr>
            <a:r>
              <a:rPr lang="ru-RU" sz="3000" dirty="0">
                <a:latin typeface="Century" panose="02040604050505020304" pitchFamily="18" charset="0"/>
              </a:rPr>
              <a:t>- обогатить словарный запас детей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26772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771897" y="601683"/>
            <a:ext cx="10732716" cy="616725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3200" b="1" i="1" dirty="0"/>
              <a:t>В адаптационный период использовали </a:t>
            </a:r>
            <a:r>
              <a:rPr lang="ru-RU" sz="3200" b="1" i="1" dirty="0" err="1"/>
              <a:t>потешки</a:t>
            </a:r>
            <a:r>
              <a:rPr lang="ru-RU" sz="2000" i="1" dirty="0"/>
              <a:t>: </a:t>
            </a:r>
            <a:endParaRPr lang="ru-RU" sz="2000" i="1" dirty="0" smtClean="0"/>
          </a:p>
          <a:p>
            <a:pPr marL="0" indent="0" algn="r">
              <a:buNone/>
            </a:pPr>
            <a:r>
              <a:rPr lang="ru-RU" sz="2400" dirty="0" smtClean="0">
                <a:latin typeface="Century" panose="02040604050505020304" pitchFamily="18" charset="0"/>
              </a:rPr>
              <a:t>Кто </a:t>
            </a:r>
            <a:r>
              <a:rPr lang="ru-RU" sz="2400" dirty="0">
                <a:latin typeface="Century" panose="02040604050505020304" pitchFamily="18" charset="0"/>
              </a:rPr>
              <a:t>у нас хороший?</a:t>
            </a:r>
          </a:p>
          <a:p>
            <a:pPr marL="0" indent="0" algn="r">
              <a:buNone/>
            </a:pPr>
            <a:r>
              <a:rPr lang="ru-RU" sz="2400" dirty="0">
                <a:latin typeface="Century" panose="02040604050505020304" pitchFamily="18" charset="0"/>
              </a:rPr>
              <a:t>Кто у нас пригожий?</a:t>
            </a:r>
          </a:p>
          <a:p>
            <a:pPr marL="0" indent="0" algn="r">
              <a:buNone/>
            </a:pPr>
            <a:r>
              <a:rPr lang="ru-RU" sz="2400" dirty="0">
                <a:latin typeface="Century" panose="02040604050505020304" pitchFamily="18" charset="0"/>
              </a:rPr>
              <a:t>Сашенька – хороший,</a:t>
            </a:r>
          </a:p>
          <a:p>
            <a:pPr marL="0" indent="0" algn="r">
              <a:buNone/>
            </a:pPr>
            <a:r>
              <a:rPr lang="ru-RU" sz="2400" dirty="0">
                <a:latin typeface="Century" panose="02040604050505020304" pitchFamily="18" charset="0"/>
              </a:rPr>
              <a:t>Сашенька– пригожий!</a:t>
            </a:r>
          </a:p>
          <a:p>
            <a:pPr marL="0" indent="0" algn="r">
              <a:buNone/>
            </a:pPr>
            <a:r>
              <a:rPr lang="ru-RU" sz="2400" dirty="0">
                <a:latin typeface="Century" panose="02040604050505020304" pitchFamily="18" charset="0"/>
              </a:rPr>
              <a:t>Кто у нас </a:t>
            </a:r>
            <a:r>
              <a:rPr lang="ru-RU" sz="2400" dirty="0" smtClean="0">
                <a:latin typeface="Century" panose="02040604050505020304" pitchFamily="18" charset="0"/>
              </a:rPr>
              <a:t>хороший!</a:t>
            </a:r>
          </a:p>
          <a:p>
            <a:pPr marL="0" indent="0" algn="r">
              <a:buNone/>
            </a:pPr>
            <a:endParaRPr lang="ru-RU" sz="2400" dirty="0">
              <a:latin typeface="Century" panose="02040604050505020304" pitchFamily="18" charset="0"/>
            </a:endParaRPr>
          </a:p>
          <a:p>
            <a:pPr marL="0" indent="0" algn="r">
              <a:buNone/>
            </a:pPr>
            <a:r>
              <a:rPr lang="ru-RU" sz="2400" dirty="0">
                <a:latin typeface="Century" panose="02040604050505020304" pitchFamily="18" charset="0"/>
              </a:rPr>
              <a:t>Здравствуй, _Вовочка__</a:t>
            </a:r>
          </a:p>
          <a:p>
            <a:pPr marL="0" indent="0" algn="r">
              <a:buNone/>
            </a:pPr>
            <a:r>
              <a:rPr lang="ru-RU" sz="2400" dirty="0">
                <a:latin typeface="Century" panose="02040604050505020304" pitchFamily="18" charset="0"/>
              </a:rPr>
              <a:t>Здравствуй, солнышко!</a:t>
            </a:r>
          </a:p>
          <a:p>
            <a:pPr marL="0" indent="0" algn="r">
              <a:buNone/>
            </a:pPr>
            <a:r>
              <a:rPr lang="ru-RU" sz="2400" dirty="0">
                <a:latin typeface="Century" panose="02040604050505020304" pitchFamily="18" charset="0"/>
              </a:rPr>
              <a:t>Как цветочек мой спал?</a:t>
            </a:r>
          </a:p>
          <a:p>
            <a:pPr marL="0" indent="0" algn="r">
              <a:buNone/>
            </a:pPr>
            <a:r>
              <a:rPr lang="ru-RU" sz="2400" dirty="0">
                <a:latin typeface="Century" panose="02040604050505020304" pitchFamily="18" charset="0"/>
              </a:rPr>
              <a:t>Как по садику скучал?</a:t>
            </a:r>
          </a:p>
          <a:p>
            <a:pPr marL="0" indent="0" algn="r">
              <a:buNone/>
            </a:pPr>
            <a:r>
              <a:rPr lang="ru-RU" sz="2400" dirty="0">
                <a:latin typeface="Century" panose="02040604050505020304" pitchFamily="18" charset="0"/>
              </a:rPr>
              <a:t>Сейчас на ручки возьму,</a:t>
            </a:r>
          </a:p>
          <a:p>
            <a:pPr marL="0" indent="0" algn="r">
              <a:buNone/>
            </a:pPr>
            <a:r>
              <a:rPr lang="ru-RU" sz="2400" dirty="0">
                <a:latin typeface="Century" panose="02040604050505020304" pitchFamily="18" charset="0"/>
              </a:rPr>
              <a:t>Прямо к сердцу прижму!</a:t>
            </a:r>
          </a:p>
          <a:p>
            <a:pPr marL="0" indent="0" algn="r">
              <a:buNone/>
            </a:pPr>
            <a:r>
              <a:rPr lang="ru-RU" sz="2400" dirty="0">
                <a:latin typeface="Century" panose="02040604050505020304" pitchFamily="18" charset="0"/>
              </a:rPr>
              <a:t>Поцелую, обниму</a:t>
            </a:r>
            <a:r>
              <a:rPr lang="ru-RU" dirty="0"/>
              <a:t>!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6" name="Рисунок 5" descr="ÐÐ°ÑÑÐ¸Ð½ÐºÐ¸ Ð¿Ð¾ Ð·Ð°Ð¿ÑÐ¾ÑÑ ÑÑÐ¾ ÑÐ°ÐºÐ¾Ðµ Ð¿Ð¾ÑÐµÑÐºÐ¸ Ð¿Ð¾ÑÐµÑÐºÐ¸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007" y="1552346"/>
            <a:ext cx="5697423" cy="42659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990058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95647" y="344385"/>
            <a:ext cx="10708965" cy="55668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400" i="1" dirty="0" smtClean="0"/>
          </a:p>
          <a:p>
            <a:pPr marL="0" indent="0" algn="ctr">
              <a:buNone/>
            </a:pPr>
            <a:r>
              <a:rPr lang="ru-RU" sz="3200" b="1" i="1" dirty="0" err="1" smtClean="0"/>
              <a:t>Потешки</a:t>
            </a:r>
            <a:r>
              <a:rPr lang="ru-RU" sz="3200" b="1" i="1" dirty="0" smtClean="0"/>
              <a:t> </a:t>
            </a:r>
            <a:r>
              <a:rPr lang="ru-RU" sz="3200" b="1" i="1" dirty="0"/>
              <a:t>мы </a:t>
            </a:r>
            <a:r>
              <a:rPr lang="ru-RU" sz="3200" b="1" i="1" dirty="0" smtClean="0"/>
              <a:t>включали </a:t>
            </a:r>
            <a:r>
              <a:rPr lang="ru-RU" sz="3200" b="1" i="1" dirty="0"/>
              <a:t>во все режимные моменты: </a:t>
            </a:r>
            <a:r>
              <a:rPr lang="ru-RU" sz="3200" b="1" i="1" dirty="0" smtClean="0"/>
              <a:t>умывание и прием пищи</a:t>
            </a:r>
          </a:p>
          <a:p>
            <a:pPr marL="0" indent="0">
              <a:buNone/>
            </a:pPr>
            <a:endParaRPr lang="ru-RU" sz="2400" i="1" dirty="0"/>
          </a:p>
          <a:p>
            <a:pPr marL="0" indent="0">
              <a:buNone/>
            </a:pPr>
            <a:endParaRPr lang="ru-RU" sz="2400" i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3614" y="2240753"/>
            <a:ext cx="4593030" cy="3554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65921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76692" y="803563"/>
            <a:ext cx="8915400" cy="5537859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>
                <a:latin typeface="Century" panose="02040604050505020304" pitchFamily="18" charset="0"/>
              </a:rPr>
              <a:t>Колыбельные успокаивают перед сном, помогают детям расслабиться</a:t>
            </a:r>
          </a:p>
          <a:p>
            <a:pPr marL="0" indent="0">
              <a:buNone/>
            </a:pPr>
            <a:r>
              <a:rPr lang="ru-RU" sz="2400" dirty="0">
                <a:latin typeface="Century" panose="02040604050505020304" pitchFamily="18" charset="0"/>
              </a:rPr>
              <a:t>Колыбельные песни</a:t>
            </a:r>
          </a:p>
          <a:p>
            <a:pPr marL="0" indent="0">
              <a:buNone/>
            </a:pPr>
            <a:r>
              <a:rPr lang="ru-RU" sz="2400" dirty="0">
                <a:latin typeface="Century" panose="02040604050505020304" pitchFamily="18" charset="0"/>
              </a:rPr>
              <a:t>Значительно обогащают словарный запас.</a:t>
            </a:r>
          </a:p>
          <a:p>
            <a:pPr marL="0" indent="0">
              <a:buNone/>
            </a:pPr>
            <a:r>
              <a:rPr lang="ru-RU" sz="2400" dirty="0">
                <a:latin typeface="Century" panose="02040604050505020304" pitchFamily="18" charset="0"/>
              </a:rPr>
              <a:t>Особый ритм учат детей плавному произношению фраз, предложений.</a:t>
            </a:r>
          </a:p>
          <a:p>
            <a:pPr marL="0" indent="0">
              <a:buNone/>
            </a:pPr>
            <a:r>
              <a:rPr lang="ru-RU" sz="2400" dirty="0">
                <a:latin typeface="Century" panose="02040604050505020304" pitchFamily="18" charset="0"/>
              </a:rPr>
              <a:t>Позволяют запоминать слова и формы слов, словосочетания, осваивать лексическую сторону речи.</a:t>
            </a:r>
          </a:p>
          <a:p>
            <a:pPr marL="0" indent="0">
              <a:buNone/>
            </a:pPr>
            <a:r>
              <a:rPr lang="ru-RU" sz="2400" dirty="0">
                <a:latin typeface="Century" panose="02040604050505020304" pitchFamily="18" charset="0"/>
              </a:rPr>
              <a:t> Колыбельная песня таит в себе неисчерпаемый источник воспитательных и образовательных возможностей.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54960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6905" y="624110"/>
            <a:ext cx="10447708" cy="128089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err="1"/>
              <a:t>Заклички</a:t>
            </a:r>
            <a:r>
              <a:rPr lang="ru-RU" b="1" i="1" dirty="0"/>
              <a:t>  и народные игры помогают нам весело провести </a:t>
            </a:r>
            <a:r>
              <a:rPr lang="ru-RU" b="1" i="1" dirty="0" smtClean="0"/>
              <a:t>прогулку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Дети </a:t>
            </a:r>
            <a:r>
              <a:rPr lang="ru-RU" dirty="0"/>
              <a:t>очень любят проговаривать </a:t>
            </a:r>
            <a:r>
              <a:rPr lang="ru-RU" dirty="0" err="1"/>
              <a:t>заклички</a:t>
            </a:r>
            <a:r>
              <a:rPr lang="ru-RU" dirty="0"/>
              <a:t> солнцу, дождю, радуге</a:t>
            </a:r>
            <a:r>
              <a:rPr lang="ru-RU" dirty="0" smtClean="0"/>
              <a:t>: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4759" y="3407522"/>
            <a:ext cx="4233080" cy="3171408"/>
          </a:xfrm>
          <a:prstGeom prst="rect">
            <a:avLst/>
          </a:prstGeom>
        </p:spPr>
      </p:pic>
      <p:pic>
        <p:nvPicPr>
          <p:cNvPr id="5" name="Рисунок 4" descr="ÐÐ°ÑÑÐ¸Ð½ÐºÐ¸ Ð¿Ð¾ Ð·Ð°Ð¿ÑÐ¾ÑÑ ÑÑÐ¾ ÑÐ°ÐºÐ¾Ðµ Ð·Ð°ÐºÐ»Ð¸ÑÐºÐ°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449" y="3392594"/>
            <a:ext cx="4706972" cy="31863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512362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65662" y="1658587"/>
            <a:ext cx="9818316" cy="37776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>
                <a:latin typeface="Century" panose="02040604050505020304" pitchFamily="18" charset="0"/>
              </a:rPr>
              <a:t> Через народный фольклор мы знакомили детей с домашними животными. Дети с удовольствием поют песенки  и рассказывают стихи про «Собачку Жучку, «Бобика», «Жили у бабуси» и др..</a:t>
            </a:r>
          </a:p>
        </p:txBody>
      </p:sp>
    </p:spTree>
    <p:extLst>
      <p:ext uri="{BB962C8B-B14F-4D97-AF65-F5344CB8AC3E}">
        <p14:creationId xmlns:p14="http://schemas.microsoft.com/office/powerpoint/2010/main" val="34204578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8137" y="95001"/>
            <a:ext cx="5961412" cy="69233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Century" panose="02040604050505020304" pitchFamily="18" charset="0"/>
              </a:rPr>
              <a:t>      Дети </a:t>
            </a:r>
            <a:r>
              <a:rPr lang="ru-RU" sz="2400" dirty="0">
                <a:latin typeface="Century" panose="02040604050505020304" pitchFamily="18" charset="0"/>
              </a:rPr>
              <a:t>очень любят играть в хороводные игры. Слова игр легко запоминаются и в сочетании с движениями оказывают положительное влияние на развитие речи. </a:t>
            </a:r>
          </a:p>
          <a:p>
            <a:pPr marL="0" indent="0">
              <a:buNone/>
            </a:pPr>
            <a:r>
              <a:rPr lang="ru-RU" sz="2400" dirty="0" smtClean="0">
                <a:latin typeface="Century" panose="02040604050505020304" pitchFamily="18" charset="0"/>
              </a:rPr>
              <a:t>    Доказано</a:t>
            </a:r>
            <a:r>
              <a:rPr lang="ru-RU" sz="2400" dirty="0">
                <a:latin typeface="Century" panose="02040604050505020304" pitchFamily="18" charset="0"/>
              </a:rPr>
              <a:t>, что между речевой функцией и общей двигательной системой тесная связь. Заучивание стихотворных текстов с участием рук, пальцев, ног приводит к тому, что ребёнок лучше запоминает, развивается воображение, активизируется мыслительная деятельность малыша. Такие хороводные игры как «У Маланьи», «Пузырь», «Карусель», и др.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3018" y="641267"/>
            <a:ext cx="3817917" cy="5090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536875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Оранжевый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49</TotalTime>
  <Words>732</Words>
  <Application>Microsoft Office PowerPoint</Application>
  <PresentationFormat>Широкоэкранный</PresentationFormat>
  <Paragraphs>51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Century</vt:lpstr>
      <vt:lpstr>Century Gothic</vt:lpstr>
      <vt:lpstr>Wingdings 3</vt:lpstr>
      <vt:lpstr>Легкий дым</vt:lpstr>
      <vt:lpstr>Развитие речи  у детей  раннего возраста  средством устного народного  творчества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Заклички  и народные игры помогают нам весело провести прогулку  Дети очень любят проговаривать заклички солнцу, дождю, радуге: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Вывод: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речи  у детей  раннего возраста  средством устного народного  творчества</dc:title>
  <dc:creator>admin</dc:creator>
  <cp:lastModifiedBy>admin</cp:lastModifiedBy>
  <cp:revision>6</cp:revision>
  <dcterms:created xsi:type="dcterms:W3CDTF">2019-03-23T15:21:55Z</dcterms:created>
  <dcterms:modified xsi:type="dcterms:W3CDTF">2019-03-23T16:11:30Z</dcterms:modified>
</cp:coreProperties>
</file>