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97" r:id="rId2"/>
    <p:sldId id="298" r:id="rId3"/>
    <p:sldId id="257" r:id="rId4"/>
    <p:sldId id="267" r:id="rId5"/>
    <p:sldId id="259" r:id="rId6"/>
    <p:sldId id="260" r:id="rId7"/>
    <p:sldId id="261" r:id="rId8"/>
    <p:sldId id="291" r:id="rId9"/>
    <p:sldId id="292" r:id="rId10"/>
    <p:sldId id="262" r:id="rId11"/>
    <p:sldId id="287" r:id="rId12"/>
    <p:sldId id="288" r:id="rId13"/>
    <p:sldId id="263" r:id="rId14"/>
    <p:sldId id="264" r:id="rId15"/>
    <p:sldId id="265" r:id="rId16"/>
    <p:sldId id="266" r:id="rId17"/>
    <p:sldId id="269" r:id="rId18"/>
    <p:sldId id="270" r:id="rId19"/>
    <p:sldId id="271" r:id="rId20"/>
    <p:sldId id="272" r:id="rId21"/>
    <p:sldId id="273" r:id="rId22"/>
    <p:sldId id="274" r:id="rId23"/>
    <p:sldId id="289" r:id="rId24"/>
    <p:sldId id="286" r:id="rId25"/>
    <p:sldId id="284" r:id="rId26"/>
    <p:sldId id="285" r:id="rId27"/>
    <p:sldId id="275" r:id="rId28"/>
    <p:sldId id="294" r:id="rId29"/>
    <p:sldId id="278" r:id="rId30"/>
    <p:sldId id="279" r:id="rId31"/>
    <p:sldId id="280" r:id="rId32"/>
    <p:sldId id="281" r:id="rId33"/>
    <p:sldId id="282" r:id="rId34"/>
    <p:sldId id="295" r:id="rId35"/>
    <p:sldId id="283" r:id="rId36"/>
    <p:sldId id="277" r:id="rId37"/>
    <p:sldId id="296" r:id="rId38"/>
    <p:sldId id="29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B68F4B-7D5C-4F6C-B335-F839C995835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D31EF3-6A57-4D26-B70B-528D5BCA0AAE}">
      <dgm:prSet custT="1"/>
      <dgm:spPr/>
      <dgm:t>
        <a:bodyPr/>
        <a:lstStyle/>
        <a:p>
          <a:pPr rtl="0"/>
          <a:r>
            <a:rPr lang="ru-RU" sz="3600" dirty="0" smtClean="0"/>
            <a:t>Дети</a:t>
          </a:r>
          <a:endParaRPr lang="ru-RU" sz="3600" dirty="0"/>
        </a:p>
      </dgm:t>
    </dgm:pt>
    <dgm:pt modelId="{A62C71B0-8B72-4CFB-B407-114F7A76A841}" type="parTrans" cxnId="{67CC1CB7-D729-463E-9E1F-7AC575FD396E}">
      <dgm:prSet/>
      <dgm:spPr/>
      <dgm:t>
        <a:bodyPr/>
        <a:lstStyle/>
        <a:p>
          <a:endParaRPr lang="ru-RU"/>
        </a:p>
      </dgm:t>
    </dgm:pt>
    <dgm:pt modelId="{8A125D6E-34C0-43D6-8617-1F0E5DE62D27}" type="sibTrans" cxnId="{67CC1CB7-D729-463E-9E1F-7AC575FD396E}">
      <dgm:prSet/>
      <dgm:spPr/>
      <dgm:t>
        <a:bodyPr/>
        <a:lstStyle/>
        <a:p>
          <a:endParaRPr lang="ru-RU"/>
        </a:p>
      </dgm:t>
    </dgm:pt>
    <dgm:pt modelId="{E37EDA79-4386-4B82-95BB-AEBD03686181}">
      <dgm:prSet custT="1"/>
      <dgm:spPr/>
      <dgm:t>
        <a:bodyPr/>
        <a:lstStyle/>
        <a:p>
          <a:pPr rtl="0"/>
          <a:r>
            <a:rPr lang="ru-RU" sz="2400" dirty="0" smtClean="0"/>
            <a:t>Воспитатели</a:t>
          </a:r>
          <a:endParaRPr lang="ru-RU" sz="2400" dirty="0"/>
        </a:p>
      </dgm:t>
    </dgm:pt>
    <dgm:pt modelId="{CB7546D2-A642-4FCA-A2A9-7B139AED894B}" type="parTrans" cxnId="{937EB708-95E9-4DCA-8A46-32254B91ABB7}">
      <dgm:prSet/>
      <dgm:spPr/>
      <dgm:t>
        <a:bodyPr/>
        <a:lstStyle/>
        <a:p>
          <a:endParaRPr lang="ru-RU"/>
        </a:p>
      </dgm:t>
    </dgm:pt>
    <dgm:pt modelId="{29F759B4-CDFA-403D-9AB0-BEA058C7C925}" type="sibTrans" cxnId="{937EB708-95E9-4DCA-8A46-32254B91ABB7}">
      <dgm:prSet/>
      <dgm:spPr/>
      <dgm:t>
        <a:bodyPr/>
        <a:lstStyle/>
        <a:p>
          <a:endParaRPr lang="ru-RU"/>
        </a:p>
      </dgm:t>
    </dgm:pt>
    <dgm:pt modelId="{34D979C3-3BBA-49B6-AAA2-E3B0BE020E11}">
      <dgm:prSet custT="1"/>
      <dgm:spPr/>
      <dgm:t>
        <a:bodyPr/>
        <a:lstStyle/>
        <a:p>
          <a:pPr rtl="0"/>
          <a:r>
            <a:rPr lang="ru-RU" sz="2800" dirty="0" smtClean="0"/>
            <a:t>Родители</a:t>
          </a:r>
          <a:endParaRPr lang="ru-RU" sz="2800" dirty="0"/>
        </a:p>
      </dgm:t>
    </dgm:pt>
    <dgm:pt modelId="{3DF79FDF-DFCC-4B5B-BDCD-BB36B68AB67A}" type="parTrans" cxnId="{03EE2108-3392-4A70-A4E7-FAE7D621EA62}">
      <dgm:prSet/>
      <dgm:spPr/>
      <dgm:t>
        <a:bodyPr/>
        <a:lstStyle/>
        <a:p>
          <a:endParaRPr lang="ru-RU"/>
        </a:p>
      </dgm:t>
    </dgm:pt>
    <dgm:pt modelId="{AC2AB3A6-CDE5-4A08-9CC3-C11ACD204634}" type="sibTrans" cxnId="{03EE2108-3392-4A70-A4E7-FAE7D621EA62}">
      <dgm:prSet/>
      <dgm:spPr/>
      <dgm:t>
        <a:bodyPr/>
        <a:lstStyle/>
        <a:p>
          <a:endParaRPr lang="ru-RU"/>
        </a:p>
      </dgm:t>
    </dgm:pt>
    <dgm:pt modelId="{14AA438A-B2AB-4D5E-B12D-64DFBFC08836}">
      <dgm:prSet/>
      <dgm:spPr/>
      <dgm:t>
        <a:bodyPr/>
        <a:lstStyle/>
        <a:p>
          <a:pPr rtl="0"/>
          <a:r>
            <a:rPr lang="ru-RU" dirty="0" smtClean="0"/>
            <a:t>Узкие специалисты</a:t>
          </a:r>
          <a:endParaRPr lang="ru-RU" dirty="0"/>
        </a:p>
      </dgm:t>
    </dgm:pt>
    <dgm:pt modelId="{AA544329-D557-4118-B9FB-328E8B5E1B1D}" type="parTrans" cxnId="{86F91DB1-EEDD-4B51-9F11-29A12C6BB368}">
      <dgm:prSet/>
      <dgm:spPr/>
      <dgm:t>
        <a:bodyPr/>
        <a:lstStyle/>
        <a:p>
          <a:endParaRPr lang="ru-RU"/>
        </a:p>
      </dgm:t>
    </dgm:pt>
    <dgm:pt modelId="{3EB403E4-112B-4725-B41C-2B6F83B7189C}" type="sibTrans" cxnId="{86F91DB1-EEDD-4B51-9F11-29A12C6BB368}">
      <dgm:prSet/>
      <dgm:spPr/>
      <dgm:t>
        <a:bodyPr/>
        <a:lstStyle/>
        <a:p>
          <a:endParaRPr lang="ru-RU"/>
        </a:p>
      </dgm:t>
    </dgm:pt>
    <dgm:pt modelId="{9E44B1F7-D0D2-4743-B73B-0F3817A0B0B1}">
      <dgm:prSet/>
      <dgm:spPr/>
      <dgm:t>
        <a:bodyPr/>
        <a:lstStyle/>
        <a:p>
          <a:pPr rtl="0"/>
          <a:r>
            <a:rPr lang="ru-RU" dirty="0" smtClean="0"/>
            <a:t>Др. организации города</a:t>
          </a:r>
          <a:endParaRPr lang="ru-RU" dirty="0"/>
        </a:p>
      </dgm:t>
    </dgm:pt>
    <dgm:pt modelId="{0A5744F4-6F29-4DC3-A254-AC09C6A5D387}" type="parTrans" cxnId="{DFE82AD4-3206-44AB-B54B-7AACA4DFFE38}">
      <dgm:prSet/>
      <dgm:spPr/>
      <dgm:t>
        <a:bodyPr/>
        <a:lstStyle/>
        <a:p>
          <a:endParaRPr lang="ru-RU"/>
        </a:p>
      </dgm:t>
    </dgm:pt>
    <dgm:pt modelId="{95FF1A60-5C96-421F-8027-E665E776852F}" type="sibTrans" cxnId="{DFE82AD4-3206-44AB-B54B-7AACA4DFFE38}">
      <dgm:prSet/>
      <dgm:spPr/>
      <dgm:t>
        <a:bodyPr/>
        <a:lstStyle/>
        <a:p>
          <a:endParaRPr lang="ru-RU"/>
        </a:p>
      </dgm:t>
    </dgm:pt>
    <dgm:pt modelId="{180DC218-041F-43F0-B89A-441AFF9C19A8}" type="pres">
      <dgm:prSet presAssocID="{51B68F4B-7D5C-4F6C-B335-F839C995835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CFF516-D343-44B4-9925-B37D00DF8868}" type="pres">
      <dgm:prSet presAssocID="{EBD31EF3-6A57-4D26-B70B-528D5BCA0AAE}" presName="node" presStyleLbl="node1" presStyleIdx="0" presStyleCnt="5" custScaleX="200249" custRadScaleRad="100362" custRadScaleInc="-1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C2C1A-631A-40FC-9CA2-A8D84081E33C}" type="pres">
      <dgm:prSet presAssocID="{8A125D6E-34C0-43D6-8617-1F0E5DE62D2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AC233845-B83B-4917-BD48-8D1A8CD88AA3}" type="pres">
      <dgm:prSet presAssocID="{8A125D6E-34C0-43D6-8617-1F0E5DE62D2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44FC76A-4B78-40C4-A6C4-61A554907EF7}" type="pres">
      <dgm:prSet presAssocID="{E37EDA79-4386-4B82-95BB-AEBD03686181}" presName="node" presStyleLbl="node1" presStyleIdx="1" presStyleCnt="5" custScaleX="165780" custRadScaleRad="124841" custRadScaleInc="17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956E3-2B24-403D-B73B-52306671539D}" type="pres">
      <dgm:prSet presAssocID="{29F759B4-CDFA-403D-9AB0-BEA058C7C925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DFF5FA9-51C7-47ED-8493-EABC7235F416}" type="pres">
      <dgm:prSet presAssocID="{29F759B4-CDFA-403D-9AB0-BEA058C7C925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661F2938-470D-43A1-BB51-0178B18904D9}" type="pres">
      <dgm:prSet presAssocID="{34D979C3-3BBA-49B6-AAA2-E3B0BE020E11}" presName="node" presStyleLbl="node1" presStyleIdx="2" presStyleCnt="5" custScaleX="179636" custRadScaleRad="108833" custRadScaleInc="-24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9D4E3-C236-4391-9D1D-AF4E32BE0DEC}" type="pres">
      <dgm:prSet presAssocID="{AC2AB3A6-CDE5-4A08-9CC3-C11ACD20463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AFD6A7A-1F20-48FE-9FC9-C5B99BCB1E35}" type="pres">
      <dgm:prSet presAssocID="{AC2AB3A6-CDE5-4A08-9CC3-C11ACD20463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01B6DAA6-3EBF-492D-A78F-D8DA00F22E0C}" type="pres">
      <dgm:prSet presAssocID="{14AA438A-B2AB-4D5E-B12D-64DFBFC08836}" presName="node" presStyleLbl="node1" presStyleIdx="3" presStyleCnt="5" custScaleX="173900" custRadScaleRad="120896" custRadScaleInc="39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03DD72-3765-4873-BFBA-D5CB41DE2606}" type="pres">
      <dgm:prSet presAssocID="{3EB403E4-112B-4725-B41C-2B6F83B7189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CB93559C-FAD8-4083-A7BE-8176BF1D7435}" type="pres">
      <dgm:prSet presAssocID="{3EB403E4-112B-4725-B41C-2B6F83B7189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43C6B82-97CF-4B9E-81D9-E84118F8945D}" type="pres">
      <dgm:prSet presAssocID="{9E44B1F7-D0D2-4743-B73B-0F3817A0B0B1}" presName="node" presStyleLbl="node1" presStyleIdx="4" presStyleCnt="5" custScaleX="168763" custRadScaleRad="138801" custRadScaleInc="-17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2A47F1-22A5-4A85-9BC3-FBA924D9A91C}" type="pres">
      <dgm:prSet presAssocID="{95FF1A60-5C96-421F-8027-E665E776852F}" presName="sibTrans" presStyleLbl="sibTrans2D1" presStyleIdx="4" presStyleCnt="5"/>
      <dgm:spPr/>
      <dgm:t>
        <a:bodyPr/>
        <a:lstStyle/>
        <a:p>
          <a:endParaRPr lang="ru-RU"/>
        </a:p>
      </dgm:t>
    </dgm:pt>
    <dgm:pt modelId="{97657527-F062-4E8F-A816-E01952AE2760}" type="pres">
      <dgm:prSet presAssocID="{95FF1A60-5C96-421F-8027-E665E776852F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6F91DB1-EEDD-4B51-9F11-29A12C6BB368}" srcId="{51B68F4B-7D5C-4F6C-B335-F839C9958350}" destId="{14AA438A-B2AB-4D5E-B12D-64DFBFC08836}" srcOrd="3" destOrd="0" parTransId="{AA544329-D557-4118-B9FB-328E8B5E1B1D}" sibTransId="{3EB403E4-112B-4725-B41C-2B6F83B7189C}"/>
    <dgm:cxn modelId="{937EB708-95E9-4DCA-8A46-32254B91ABB7}" srcId="{51B68F4B-7D5C-4F6C-B335-F839C9958350}" destId="{E37EDA79-4386-4B82-95BB-AEBD03686181}" srcOrd="1" destOrd="0" parTransId="{CB7546D2-A642-4FCA-A2A9-7B139AED894B}" sibTransId="{29F759B4-CDFA-403D-9AB0-BEA058C7C925}"/>
    <dgm:cxn modelId="{DFE82AD4-3206-44AB-B54B-7AACA4DFFE38}" srcId="{51B68F4B-7D5C-4F6C-B335-F839C9958350}" destId="{9E44B1F7-D0D2-4743-B73B-0F3817A0B0B1}" srcOrd="4" destOrd="0" parTransId="{0A5744F4-6F29-4DC3-A254-AC09C6A5D387}" sibTransId="{95FF1A60-5C96-421F-8027-E665E776852F}"/>
    <dgm:cxn modelId="{13CCC9DA-6F6E-406C-A476-C5EA2CA44235}" type="presOf" srcId="{29F759B4-CDFA-403D-9AB0-BEA058C7C925}" destId="{1DFF5FA9-51C7-47ED-8493-EABC7235F416}" srcOrd="1" destOrd="0" presId="urn:microsoft.com/office/officeart/2005/8/layout/cycle2"/>
    <dgm:cxn modelId="{03EE2108-3392-4A70-A4E7-FAE7D621EA62}" srcId="{51B68F4B-7D5C-4F6C-B335-F839C9958350}" destId="{34D979C3-3BBA-49B6-AAA2-E3B0BE020E11}" srcOrd="2" destOrd="0" parTransId="{3DF79FDF-DFCC-4B5B-BDCD-BB36B68AB67A}" sibTransId="{AC2AB3A6-CDE5-4A08-9CC3-C11ACD204634}"/>
    <dgm:cxn modelId="{6D7F95C7-CF78-4AD0-8821-6D065EF85F77}" type="presOf" srcId="{8A125D6E-34C0-43D6-8617-1F0E5DE62D27}" destId="{D26C2C1A-631A-40FC-9CA2-A8D84081E33C}" srcOrd="0" destOrd="0" presId="urn:microsoft.com/office/officeart/2005/8/layout/cycle2"/>
    <dgm:cxn modelId="{084D18A0-2ABE-4ADA-B57C-B2B5E215BCD4}" type="presOf" srcId="{8A125D6E-34C0-43D6-8617-1F0E5DE62D27}" destId="{AC233845-B83B-4917-BD48-8D1A8CD88AA3}" srcOrd="1" destOrd="0" presId="urn:microsoft.com/office/officeart/2005/8/layout/cycle2"/>
    <dgm:cxn modelId="{171E6F28-A1DD-4152-AB5F-400BD8EDE85B}" type="presOf" srcId="{14AA438A-B2AB-4D5E-B12D-64DFBFC08836}" destId="{01B6DAA6-3EBF-492D-A78F-D8DA00F22E0C}" srcOrd="0" destOrd="0" presId="urn:microsoft.com/office/officeart/2005/8/layout/cycle2"/>
    <dgm:cxn modelId="{62B8C84E-7A03-489C-8586-A4EE0817CB31}" type="presOf" srcId="{34D979C3-3BBA-49B6-AAA2-E3B0BE020E11}" destId="{661F2938-470D-43A1-BB51-0178B18904D9}" srcOrd="0" destOrd="0" presId="urn:microsoft.com/office/officeart/2005/8/layout/cycle2"/>
    <dgm:cxn modelId="{846925D3-15FF-4ECA-80A7-2E77E71A7B8F}" type="presOf" srcId="{3EB403E4-112B-4725-B41C-2B6F83B7189C}" destId="{CB93559C-FAD8-4083-A7BE-8176BF1D7435}" srcOrd="1" destOrd="0" presId="urn:microsoft.com/office/officeart/2005/8/layout/cycle2"/>
    <dgm:cxn modelId="{BD46D14C-F165-4EF6-9422-F787E1CD99C0}" type="presOf" srcId="{51B68F4B-7D5C-4F6C-B335-F839C9958350}" destId="{180DC218-041F-43F0-B89A-441AFF9C19A8}" srcOrd="0" destOrd="0" presId="urn:microsoft.com/office/officeart/2005/8/layout/cycle2"/>
    <dgm:cxn modelId="{09358005-0FE9-4C11-9DFB-289997F53319}" type="presOf" srcId="{29F759B4-CDFA-403D-9AB0-BEA058C7C925}" destId="{7A1956E3-2B24-403D-B73B-52306671539D}" srcOrd="0" destOrd="0" presId="urn:microsoft.com/office/officeart/2005/8/layout/cycle2"/>
    <dgm:cxn modelId="{FE88975B-DD3F-4B38-BC82-FBC0795015EC}" type="presOf" srcId="{AC2AB3A6-CDE5-4A08-9CC3-C11ACD204634}" destId="{C3A9D4E3-C236-4391-9D1D-AF4E32BE0DEC}" srcOrd="0" destOrd="0" presId="urn:microsoft.com/office/officeart/2005/8/layout/cycle2"/>
    <dgm:cxn modelId="{DAFBB3DA-84ED-490B-9496-7E916B223314}" type="presOf" srcId="{9E44B1F7-D0D2-4743-B73B-0F3817A0B0B1}" destId="{B43C6B82-97CF-4B9E-81D9-E84118F8945D}" srcOrd="0" destOrd="0" presId="urn:microsoft.com/office/officeart/2005/8/layout/cycle2"/>
    <dgm:cxn modelId="{014E1CD3-3A6A-45F8-BEE4-0141D6D4DBAA}" type="presOf" srcId="{AC2AB3A6-CDE5-4A08-9CC3-C11ACD204634}" destId="{CAFD6A7A-1F20-48FE-9FC9-C5B99BCB1E35}" srcOrd="1" destOrd="0" presId="urn:microsoft.com/office/officeart/2005/8/layout/cycle2"/>
    <dgm:cxn modelId="{5A96851C-E80E-4B9C-A4F7-7BC6269050EB}" type="presOf" srcId="{95FF1A60-5C96-421F-8027-E665E776852F}" destId="{E02A47F1-22A5-4A85-9BC3-FBA924D9A91C}" srcOrd="0" destOrd="0" presId="urn:microsoft.com/office/officeart/2005/8/layout/cycle2"/>
    <dgm:cxn modelId="{6670344A-3766-411A-BA49-DF4E9DADBD9D}" type="presOf" srcId="{E37EDA79-4386-4B82-95BB-AEBD03686181}" destId="{844FC76A-4B78-40C4-A6C4-61A554907EF7}" srcOrd="0" destOrd="0" presId="urn:microsoft.com/office/officeart/2005/8/layout/cycle2"/>
    <dgm:cxn modelId="{67CC1CB7-D729-463E-9E1F-7AC575FD396E}" srcId="{51B68F4B-7D5C-4F6C-B335-F839C9958350}" destId="{EBD31EF3-6A57-4D26-B70B-528D5BCA0AAE}" srcOrd="0" destOrd="0" parTransId="{A62C71B0-8B72-4CFB-B407-114F7A76A841}" sibTransId="{8A125D6E-34C0-43D6-8617-1F0E5DE62D27}"/>
    <dgm:cxn modelId="{B74347D3-75B9-4EAA-BE94-E4B16FCA3805}" type="presOf" srcId="{EBD31EF3-6A57-4D26-B70B-528D5BCA0AAE}" destId="{2BCFF516-D343-44B4-9925-B37D00DF8868}" srcOrd="0" destOrd="0" presId="urn:microsoft.com/office/officeart/2005/8/layout/cycle2"/>
    <dgm:cxn modelId="{0DE2A0F4-A230-4E27-A6F6-A6B22118DDD2}" type="presOf" srcId="{3EB403E4-112B-4725-B41C-2B6F83B7189C}" destId="{A903DD72-3765-4873-BFBA-D5CB41DE2606}" srcOrd="0" destOrd="0" presId="urn:microsoft.com/office/officeart/2005/8/layout/cycle2"/>
    <dgm:cxn modelId="{C8AED09B-5CF3-48C5-B2D8-492E006BBB90}" type="presOf" srcId="{95FF1A60-5C96-421F-8027-E665E776852F}" destId="{97657527-F062-4E8F-A816-E01952AE2760}" srcOrd="1" destOrd="0" presId="urn:microsoft.com/office/officeart/2005/8/layout/cycle2"/>
    <dgm:cxn modelId="{8F138ACB-F1D4-4663-984B-8B885F69859F}" type="presParOf" srcId="{180DC218-041F-43F0-B89A-441AFF9C19A8}" destId="{2BCFF516-D343-44B4-9925-B37D00DF8868}" srcOrd="0" destOrd="0" presId="urn:microsoft.com/office/officeart/2005/8/layout/cycle2"/>
    <dgm:cxn modelId="{3E55907A-C0CB-42C7-8D7A-3C8B5E2974AF}" type="presParOf" srcId="{180DC218-041F-43F0-B89A-441AFF9C19A8}" destId="{D26C2C1A-631A-40FC-9CA2-A8D84081E33C}" srcOrd="1" destOrd="0" presId="urn:microsoft.com/office/officeart/2005/8/layout/cycle2"/>
    <dgm:cxn modelId="{894AC374-BA70-4945-9CB1-FA86E103E8C0}" type="presParOf" srcId="{D26C2C1A-631A-40FC-9CA2-A8D84081E33C}" destId="{AC233845-B83B-4917-BD48-8D1A8CD88AA3}" srcOrd="0" destOrd="0" presId="urn:microsoft.com/office/officeart/2005/8/layout/cycle2"/>
    <dgm:cxn modelId="{7DE1BE1A-7EA7-41F0-9797-05EED5538FC3}" type="presParOf" srcId="{180DC218-041F-43F0-B89A-441AFF9C19A8}" destId="{844FC76A-4B78-40C4-A6C4-61A554907EF7}" srcOrd="2" destOrd="0" presId="urn:microsoft.com/office/officeart/2005/8/layout/cycle2"/>
    <dgm:cxn modelId="{E80D4F8F-7962-4D1D-B4B9-1D7D31A6B20E}" type="presParOf" srcId="{180DC218-041F-43F0-B89A-441AFF9C19A8}" destId="{7A1956E3-2B24-403D-B73B-52306671539D}" srcOrd="3" destOrd="0" presId="urn:microsoft.com/office/officeart/2005/8/layout/cycle2"/>
    <dgm:cxn modelId="{F7BC358D-A96B-49DF-B058-E2530E153199}" type="presParOf" srcId="{7A1956E3-2B24-403D-B73B-52306671539D}" destId="{1DFF5FA9-51C7-47ED-8493-EABC7235F416}" srcOrd="0" destOrd="0" presId="urn:microsoft.com/office/officeart/2005/8/layout/cycle2"/>
    <dgm:cxn modelId="{CA8064F1-6117-49EC-A455-45E1373C24A7}" type="presParOf" srcId="{180DC218-041F-43F0-B89A-441AFF9C19A8}" destId="{661F2938-470D-43A1-BB51-0178B18904D9}" srcOrd="4" destOrd="0" presId="urn:microsoft.com/office/officeart/2005/8/layout/cycle2"/>
    <dgm:cxn modelId="{F001120F-11D2-41D9-8187-74CB361AF521}" type="presParOf" srcId="{180DC218-041F-43F0-B89A-441AFF9C19A8}" destId="{C3A9D4E3-C236-4391-9D1D-AF4E32BE0DEC}" srcOrd="5" destOrd="0" presId="urn:microsoft.com/office/officeart/2005/8/layout/cycle2"/>
    <dgm:cxn modelId="{88023F84-2363-4456-B050-5F163D1F555D}" type="presParOf" srcId="{C3A9D4E3-C236-4391-9D1D-AF4E32BE0DEC}" destId="{CAFD6A7A-1F20-48FE-9FC9-C5B99BCB1E35}" srcOrd="0" destOrd="0" presId="urn:microsoft.com/office/officeart/2005/8/layout/cycle2"/>
    <dgm:cxn modelId="{6DE79578-A9F6-4E1E-8B6E-247C48FFBB60}" type="presParOf" srcId="{180DC218-041F-43F0-B89A-441AFF9C19A8}" destId="{01B6DAA6-3EBF-492D-A78F-D8DA00F22E0C}" srcOrd="6" destOrd="0" presId="urn:microsoft.com/office/officeart/2005/8/layout/cycle2"/>
    <dgm:cxn modelId="{6FEEFF6E-50A6-412B-8AC9-625BCE23277C}" type="presParOf" srcId="{180DC218-041F-43F0-B89A-441AFF9C19A8}" destId="{A903DD72-3765-4873-BFBA-D5CB41DE2606}" srcOrd="7" destOrd="0" presId="urn:microsoft.com/office/officeart/2005/8/layout/cycle2"/>
    <dgm:cxn modelId="{E7A9B63E-92F9-4AA2-9A64-B87E457ADD05}" type="presParOf" srcId="{A903DD72-3765-4873-BFBA-D5CB41DE2606}" destId="{CB93559C-FAD8-4083-A7BE-8176BF1D7435}" srcOrd="0" destOrd="0" presId="urn:microsoft.com/office/officeart/2005/8/layout/cycle2"/>
    <dgm:cxn modelId="{0176AE5A-0198-4612-9DC0-C406D94B8206}" type="presParOf" srcId="{180DC218-041F-43F0-B89A-441AFF9C19A8}" destId="{B43C6B82-97CF-4B9E-81D9-E84118F8945D}" srcOrd="8" destOrd="0" presId="urn:microsoft.com/office/officeart/2005/8/layout/cycle2"/>
    <dgm:cxn modelId="{0400214E-623F-4B1B-B3EB-C5092E336D90}" type="presParOf" srcId="{180DC218-041F-43F0-B89A-441AFF9C19A8}" destId="{E02A47F1-22A5-4A85-9BC3-FBA924D9A91C}" srcOrd="9" destOrd="0" presId="urn:microsoft.com/office/officeart/2005/8/layout/cycle2"/>
    <dgm:cxn modelId="{E837E2A7-9F57-4D2C-89C6-09956011216E}" type="presParOf" srcId="{E02A47F1-22A5-4A85-9BC3-FBA924D9A91C}" destId="{97657527-F062-4E8F-A816-E01952AE276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CFF516-D343-44B4-9925-B37D00DF8868}">
      <dsp:nvSpPr>
        <dsp:cNvPr id="0" name=""/>
        <dsp:cNvSpPr/>
      </dsp:nvSpPr>
      <dsp:spPr>
        <a:xfrm>
          <a:off x="2376259" y="0"/>
          <a:ext cx="3307761" cy="1651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Дети</a:t>
          </a:r>
          <a:endParaRPr lang="ru-RU" sz="3600" kern="1200" dirty="0"/>
        </a:p>
      </dsp:txBody>
      <dsp:txXfrm>
        <a:off x="2860669" y="241904"/>
        <a:ext cx="2338941" cy="1168016"/>
      </dsp:txXfrm>
    </dsp:sp>
    <dsp:sp modelId="{D26C2C1A-631A-40FC-9CA2-A8D84081E33C}">
      <dsp:nvSpPr>
        <dsp:cNvPr id="0" name=""/>
        <dsp:cNvSpPr/>
      </dsp:nvSpPr>
      <dsp:spPr>
        <a:xfrm rot="1802287">
          <a:off x="5231037" y="1360209"/>
          <a:ext cx="410345" cy="5574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5239304" y="1440896"/>
        <a:ext cx="287242" cy="334494"/>
      </dsp:txXfrm>
    </dsp:sp>
    <dsp:sp modelId="{844FC76A-4B78-40C4-A6C4-61A554907EF7}">
      <dsp:nvSpPr>
        <dsp:cNvPr id="0" name=""/>
        <dsp:cNvSpPr/>
      </dsp:nvSpPr>
      <dsp:spPr>
        <a:xfrm>
          <a:off x="5400603" y="1584174"/>
          <a:ext cx="2738394" cy="1651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Воспитатели</a:t>
          </a:r>
          <a:endParaRPr lang="ru-RU" sz="2400" kern="1200" dirty="0"/>
        </a:p>
      </dsp:txBody>
      <dsp:txXfrm>
        <a:off x="5801632" y="1826078"/>
        <a:ext cx="1936336" cy="1168016"/>
      </dsp:txXfrm>
    </dsp:sp>
    <dsp:sp modelId="{7A1956E3-2B24-403D-B73B-52306671539D}">
      <dsp:nvSpPr>
        <dsp:cNvPr id="0" name=""/>
        <dsp:cNvSpPr/>
      </dsp:nvSpPr>
      <dsp:spPr>
        <a:xfrm rot="6845149">
          <a:off x="6128683" y="3201023"/>
          <a:ext cx="325885" cy="5574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6197515" y="3267894"/>
        <a:ext cx="228120" cy="334494"/>
      </dsp:txXfrm>
    </dsp:sp>
    <dsp:sp modelId="{661F2938-470D-43A1-BB51-0178B18904D9}">
      <dsp:nvSpPr>
        <dsp:cNvPr id="0" name=""/>
        <dsp:cNvSpPr/>
      </dsp:nvSpPr>
      <dsp:spPr>
        <a:xfrm>
          <a:off x="4320483" y="3744418"/>
          <a:ext cx="2967270" cy="1651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Родители</a:t>
          </a:r>
          <a:endParaRPr lang="ru-RU" sz="2800" kern="1200" dirty="0"/>
        </a:p>
      </dsp:txBody>
      <dsp:txXfrm>
        <a:off x="4755030" y="3986322"/>
        <a:ext cx="2098176" cy="1168016"/>
      </dsp:txXfrm>
    </dsp:sp>
    <dsp:sp modelId="{C3A9D4E3-C236-4391-9D1D-AF4E32BE0DEC}">
      <dsp:nvSpPr>
        <dsp:cNvPr id="0" name=""/>
        <dsp:cNvSpPr/>
      </dsp:nvSpPr>
      <dsp:spPr>
        <a:xfrm rot="10799991">
          <a:off x="3828576" y="4291589"/>
          <a:ext cx="347614" cy="5574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3932860" y="4403087"/>
        <a:ext cx="243330" cy="334494"/>
      </dsp:txXfrm>
    </dsp:sp>
    <dsp:sp modelId="{01B6DAA6-3EBF-492D-A78F-D8DA00F22E0C}">
      <dsp:nvSpPr>
        <dsp:cNvPr id="0" name=""/>
        <dsp:cNvSpPr/>
      </dsp:nvSpPr>
      <dsp:spPr>
        <a:xfrm>
          <a:off x="792085" y="3744427"/>
          <a:ext cx="2872522" cy="1651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Узкие специалисты</a:t>
          </a:r>
          <a:endParaRPr lang="ru-RU" sz="2500" kern="1200" dirty="0"/>
        </a:p>
      </dsp:txBody>
      <dsp:txXfrm>
        <a:off x="1212756" y="3986331"/>
        <a:ext cx="2031180" cy="1168016"/>
      </dsp:txXfrm>
    </dsp:sp>
    <dsp:sp modelId="{A903DD72-3765-4873-BFBA-D5CB41DE2606}">
      <dsp:nvSpPr>
        <dsp:cNvPr id="0" name=""/>
        <dsp:cNvSpPr/>
      </dsp:nvSpPr>
      <dsp:spPr>
        <a:xfrm rot="14970128">
          <a:off x="1639391" y="3184191"/>
          <a:ext cx="349922" cy="5574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1710260" y="3344854"/>
        <a:ext cx="244945" cy="334494"/>
      </dsp:txXfrm>
    </dsp:sp>
    <dsp:sp modelId="{B43C6B82-97CF-4B9E-81D9-E84118F8945D}">
      <dsp:nvSpPr>
        <dsp:cNvPr id="0" name=""/>
        <dsp:cNvSpPr/>
      </dsp:nvSpPr>
      <dsp:spPr>
        <a:xfrm>
          <a:off x="0" y="1512169"/>
          <a:ext cx="2787667" cy="16518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Др. организации города</a:t>
          </a:r>
          <a:endParaRPr lang="ru-RU" sz="2500" kern="1200" dirty="0"/>
        </a:p>
      </dsp:txBody>
      <dsp:txXfrm>
        <a:off x="408244" y="1754073"/>
        <a:ext cx="1971179" cy="1168016"/>
      </dsp:txXfrm>
    </dsp:sp>
    <dsp:sp modelId="{E02A47F1-22A5-4A85-9BC3-FBA924D9A91C}">
      <dsp:nvSpPr>
        <dsp:cNvPr id="0" name=""/>
        <dsp:cNvSpPr/>
      </dsp:nvSpPr>
      <dsp:spPr>
        <a:xfrm rot="19809700">
          <a:off x="2493827" y="1332210"/>
          <a:ext cx="335343" cy="5574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500495" y="1468736"/>
        <a:ext cx="234740" cy="334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62DC3D-FA6E-44E3-B118-1289115F4C05}" type="datetimeFigureOut">
              <a:rPr lang="ru-RU" smtClean="0"/>
              <a:t>21.05.2018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932EA8-283F-467C-9882-42C0E424F7E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0.photo.2gis.com/images/branch/54/7599824391365250_9c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2237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40960" cy="225264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При осуществлении проекта проведены следующие мероприятия: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Конкурс детских рисунков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«Улица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, на которой я живу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»;</a:t>
            </a: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50962"/>
            <a:ext cx="3767384" cy="26439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97785"/>
            <a:ext cx="3672408" cy="2577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109" y="4205244"/>
            <a:ext cx="359428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2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63915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Дидактическая игра « Собери Герб </a:t>
            </a:r>
            <a:r>
              <a:rPr lang="ru-RU" sz="3200" b="1" dirty="0" err="1" smtClean="0">
                <a:solidFill>
                  <a:srgbClr val="C00000"/>
                </a:solidFill>
              </a:rPr>
              <a:t>г.Салавата</a:t>
            </a:r>
            <a:r>
              <a:rPr lang="ru-RU" sz="3200" b="1" dirty="0" smtClean="0">
                <a:solidFill>
                  <a:srgbClr val="C00000"/>
                </a:solidFill>
              </a:rPr>
              <a:t>»;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открытки «Город Салават».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5220072" cy="3381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480734"/>
            <a:ext cx="5220072" cy="339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2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05800" cy="1143000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27131" y="1809371"/>
            <a:ext cx="5329695" cy="439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8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01" y="382216"/>
            <a:ext cx="8305800" cy="79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Экскурсия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в </a:t>
            </a:r>
            <a:r>
              <a:rPr lang="ru-RU" sz="2800" b="1" dirty="0" err="1">
                <a:solidFill>
                  <a:srgbClr val="C00000"/>
                </a:solidFill>
                <a:latin typeface="+mn-lt"/>
              </a:rPr>
              <a:t>историко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– краеведческий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музей.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38" y="1196752"/>
            <a:ext cx="3168351" cy="25586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74304"/>
            <a:ext cx="3168351" cy="25586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9859"/>
            <a:ext cx="2520280" cy="2958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869858"/>
            <a:ext cx="2392309" cy="2958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869859"/>
            <a:ext cx="2592288" cy="295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860" y="787747"/>
            <a:ext cx="83058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Поход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в башкирский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драмтеатр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на спектакль «Морозко».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60" y="1340768"/>
            <a:ext cx="3738083" cy="28035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501" y="2584093"/>
            <a:ext cx="3789255" cy="2841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005064"/>
            <a:ext cx="3528392" cy="264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9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826" y="332656"/>
            <a:ext cx="83058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+mn-lt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Проведение праздника «День Республики Башкортостан» с приглашением башкирского-народного ансамбля из </a:t>
            </a:r>
            <a:r>
              <a:rPr lang="ru-RU" sz="3100" b="1" dirty="0" err="1" smtClean="0">
                <a:solidFill>
                  <a:srgbClr val="C00000"/>
                </a:solidFill>
                <a:latin typeface="+mn-lt"/>
              </a:rPr>
              <a:t>муз.училища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 </a:t>
            </a:r>
            <a:br>
              <a:rPr lang="ru-RU" sz="31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«Был-</a:t>
            </a:r>
            <a:r>
              <a:rPr lang="ru-RU" sz="3100" b="1" dirty="0" err="1" smtClean="0">
                <a:solidFill>
                  <a:srgbClr val="C00000"/>
                </a:solidFill>
                <a:latin typeface="+mn-lt"/>
              </a:rPr>
              <a:t>былдар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». </a:t>
            </a:r>
            <a:endParaRPr lang="ru-RU" sz="31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018680"/>
            <a:ext cx="7021458" cy="457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1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15416"/>
            <a:ext cx="8305800" cy="1143000"/>
          </a:xfrm>
        </p:spPr>
        <p:txBody>
          <a:bodyPr>
            <a:normAutofit/>
          </a:bodyPr>
          <a:lstStyle/>
          <a:p>
            <a:pPr algn="ctr"/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633035"/>
            <a:ext cx="2952328" cy="39364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977" y="921364"/>
            <a:ext cx="2952328" cy="39364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5" y="908720"/>
            <a:ext cx="2952328" cy="393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37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36815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У</a:t>
            </a:r>
            <a:r>
              <a:rPr lang="ru-RU" sz="3600" b="1" dirty="0" smtClean="0">
                <a:solidFill>
                  <a:srgbClr val="C00000"/>
                </a:solidFill>
              </a:rPr>
              <a:t>частие в городском конкурсе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«Подснежник – 2018».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2816"/>
            <a:ext cx="3726414" cy="482453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4392488" cy="4824536"/>
          </a:xfrm>
        </p:spPr>
      </p:pic>
    </p:spTree>
    <p:extLst>
      <p:ext uri="{BB962C8B-B14F-4D97-AF65-F5344CB8AC3E}">
        <p14:creationId xmlns:p14="http://schemas.microsoft.com/office/powerpoint/2010/main" val="426801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007" y="2060848"/>
            <a:ext cx="4083918" cy="468052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3999" cy="2373874"/>
          </a:xfrm>
        </p:spPr>
        <p:txBody>
          <a:bodyPr numCol="2">
            <a:normAutofit/>
          </a:bodyPr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</a:rPr>
              <a:t>Хайбуллина</a:t>
            </a:r>
            <a:r>
              <a:rPr lang="ru-RU" sz="2400" b="1" dirty="0" smtClean="0">
                <a:solidFill>
                  <a:srgbClr val="C00000"/>
                </a:solidFill>
              </a:rPr>
              <a:t> София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Победитель</a:t>
            </a:r>
            <a:r>
              <a:rPr lang="ru-RU" sz="2400" dirty="0" smtClean="0">
                <a:solidFill>
                  <a:srgbClr val="C00000"/>
                </a:solidFill>
              </a:rPr>
              <a:t> в номинации 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«Юные таланты города Салават»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err="1" smtClean="0">
                <a:solidFill>
                  <a:srgbClr val="C00000"/>
                </a:solidFill>
              </a:rPr>
              <a:t>Корбан</a:t>
            </a:r>
            <a:r>
              <a:rPr lang="ru-RU" sz="2400" b="1" dirty="0" smtClean="0">
                <a:solidFill>
                  <a:srgbClr val="C00000"/>
                </a:solidFill>
              </a:rPr>
              <a:t> Всеволод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Лауреат</a:t>
            </a:r>
            <a:r>
              <a:rPr lang="ru-RU" sz="2400" dirty="0" smtClean="0">
                <a:solidFill>
                  <a:srgbClr val="C00000"/>
                </a:solidFill>
              </a:rPr>
              <a:t>, за чтение   стихотворения </a:t>
            </a:r>
            <a:r>
              <a:rPr lang="ru-RU" sz="2400" dirty="0" err="1" smtClean="0">
                <a:solidFill>
                  <a:srgbClr val="C00000"/>
                </a:solidFill>
              </a:rPr>
              <a:t>Салаватского</a:t>
            </a:r>
            <a:r>
              <a:rPr lang="ru-RU" sz="2400" dirty="0" smtClean="0">
                <a:solidFill>
                  <a:srgbClr val="C00000"/>
                </a:solidFill>
              </a:rPr>
              <a:t> поэта Алексея </a:t>
            </a:r>
            <a:r>
              <a:rPr lang="ru-RU" sz="2400" dirty="0" err="1" smtClean="0">
                <a:solidFill>
                  <a:srgbClr val="C00000"/>
                </a:solidFill>
              </a:rPr>
              <a:t>Пучкина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«Город Батыров».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40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308" y="260648"/>
            <a:ext cx="8305800" cy="81034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-</a:t>
            </a:r>
            <a:r>
              <a:rPr lang="ru-RU" sz="3200" b="1" dirty="0">
                <a:solidFill>
                  <a:srgbClr val="C00000"/>
                </a:solidFill>
              </a:rPr>
              <a:t>Э</a:t>
            </a:r>
            <a:r>
              <a:rPr lang="ru-RU" sz="3200" b="1" dirty="0" smtClean="0">
                <a:solidFill>
                  <a:srgbClr val="C00000"/>
                </a:solidFill>
              </a:rPr>
              <a:t>кскурсия в ПЧ-36 города Салават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4" y="1154872"/>
            <a:ext cx="4067944" cy="3050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8756">
            <a:off x="469550" y="3447268"/>
            <a:ext cx="2931790" cy="3909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760" y="1154691"/>
            <a:ext cx="4320480" cy="30509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990">
            <a:off x="5634930" y="3479581"/>
            <a:ext cx="2931790" cy="39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91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gorodsalavat.ru/photos/8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740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528" y="404664"/>
            <a:ext cx="8305800" cy="6503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Экскурсия в Художественную школу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6" y="1165081"/>
            <a:ext cx="3776960" cy="28327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6" y="4025280"/>
            <a:ext cx="3779912" cy="2832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62867"/>
            <a:ext cx="3779912" cy="28349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616" y="4025280"/>
            <a:ext cx="3776352" cy="28327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537" y="2393324"/>
            <a:ext cx="2859782" cy="381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1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092" y="404664"/>
            <a:ext cx="8305800" cy="72234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Экскурсия в детскую библиотеку.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5079"/>
            <a:ext cx="3168352" cy="38884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507" y="1345079"/>
            <a:ext cx="3096344" cy="3888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789040"/>
            <a:ext cx="3888432" cy="28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911" y="548680"/>
            <a:ext cx="8305800" cy="5063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Экскурсия к Вечному огню</a:t>
            </a:r>
            <a:r>
              <a:rPr lang="ru-RU" sz="2800" dirty="0" smtClean="0">
                <a:solidFill>
                  <a:srgbClr val="C00000"/>
                </a:solidFill>
              </a:rPr>
              <a:t>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550" y="980728"/>
            <a:ext cx="5376597" cy="302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40" y="2316999"/>
            <a:ext cx="5382231" cy="30273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830666"/>
            <a:ext cx="5382231" cy="302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18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849" y="26064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Мемориал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4328"/>
            <a:ext cx="8700459" cy="489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38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12744"/>
            <a:ext cx="8305800" cy="7223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Памятник Салавату </a:t>
            </a:r>
            <a:r>
              <a:rPr lang="ru-RU" sz="3600" b="1" dirty="0" err="1" smtClean="0">
                <a:solidFill>
                  <a:srgbClr val="C00000"/>
                </a:solidFill>
              </a:rPr>
              <a:t>Юлаеву</a:t>
            </a:r>
            <a:r>
              <a:rPr lang="ru-RU" sz="3600" dirty="0" smtClean="0">
                <a:solidFill>
                  <a:srgbClr val="FF0000"/>
                </a:solidFill>
              </a:rPr>
              <a:t>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66" y="1340768"/>
            <a:ext cx="369333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Экскурсия к Дворцу Нефтехимик и к зданию Городской администрации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" y="1988840"/>
            <a:ext cx="4897377" cy="36730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38677"/>
            <a:ext cx="4932040" cy="366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2742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Памятник </a:t>
            </a:r>
            <a:r>
              <a:rPr lang="ru-RU" sz="3600" b="1" dirty="0" err="1" smtClean="0">
                <a:solidFill>
                  <a:srgbClr val="C00000"/>
                </a:solidFill>
              </a:rPr>
              <a:t>первостроителям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</a:rPr>
              <a:t>г.Салават</a:t>
            </a:r>
            <a:r>
              <a:rPr lang="ru-RU" sz="3600" dirty="0" smtClean="0">
                <a:solidFill>
                  <a:srgbClr val="FF0000"/>
                </a:solidFill>
              </a:rPr>
              <a:t>.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6720747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6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05800" cy="20777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</a:rPr>
              <a:t>Творческая работа совместно с родителями «Достопримечательности города Салават».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Вечный огонь.               Мост через </a:t>
            </a:r>
            <a:r>
              <a:rPr lang="ru-RU" sz="2800" b="1" dirty="0" err="1" smtClean="0">
                <a:solidFill>
                  <a:srgbClr val="FF0000"/>
                </a:solidFill>
              </a:rPr>
              <a:t>р.Белая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060847"/>
            <a:ext cx="3168352" cy="44644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638" y="2671791"/>
            <a:ext cx="4464499" cy="324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54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3" y="1844824"/>
            <a:ext cx="4735466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  <a:latin typeface="+mn-lt"/>
              </a:rPr>
              <a:t>Обелиск</a:t>
            </a:r>
            <a:endParaRPr lang="ru-RU" sz="5400" b="1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5546" y="1925215"/>
            <a:ext cx="5860379" cy="382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6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8800"/>
            <a:ext cx="8892480" cy="500202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0844" y="332656"/>
            <a:ext cx="8305800" cy="100786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Дворец Нефтехимик</a:t>
            </a:r>
            <a:r>
              <a:rPr lang="ru-RU" sz="3200" dirty="0" smtClean="0">
                <a:solidFill>
                  <a:srgbClr val="FF0000"/>
                </a:solidFill>
              </a:rPr>
              <a:t>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30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7851648" cy="350100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Презентация педагогического проекта по нравственно-патриотическому воспитанию 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«Мой город Салават»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в старшей группе №4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105400"/>
            <a:ext cx="3462208" cy="17526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Авторы проекта:</a:t>
            </a:r>
          </a:p>
          <a:p>
            <a:r>
              <a:rPr lang="ru-RU" dirty="0" err="1" smtClean="0">
                <a:solidFill>
                  <a:srgbClr val="7030A0"/>
                </a:solidFill>
              </a:rPr>
              <a:t>Гильманова</a:t>
            </a:r>
            <a:r>
              <a:rPr lang="ru-RU" dirty="0" smtClean="0">
                <a:solidFill>
                  <a:srgbClr val="7030A0"/>
                </a:solidFill>
              </a:rPr>
              <a:t> Г. Ч.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Дмитриенко О. В.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73016"/>
            <a:ext cx="230425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1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28800"/>
            <a:ext cx="324036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352" y="332656"/>
            <a:ext cx="83058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Мечеть.                               Церковь.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19973" y="2384884"/>
            <a:ext cx="4752528" cy="32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6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307" y="120643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Драмтеатр.                    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5911" y="1890568"/>
            <a:ext cx="5328592" cy="437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9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751" y="332656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Кинокомплекс «ОКТЯБРЬ»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708408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2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414" y="26064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Историко-краеведческий музей.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8460432" cy="475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6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Городской Парк культуры и отдыха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.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06983"/>
            <a:ext cx="7884368" cy="443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160" y="26064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Дворец культуры «</a:t>
            </a:r>
            <a:r>
              <a:rPr lang="ru-RU" sz="3600" b="1" dirty="0" err="1" smtClean="0">
                <a:solidFill>
                  <a:srgbClr val="FF0000"/>
                </a:solidFill>
              </a:rPr>
              <a:t>Агидель</a:t>
            </a:r>
            <a:r>
              <a:rPr lang="ru-RU" sz="3600" b="1" dirty="0" smtClean="0">
                <a:solidFill>
                  <a:srgbClr val="FF0000"/>
                </a:solidFill>
              </a:rPr>
              <a:t>».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8388424" cy="471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3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672" y="476672"/>
            <a:ext cx="830580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Коллективная работа </a:t>
            </a:r>
            <a:br>
              <a:rPr lang="ru-RU" sz="3600" b="1" i="1" dirty="0" smtClean="0">
                <a:solidFill>
                  <a:srgbClr val="C00000"/>
                </a:solidFill>
              </a:rPr>
            </a:br>
            <a:r>
              <a:rPr lang="ru-RU" sz="3600" b="1" i="1" dirty="0" smtClean="0">
                <a:solidFill>
                  <a:srgbClr val="C00000"/>
                </a:solidFill>
              </a:rPr>
              <a:t> «Любимый город Салават»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5" y="1700809"/>
            <a:ext cx="854945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2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305800" cy="1503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+mn-lt"/>
              </a:rPr>
              <a:t>фотоколлаж </a:t>
            </a:r>
            <a:r>
              <a:rPr lang="ru-RU" sz="4000" b="1" i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i="1" dirty="0">
                <a:solidFill>
                  <a:srgbClr val="C00000"/>
                </a:solidFill>
                <a:latin typeface="+mn-lt"/>
              </a:rPr>
            </a:br>
            <a:r>
              <a:rPr lang="ru-RU" sz="4000" b="1" i="1" dirty="0">
                <a:solidFill>
                  <a:srgbClr val="C00000"/>
                </a:solidFill>
                <a:latin typeface="+mn-lt"/>
              </a:rPr>
              <a:t> «С Юбилеем любимый </a:t>
            </a:r>
            <a:r>
              <a:rPr lang="ru-RU" sz="4000" b="1" i="1" dirty="0" smtClean="0">
                <a:solidFill>
                  <a:srgbClr val="C00000"/>
                </a:solidFill>
                <a:latin typeface="+mn-lt"/>
              </a:rPr>
              <a:t>город»!</a:t>
            </a:r>
            <a:r>
              <a:rPr lang="ru-RU" sz="32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+mn-lt"/>
              </a:rPr>
            </a:br>
            <a:endParaRPr lang="ru-RU" sz="32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8244408" cy="463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8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305800" cy="3456384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 smtClean="0">
                <a:solidFill>
                  <a:srgbClr val="C00000"/>
                </a:solidFill>
                <a:latin typeface="+mn-lt"/>
              </a:rPr>
              <a:t>Спасибо за внимание!</a:t>
            </a:r>
            <a:endParaRPr lang="ru-RU" sz="8000" b="1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60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7293"/>
            <a:ext cx="7851648" cy="122305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Участники проекта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24573633"/>
              </p:ext>
            </p:extLst>
          </p:nvPr>
        </p:nvGraphicFramePr>
        <p:xfrm>
          <a:off x="539552" y="1052736"/>
          <a:ext cx="835292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588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8640960" cy="1794504"/>
          </a:xfrm>
        </p:spPr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Тип проекта: информационный, творчески-поисковый.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Продолжительность проекта: долгосрочный,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7 месяцев.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4749" y="2060848"/>
            <a:ext cx="8856984" cy="432048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endParaRPr lang="ru-RU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3" y="2204864"/>
            <a:ext cx="4354381" cy="2911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050" y="2204864"/>
            <a:ext cx="4271426" cy="29429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74" y="3887670"/>
            <a:ext cx="3960440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9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6715405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Задачи проекта</a:t>
            </a: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: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b="1" i="1" dirty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Образовательные: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•	Сформировать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у детей начальные представления об истории родного города, его достопримечательностях, расширять кругозор детей и словарный запас. 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>•	Заинтересовать детей и родителей темой проекта, подвигнуть их к совместной деятельности, направленной на достижение цели проекта.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Развивающие: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>•	Развивать патриотические чувства у детей, продолжать работу над развитием творческих способностей детей.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Воспитательная: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>Воспитывать у детей любовь к родному городу. 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877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305800" cy="5040560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Этапы реализации </a:t>
            </a: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проекта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 err="1">
                <a:solidFill>
                  <a:srgbClr val="C00000"/>
                </a:solidFill>
                <a:latin typeface="+mn-lt"/>
              </a:rPr>
              <a:t>I.Подготовительный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 этап</a:t>
            </a: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: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Создание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инициативной группы по реализации проекта, в состав которой входят - родители, дети старшей </a:t>
            </a: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группы, воспитатели;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Обдумывание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идеи проекта;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-Сбор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информации, материала для реализации идеи;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Составление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плана проекта;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- Определение 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сроков реализации проекта.</a:t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000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4824536"/>
          </a:xfrm>
        </p:spPr>
        <p:txBody>
          <a:bodyPr>
            <a:normAutofit/>
          </a:bodyPr>
          <a:lstStyle/>
          <a:p>
            <a:r>
              <a:rPr lang="en-US" sz="3200" b="1" i="1" dirty="0">
                <a:solidFill>
                  <a:srgbClr val="C00000"/>
                </a:solidFill>
                <a:latin typeface="+mn-lt"/>
              </a:rPr>
              <a:t>II. </a:t>
            </a:r>
            <a:r>
              <a:rPr lang="ru-RU" sz="3200" b="1" i="1" dirty="0">
                <a:solidFill>
                  <a:srgbClr val="C00000"/>
                </a:solidFill>
                <a:latin typeface="+mn-lt"/>
              </a:rPr>
              <a:t>Практический этап проекта</a:t>
            </a: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>:</a:t>
            </a: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b="1" i="1" dirty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-с детьми:  экскурсии, беседы, дидактические игры, конкурсы рисунков</a:t>
            </a:r>
            <a:br>
              <a:rPr lang="ru-RU" sz="28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-с родителями : экскурсии, консультации</a:t>
            </a:r>
            <a:br>
              <a:rPr lang="ru-RU" sz="28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-с педагогами: конкурсы, НОД, разучивание стихов</a:t>
            </a:r>
            <a:br>
              <a:rPr lang="ru-RU" sz="28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+mn-lt"/>
              </a:rPr>
              <a:t>-с организациями: экскурсии в ПЧ-№36, драмтеатр, центральную библиотеку, художественную школу. </a:t>
            </a:r>
            <a:br>
              <a:rPr lang="ru-RU" sz="2800" b="1" i="1" dirty="0" smtClean="0">
                <a:solidFill>
                  <a:srgbClr val="C00000"/>
                </a:solidFill>
                <a:latin typeface="+mn-lt"/>
              </a:rPr>
            </a:br>
            <a:endParaRPr lang="ru-RU" sz="2800" b="1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2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305800" cy="2952328"/>
          </a:xfrm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C00000"/>
                </a:solidFill>
                <a:latin typeface="+mn-lt"/>
              </a:rPr>
              <a:t>III.</a:t>
            </a:r>
            <a:r>
              <a:rPr lang="ru-RU" sz="3600" b="1" i="1" dirty="0">
                <a:solidFill>
                  <a:srgbClr val="C00000"/>
                </a:solidFill>
                <a:latin typeface="+mn-lt"/>
              </a:rPr>
              <a:t>Заключительный этап проекта</a:t>
            </a:r>
            <a:r>
              <a:rPr lang="ru-RU" sz="3600" b="1" i="1" dirty="0" smtClean="0">
                <a:solidFill>
                  <a:srgbClr val="C00000"/>
                </a:solidFill>
                <a:latin typeface="+mn-lt"/>
              </a:rPr>
              <a:t>:</a:t>
            </a: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>-презентация проекта на ГМО</a:t>
            </a:r>
            <a:br>
              <a:rPr lang="ru-RU" sz="32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>-на методическом дне</a:t>
            </a:r>
            <a:br>
              <a:rPr lang="ru-RU" sz="32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C00000"/>
                </a:solidFill>
                <a:latin typeface="+mn-lt"/>
              </a:rPr>
              <a:t>-показ НОД для педагогов ДОО</a:t>
            </a:r>
            <a:endParaRPr lang="ru-RU" sz="3200" b="1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83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818</TotalTime>
  <Words>189</Words>
  <Application>Microsoft Office PowerPoint</Application>
  <PresentationFormat>Экран (4:3)</PresentationFormat>
  <Paragraphs>43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Презентация PowerPoint</vt:lpstr>
      <vt:lpstr>Презентация PowerPoint</vt:lpstr>
      <vt:lpstr>Презентация педагогического проекта по нравственно-патриотическому воспитанию  «Мой город Салават» в старшей группе №4 </vt:lpstr>
      <vt:lpstr>Участники проекта </vt:lpstr>
      <vt:lpstr>Тип проекта: информационный, творчески-поисковый. Продолжительность проекта: долгосрочный,  7 месяцев. </vt:lpstr>
      <vt:lpstr>Задачи проекта: Образовательные: • Сформировать у детей начальные представления об истории родного города, его достопримечательностях, расширять кругозор детей и словарный запас.  • Заинтересовать детей и родителей темой проекта, подвигнуть их к совместной деятельности, направленной на достижение цели проекта.  Развивающие: • Развивать патриотические чувства у детей, продолжать работу над развитием творческих способностей детей.  Воспитательная: Воспитывать у детей любовь к родному городу.  </vt:lpstr>
      <vt:lpstr>Этапы реализации проекта  I.Подготовительный этап:  - Создание инициативной группы по реализации проекта, в состав которой входят - родители, дети старшей группы, воспитатели; - Обдумывание идеи проекта; -Сбор информации, материала для реализации идеи; - Составление плана проекта; - Определение сроков реализации проекта. </vt:lpstr>
      <vt:lpstr>II. Практический этап проекта:  -с детьми:  экскурсии, беседы, дидактические игры, конкурсы рисунков -с родителями : экскурсии, консультации -с педагогами: конкурсы, НОД, разучивание стихов -с организациями: экскурсии в ПЧ-№36, драмтеатр, центральную библиотеку, художественную школу.  </vt:lpstr>
      <vt:lpstr>III.Заключительный этап проекта:  -презентация проекта на ГМО -на методическом дне -показ НОД для педагогов ДОО</vt:lpstr>
      <vt:lpstr> При осуществлении проекта проведены следующие мероприятия:  - Конкурс детских рисунков  «Улица, на которой я живу»;</vt:lpstr>
      <vt:lpstr>Дидактическая игра « Собери Герб г.Салавата»; открытки «Город Салават». </vt:lpstr>
      <vt:lpstr>Презентация PowerPoint</vt:lpstr>
      <vt:lpstr>- Экскурсия в историко – краеведческий музей.</vt:lpstr>
      <vt:lpstr>- Поход в башкирский драмтеатр на спектакль «Морозко».</vt:lpstr>
      <vt:lpstr> -Проведение праздника «День Республики Башкортостан» с приглашением башкирского-народного ансамбля из муз.училища  «Был-былдар». </vt:lpstr>
      <vt:lpstr>Презентация PowerPoint</vt:lpstr>
      <vt:lpstr>Участие в городском конкурсе  «Подснежник – 2018».</vt:lpstr>
      <vt:lpstr>Хайбуллина София Победитель в номинации  «Юные таланты города Салават»    Корбан Всеволод Лауреат, за чтение   стихотворения Салаватского поэта Алексея Пучкина «Город Батыров».</vt:lpstr>
      <vt:lpstr>-Экскурсия в ПЧ-36 города Салават </vt:lpstr>
      <vt:lpstr>-Экскурсия в Художественную школу.</vt:lpstr>
      <vt:lpstr>-Экскурсия в детскую библиотеку.</vt:lpstr>
      <vt:lpstr>-Экскурсия к Вечному огню.</vt:lpstr>
      <vt:lpstr>Мемориал </vt:lpstr>
      <vt:lpstr>Памятник Салавату Юлаеву.</vt:lpstr>
      <vt:lpstr>Экскурсия к Дворцу Нефтехимик и к зданию Городской администрации.</vt:lpstr>
      <vt:lpstr>Памятник первостроителям г.Салават.</vt:lpstr>
      <vt:lpstr>-Творческая работа совместно с родителями «Достопримечательности города Салават». Вечный огонь.               Мост через р.Белая. </vt:lpstr>
      <vt:lpstr>Обелиск</vt:lpstr>
      <vt:lpstr>Дворец Нефтехимик.</vt:lpstr>
      <vt:lpstr>Мечеть.                               Церковь.</vt:lpstr>
      <vt:lpstr>Драмтеатр.                     </vt:lpstr>
      <vt:lpstr>Кинокомплекс «ОКТЯБРЬ»</vt:lpstr>
      <vt:lpstr>Историко-краеведческий музей.</vt:lpstr>
      <vt:lpstr>Городской Парк культуры и отдыха.</vt:lpstr>
      <vt:lpstr>Дворец культуры «Агидель».</vt:lpstr>
      <vt:lpstr>Коллективная работа   «Любимый город Салават»  </vt:lpstr>
      <vt:lpstr>фотоколлаж   «С Юбилеем любимый город»!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Гульназ</dc:creator>
  <cp:lastModifiedBy>Admin</cp:lastModifiedBy>
  <cp:revision>58</cp:revision>
  <dcterms:created xsi:type="dcterms:W3CDTF">2018-05-04T16:49:03Z</dcterms:created>
  <dcterms:modified xsi:type="dcterms:W3CDTF">2018-05-21T12:43:04Z</dcterms:modified>
</cp:coreProperties>
</file>