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3AFB3D-FDEE-4FF4-B17A-729C309A848F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F94129-800A-41E5-BD30-691FE7092B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3D85FB-22B7-4690-B837-2FBA273BAB10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46154-B3D5-4656-874A-79312B88AD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46541D-1DB0-44B4-A3BB-3F4CA59ACB22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CA3D5-6996-4805-A665-87CF8FB73E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51BE3F-AF2F-40FC-A985-BEC4FAD185C1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2AF5A-1529-40CB-983F-15D049C3D8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3D2DC9-23E2-4968-9D6A-B7B9DE0461CA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506CD72-3F49-4809-85CB-6E5F1DF5F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B4C0BA-5E6E-45A4-8495-6C64930290CB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07777-5253-49C2-80DC-09905C2887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02B4A2-651D-4383-9FA9-94E2ED6200E7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E3D0D-896C-41DE-B283-6D9CA64031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94CCB7-4410-4095-8680-99894AD3852F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8F43B-28BC-4936-8A40-4A4040C0AE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BF2FC-9420-48A1-A610-0A51933D8021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7D7D7-CE77-4CEB-8875-C18058D2A0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4ADFBA-E8B0-4F0B-83AF-17ADDC6613EF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327F0-DE55-4128-AA08-0C6120E7D4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478BB3-42B2-4DCE-825A-F64D579E698E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CF8BD-067A-4677-9A78-C9B8547681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13D2DC9-23E2-4968-9D6A-B7B9DE0461CA}" type="datetimeFigureOut">
              <a:rPr lang="ru-RU" smtClean="0"/>
              <a:pPr>
                <a:defRPr/>
              </a:pPr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506CD72-3F49-4809-85CB-6E5F1DF5F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14282" y="214290"/>
            <a:ext cx="8715436" cy="6429420"/>
          </a:xfrm>
          <a:prstGeom prst="roundRect">
            <a:avLst/>
          </a:prstGeom>
          <a:solidFill>
            <a:srgbClr val="00B050">
              <a:alpha val="40000"/>
            </a:srgbClr>
          </a:solidFill>
          <a:ln w="57150">
            <a:solidFill>
              <a:schemeClr val="accent5">
                <a:lumMod val="75000"/>
              </a:schemeClr>
            </a:solidFill>
            <a:prstDash val="sysDash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11" descr="8899838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214313" y="4864100"/>
            <a:ext cx="1857376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 descr="wpid-7O-mfxsVRF8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EFFFFF"/>
              </a:clrFrom>
              <a:clrTo>
                <a:srgbClr val="EFFFFF">
                  <a:alpha val="0"/>
                </a:srgbClr>
              </a:clrTo>
            </a:clrChange>
          </a:blip>
          <a:srcRect b="145"/>
          <a:stretch>
            <a:fillRect/>
          </a:stretch>
        </p:blipFill>
        <p:spPr bwMode="auto">
          <a:xfrm>
            <a:off x="0" y="0"/>
            <a:ext cx="1579563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 descr="wpid-7O-mfxsVRF8.jpg"/>
          <p:cNvPicPr>
            <a:picLocks noChangeAspect="1"/>
          </p:cNvPicPr>
          <p:nvPr userDrawn="1"/>
        </p:nvPicPr>
        <p:blipFill>
          <a:blip r:embed="rId15">
            <a:clrChange>
              <a:clrFrom>
                <a:srgbClr val="EFFFFF"/>
              </a:clrFrom>
              <a:clrTo>
                <a:srgbClr val="EFFFFF">
                  <a:alpha val="0"/>
                </a:srgbClr>
              </a:clrTo>
            </a:clrChange>
          </a:blip>
          <a:srcRect b="-34"/>
          <a:stretch>
            <a:fillRect/>
          </a:stretch>
        </p:blipFill>
        <p:spPr bwMode="auto">
          <a:xfrm rot="19847782" flipH="1">
            <a:off x="1322388" y="158750"/>
            <a:ext cx="817562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4" descr="wpid-7O-mfxsVRF8.jpg"/>
          <p:cNvPicPr>
            <a:picLocks noChangeAspect="1"/>
          </p:cNvPicPr>
          <p:nvPr userDrawn="1"/>
        </p:nvPicPr>
        <p:blipFill>
          <a:blip r:embed="rId16">
            <a:clrChange>
              <a:clrFrom>
                <a:srgbClr val="EFFFFF"/>
              </a:clrFrom>
              <a:clrTo>
                <a:srgbClr val="EFFFFF">
                  <a:alpha val="0"/>
                </a:srgbClr>
              </a:clrTo>
            </a:clrChange>
          </a:blip>
          <a:srcRect b="92"/>
          <a:stretch>
            <a:fillRect/>
          </a:stretch>
        </p:blipFill>
        <p:spPr bwMode="auto">
          <a:xfrm rot="18772636">
            <a:off x="990601" y="655637"/>
            <a:ext cx="8572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5" descr="wpid-7O-mfxsVRF8.jpg"/>
          <p:cNvPicPr>
            <a:picLocks noChangeAspect="1"/>
          </p:cNvPicPr>
          <p:nvPr userDrawn="1"/>
        </p:nvPicPr>
        <p:blipFill>
          <a:blip r:embed="rId17">
            <a:clrChange>
              <a:clrFrom>
                <a:srgbClr val="EFFFFF"/>
              </a:clrFrom>
              <a:clrTo>
                <a:srgbClr val="EFFFFF">
                  <a:alpha val="0"/>
                </a:srgbClr>
              </a:clrTo>
            </a:clrChange>
          </a:blip>
          <a:srcRect b="209"/>
          <a:stretch>
            <a:fillRect/>
          </a:stretch>
        </p:blipFill>
        <p:spPr bwMode="auto">
          <a:xfrm rot="20074661">
            <a:off x="95250" y="984250"/>
            <a:ext cx="10826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ru.wikipedia.org/w/index.php?title=%D0%A4%D0%B0%D0%B9%D0%BB:Lobachevsky_03_crop.jpg&amp;filetimestamp=20110325072447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ru.wikipedia.org/wiki/%D0%A4%D0%B0%D0%B9%D0%BB:Ostrogradski.jpe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ru.wikipedia.org/wiki/%D0%A4%D0%B0%D0%B9%D0%BB:Moritz_Hermann_von_Jacobi_185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hyperlink" Target="http://ru.wikipedia.org/wiki/%D0%A4%D0%B0%D0%B9%D0%BB:Electric_motor_Jacobi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hyperlink" Target="//upload.wikimedia.org/wikipedia/commons/1/1b/Pulkovo_183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Struve.jpg" TargetMode="External"/><Relationship Id="rId5" Type="http://schemas.openxmlformats.org/officeDocument/2006/relationships/image" Target="../media/image28.jpeg"/><Relationship Id="rId4" Type="http://schemas.openxmlformats.org/officeDocument/2006/relationships/hyperlink" Target="//upload.wikimedia.org/wikipedia/commons/8/81/Pulkovo1855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ru.wikipedia.org/wiki/%D0%A4%D0%B0%D0%B9%D0%BB:Anosov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//upload.wikimedia.org/wikipedia/commons/c/cd/%D0%9C%D0%B0%D0%BA%D0%B5%D1%82_%D0%BF%D0%B0%D1%80%D0%BE%D1%85%D0%BE%D0%B4%D0%BD%D0%BE%D0%B3%D0%BE_%D0%B4%D0%B8%D0%BB%D0%B8%D0%B6%D0%B0%D0%BD%D1%81%D0%B0_%D0%A7%D0%B5%D1%80%D0%B5%D0%BF%D0%B0%D0%BD%D0%BE%D0%B2%D1%8B%D1%85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hyperlink" Target="//upload.wikimedia.org/wikipedia/commons/e/e5/1978._%D0%9F%D0%B0%D1%80%D0%BE%D0%B2%D0%BE%D0%B7_%D0%A7%D0%B5%D1%80%D0%B5%D0%BF%D0%B0%D0%BD%D0%BE%D0%B2%D1%8B%D1%85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ru.wikipedia.org/wiki/%D0%A4%D0%B0%D0%B9%D0%BB:Zinin01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//upload.wikimedia.org/wikipedia/commons/6/67/Butlerov_A.pn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ru.wikipedia.org/wiki/%D0%A4%D0%B0%D0%B9%D0%BB:Ilya_Repin_Portrait_of_the_Surgeon_Nikolay_Pirogov_1881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ru.wikipedia.org/wiki/%D0%A4%D0%B0%D0%B9%D0%BB:Tropinin_karamzin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ru.wikipedia.org/wiki/%D0%A4%D0%B0%D0%B9%D0%BB:Michail_Pogodin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hyperlink" Target="http://ru.wikipedia.org/wiki/%D0%A4%D0%B0%D0%B9%D0%BB:George_vs_dragon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ru.wikipedia.org/wiki/%D0%A4%D0%B0%D0%B9%D0%BB:Solovjev_S._M.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Культурное пространство империи в первой половине </a:t>
            </a:r>
            <a:r>
              <a:rPr lang="en-US" sz="2800" b="1" dirty="0" smtClean="0">
                <a:solidFill>
                  <a:srgbClr val="002060"/>
                </a:solidFill>
                <a:latin typeface="Arial" charset="0"/>
              </a:rPr>
              <a:t>XIX </a:t>
            </a:r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в.: Художественная культура народов России.</a:t>
            </a:r>
            <a:br>
              <a:rPr lang="ru-RU" sz="2800" b="1" dirty="0" smtClean="0">
                <a:solidFill>
                  <a:srgbClr val="002060"/>
                </a:solidFill>
                <a:latin typeface="Arial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9 класс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accent5"/>
                </a:solidFill>
                <a:latin typeface="Arial" charset="0"/>
              </a:rPr>
              <a:t>Выполнил ученик 9В класса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accent5"/>
                </a:solidFill>
                <a:latin typeface="Arial" charset="0"/>
              </a:rPr>
              <a:t>Осипов Егор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accent5"/>
                </a:solidFill>
                <a:latin typeface="Arial" charset="0"/>
              </a:rPr>
              <a:t>Руководитель Разуванова Елена</a:t>
            </a:r>
            <a:endParaRPr lang="ru-RU" sz="2400" dirty="0" smtClean="0">
              <a:solidFill>
                <a:schemeClr val="accent5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Живопись</a:t>
            </a: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</a:rPr>
              <a:t>Классицизм в русской живописи представлен в картине К.Брюллова «Последний день Помпеи»</a:t>
            </a:r>
          </a:p>
        </p:txBody>
      </p:sp>
      <p:pic>
        <p:nvPicPr>
          <p:cNvPr id="32773" name="Picture 5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492375"/>
            <a:ext cx="7078663" cy="39814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А.А. Иванов « Явление Христа народу»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7" name="Picture 5" descr="maxres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11300"/>
            <a:ext cx="8266112" cy="46497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П.А. Федотов «Свежий кавалер»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3" name="Picture 7" descr="140513%D0%98%D1%81%D1%82%D0%BE%D1%80%D0%B8%D1%8F-%D0%BE%D0%B4%D0%BD%D0%BE%D0%B9-%D0%BA%D0%B0%D1%80%D1%82%D0%B8%D0%BD%D1%8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196975"/>
            <a:ext cx="4389437" cy="50053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А.Г.Веницианов  «На пашне. Весна»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5" name="Picture 5" descr="226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341438"/>
            <a:ext cx="7143750" cy="52292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Здание Адмиралтейства</a:t>
            </a:r>
          </a:p>
        </p:txBody>
      </p:sp>
      <p:sp>
        <p:nvSpPr>
          <p:cNvPr id="36872" name="Rectangle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71" name="Picture 7" descr="admiralteistvo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557338"/>
            <a:ext cx="6238875" cy="48863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Архитектура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Казанский собор Автор А.Н. Воронихин</a:t>
            </a:r>
          </a:p>
        </p:txBody>
      </p:sp>
      <p:sp>
        <p:nvSpPr>
          <p:cNvPr id="38917" name="AutoShape 5" descr="06dba1d6e5f7b8ee63568f54454f7e5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8919" name="Picture 7" descr="873-img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7553325" cy="56673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По проекту К.И. Росси построен Михайловский дворец</a:t>
            </a: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1" name="Picture 5" descr="Mih_pal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268413"/>
            <a:ext cx="7051675" cy="53165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928804"/>
            <a:ext cx="8572560" cy="4643471"/>
          </a:xfrm>
          <a:ln w="76200">
            <a:solidFill>
              <a:srgbClr val="7030A0"/>
            </a:solidFill>
          </a:ln>
        </p:spPr>
        <p:txBody>
          <a:bodyPr lIns="68644" tIns="34322" rIns="68644" bIns="34322">
            <a:normAutofit/>
          </a:bodyPr>
          <a:lstStyle/>
          <a:p>
            <a:r>
              <a:rPr lang="ru-RU" dirty="0" smtClean="0"/>
              <a:t> </a:t>
            </a:r>
            <a:r>
              <a:rPr lang="ru-RU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Особенности развития</a:t>
            </a:r>
            <a:r>
              <a:rPr lang="ru-RU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marL="398167" indent="-398167">
              <a:buAutoNum type="arabicParenR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Складывалась под влиянием исторических событий: Отечественная война 1812 гг.</a:t>
            </a:r>
            <a:endParaRPr lang="ru-RU" b="1" u="sng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398167" indent="-398167">
              <a:buAutoNum type="arabicParenR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Начало промышленного переворота  имело особое значение для науки и техники.</a:t>
            </a:r>
          </a:p>
          <a:p>
            <a:pPr marL="398167" indent="-398167">
              <a:buAutoNum type="arabicParenR"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Рост национального самосознания привёл к усилению интереса к истории.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71670" y="642918"/>
            <a:ext cx="5786478" cy="107157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34" tIns="39816" rIns="79634" bIns="39816" rtlCol="0" anchor="ctr">
            <a:prstTxWarp prst="textStop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Первая половина  </a:t>
            </a:r>
            <a:r>
              <a:rPr lang="en-US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/>
                <a:cs typeface="Arial"/>
              </a:rPr>
              <a:t>XlX</a:t>
            </a:r>
            <a:r>
              <a:rPr lang="ru-RU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/>
                <a:cs typeface="Arial"/>
              </a:rPr>
              <a:t>  века – «золотой век» русской культуры.</a:t>
            </a:r>
            <a:endParaRPr lang="ru-RU" dirty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6" y="571481"/>
            <a:ext cx="8786875" cy="5429288"/>
          </a:xfrm>
        </p:spPr>
        <p:txBody>
          <a:bodyPr>
            <a:prstTxWarp prst="textPlain">
              <a:avLst/>
            </a:prstTxWarp>
            <a:scene3d>
              <a:camera prst="perspectiveLef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700" i="1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Культура России в первой половине </a:t>
            </a:r>
            <a:r>
              <a:rPr lang="en-US" sz="4700" i="1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XIX</a:t>
            </a:r>
            <a:r>
              <a:rPr lang="ru-RU" sz="4700" i="1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 века. Наука и образование</a:t>
            </a:r>
            <a:r>
              <a:rPr lang="ru-RU" sz="4700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4700" spc="4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20" y="6215083"/>
            <a:ext cx="3500462" cy="352412"/>
          </a:xfrm>
        </p:spPr>
        <p:txBody>
          <a:bodyPr lIns="68644" tIns="34322" rIns="68644" bIns="34322">
            <a:normAutofit fontScale="7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61" y="142854"/>
            <a:ext cx="8572558" cy="64294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85000"/>
              </a:schemeClr>
            </a:solidFill>
          </a:ln>
        </p:spPr>
        <p:txBody>
          <a:bodyPr lIns="68644" tIns="34322" rIns="68644" bIns="34322">
            <a:normAutofit fontScale="90000"/>
          </a:bodyPr>
          <a:lstStyle/>
          <a:p>
            <a:r>
              <a:rPr lang="ru-RU" dirty="0" smtClean="0"/>
              <a:t>Естественно – математические науки.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4" y="857232"/>
            <a:ext cx="5214974" cy="6000769"/>
          </a:xfrm>
        </p:spPr>
        <p:txBody>
          <a:bodyPr lIns="68644" tIns="34322" rIns="68644" bIns="34322">
            <a:normAutofit fontScale="92500" lnSpcReduction="10000"/>
          </a:bodyPr>
          <a:lstStyle/>
          <a:p>
            <a:r>
              <a:rPr lang="ru-RU" b="1" i="1" u="sng" dirty="0" smtClean="0"/>
              <a:t>Н. Лобачевский (1792 – 1856).</a:t>
            </a:r>
          </a:p>
          <a:p>
            <a:pPr>
              <a:buNone/>
            </a:pPr>
            <a:r>
              <a:rPr lang="ru-RU" dirty="0" smtClean="0"/>
              <a:t>    Создал   неевклидову геометрию. Известный английский математик Уильям Клиффорд назвал Лобачевского «Коперником геометрии». Лобачевский в течение 40 лет преподавал в Казанском университете, в том числе 19 лет руководил им в должности ректора; его активность и умелое руководство вывели университет в число передовых российских учебных заведений.</a:t>
            </a:r>
            <a:endParaRPr lang="ru-RU" dirty="0"/>
          </a:p>
        </p:txBody>
      </p:sp>
      <p:pic>
        <p:nvPicPr>
          <p:cNvPr id="17410" name="Picture 2" descr="Lobachevsky 03 cro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928672"/>
            <a:ext cx="3571900" cy="550072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latin typeface="Arial" charset="0"/>
              </a:rPr>
              <a:t>Особенности художественной культуры первой половины</a:t>
            </a:r>
            <a:r>
              <a:rPr lang="en-US" sz="3200" smtClean="0">
                <a:latin typeface="Arial" charset="0"/>
              </a:rPr>
              <a:t> XIX </a:t>
            </a:r>
            <a:r>
              <a:rPr lang="ru-RU" sz="3200" smtClean="0">
                <a:latin typeface="Arial" charset="0"/>
              </a:rPr>
              <a:t>века</a:t>
            </a: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Arial" charset="0"/>
              </a:rPr>
              <a:t> Быстрая смена различных художественных стилей, их параллельное существование</a:t>
            </a:r>
            <a:r>
              <a:rPr lang="ru-RU" dirty="0" smtClean="0">
                <a:latin typeface="Arial" charset="0"/>
              </a:rPr>
              <a:t>:</a:t>
            </a:r>
          </a:p>
          <a:p>
            <a:pPr>
              <a:buFont typeface="Arial" charset="0"/>
              <a:buNone/>
            </a:pPr>
            <a:r>
              <a:rPr lang="ru-RU" dirty="0" smtClean="0">
                <a:latin typeface="Arial" charset="0"/>
              </a:rPr>
              <a:t> классицизм</a:t>
            </a:r>
          </a:p>
          <a:p>
            <a:pPr>
              <a:buFont typeface="Arial" charset="0"/>
              <a:buNone/>
            </a:pPr>
            <a:r>
              <a:rPr lang="ru-RU" dirty="0" smtClean="0">
                <a:latin typeface="Arial" charset="0"/>
              </a:rPr>
              <a:t>сентиментализм</a:t>
            </a:r>
          </a:p>
          <a:p>
            <a:pPr>
              <a:buFont typeface="Arial" charset="0"/>
              <a:buNone/>
            </a:pPr>
            <a:r>
              <a:rPr lang="ru-RU" dirty="0" smtClean="0">
                <a:latin typeface="Arial" charset="0"/>
              </a:rPr>
              <a:t>романтизм</a:t>
            </a:r>
          </a:p>
          <a:p>
            <a:pPr>
              <a:buFont typeface="Arial" charset="0"/>
              <a:buNone/>
            </a:pPr>
            <a:r>
              <a:rPr lang="ru-RU" dirty="0" smtClean="0">
                <a:latin typeface="Arial" charset="0"/>
              </a:rPr>
              <a:t> реализм</a:t>
            </a:r>
          </a:p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1" y="1"/>
            <a:ext cx="6000760" cy="6858000"/>
          </a:xfrm>
        </p:spPr>
        <p:txBody>
          <a:bodyPr lIns="68644" tIns="34322" rIns="68644" bIns="34322">
            <a:normAutofit fontScale="92500" lnSpcReduction="10000"/>
          </a:bodyPr>
          <a:lstStyle/>
          <a:p>
            <a:r>
              <a:rPr lang="ru-RU" b="1" i="1" u="sng" dirty="0" smtClean="0"/>
              <a:t>М. Остроградский (1801 – 1862).</a:t>
            </a:r>
          </a:p>
          <a:p>
            <a:pPr>
              <a:buNone/>
            </a:pPr>
            <a:r>
              <a:rPr lang="ru-RU" b="1" dirty="0" smtClean="0"/>
              <a:t>Став знаменитостью мирового класса, Остроградский развернул в Петербурге большую педагогическую и общественную деятельность. Он стал профессором Николаевских инженерных Академии и училища, Морского кадетского корпуса, Института инженеров путей сообщения, Главного педагогического института, Главного артиллерийского училища и других учебных заведений. Много лет он работал в качестве главного наблюдателя за преподаванием математики в военных школах.</a:t>
            </a:r>
            <a:endParaRPr lang="ru-RU" b="1" i="1" u="sng" dirty="0"/>
          </a:p>
        </p:txBody>
      </p:sp>
      <p:pic>
        <p:nvPicPr>
          <p:cNvPr id="16386" name="Picture 2" descr="Ostrogradski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4" y="928671"/>
            <a:ext cx="3214711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7" y="142854"/>
            <a:ext cx="4286280" cy="6357983"/>
          </a:xfrm>
        </p:spPr>
        <p:txBody>
          <a:bodyPr lIns="68644" tIns="34322" rIns="68644" bIns="34322"/>
          <a:lstStyle/>
          <a:p>
            <a:r>
              <a:rPr lang="ru-RU" b="1" i="1" u="sng" dirty="0" smtClean="0"/>
              <a:t>В.В. Петров (1761 – 1834).</a:t>
            </a:r>
          </a:p>
          <a:p>
            <a:pPr>
              <a:buNone/>
            </a:pPr>
            <a:r>
              <a:rPr lang="ru-RU" b="1" dirty="0" smtClean="0"/>
              <a:t>Нашёл новую форму перехода энергии постоянного тока в тепловую и световую энергию. В 102 г. открыл электрическую дугу., которая стала применяться в металлургии при освещении.</a:t>
            </a:r>
            <a:endParaRPr lang="ru-RU" b="1" dirty="0"/>
          </a:p>
        </p:txBody>
      </p:sp>
      <p:pic>
        <p:nvPicPr>
          <p:cNvPr id="15364" name="Picture 4" descr="Известие о гальвани-вольтовских опытах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90" y="214292"/>
            <a:ext cx="3919547" cy="5429288"/>
          </a:xfrm>
          <a:prstGeom prst="rect">
            <a:avLst/>
          </a:prstGeom>
          <a:noFill/>
        </p:spPr>
      </p:pic>
      <p:pic>
        <p:nvPicPr>
          <p:cNvPr id="15362" name="Picture 2" descr="Петров Василий Владимирович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4500572"/>
            <a:ext cx="1714480" cy="214316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214292"/>
            <a:ext cx="4143404" cy="6286544"/>
          </a:xfrm>
        </p:spPr>
        <p:txBody>
          <a:bodyPr lIns="68644" tIns="34322" rIns="68644" bIns="34322">
            <a:normAutofit fontScale="92500"/>
          </a:bodyPr>
          <a:lstStyle/>
          <a:p>
            <a:r>
              <a:rPr lang="ru-RU" b="1" i="1" u="sng" dirty="0" smtClean="0"/>
              <a:t>Б. С. Якоби (1801 – 1874).</a:t>
            </a:r>
          </a:p>
          <a:p>
            <a:pPr>
              <a:buNone/>
            </a:pPr>
            <a:r>
              <a:rPr lang="ru-RU" b="1" dirty="0" smtClean="0"/>
              <a:t>  Сконструировал первую модель электродвигателя. Мировую славу ему принесло изобретение гальванопластики. </a:t>
            </a:r>
          </a:p>
          <a:p>
            <a:pPr>
              <a:buNone/>
            </a:pPr>
            <a:r>
              <a:rPr lang="ru-RU" b="1" dirty="0" smtClean="0"/>
              <a:t>   1839- изобрёл первое  телеграфное устройство, действовавшее на подземной линии Петербург – Царское село.</a:t>
            </a:r>
            <a:endParaRPr lang="ru-RU" b="1" dirty="0"/>
          </a:p>
        </p:txBody>
      </p:sp>
      <p:pic>
        <p:nvPicPr>
          <p:cNvPr id="14338" name="Picture 2" descr="Moritz Hermann von Jacobi 185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" y="2"/>
            <a:ext cx="2428860" cy="3357586"/>
          </a:xfrm>
          <a:prstGeom prst="rect">
            <a:avLst/>
          </a:prstGeom>
          <a:noFill/>
        </p:spPr>
      </p:pic>
      <p:pic>
        <p:nvPicPr>
          <p:cNvPr id="14340" name="Picture 4" descr="http://upload.wikimedia.org/wikipedia/commons/thumb/b/b2/Electric_motor_Jacobi.JPG/143px-Electric_motor_Jacobi.JPG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1428739"/>
            <a:ext cx="2643207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" y="1"/>
            <a:ext cx="8226425" cy="1142984"/>
          </a:xfrm>
        </p:spPr>
        <p:txBody>
          <a:bodyPr lIns="68644" tIns="34322" rIns="68644" bIns="34322">
            <a:normAutofit/>
          </a:bodyPr>
          <a:lstStyle/>
          <a:p>
            <a:r>
              <a:rPr lang="ru-RU" sz="2100" dirty="0" smtClean="0"/>
              <a:t>1839 – основана Пулковская обсерватория. (Николаевская Пулковская). Главное направление – составление каталога координат звёзд).</a:t>
            </a:r>
            <a:endParaRPr lang="ru-RU" sz="2100" dirty="0"/>
          </a:p>
        </p:txBody>
      </p:sp>
      <p:pic>
        <p:nvPicPr>
          <p:cNvPr id="13314" name="Picture 2" descr="Файл:Pulkovo 183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071549"/>
            <a:ext cx="4071966" cy="2428892"/>
          </a:xfrm>
          <a:prstGeom prst="rect">
            <a:avLst/>
          </a:prstGeom>
          <a:noFill/>
        </p:spPr>
      </p:pic>
      <p:pic>
        <p:nvPicPr>
          <p:cNvPr id="13316" name="Picture 4" descr="Файл:Pulkovo185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2" y="1071546"/>
            <a:ext cx="4143404" cy="2500331"/>
          </a:xfrm>
          <a:prstGeom prst="rect">
            <a:avLst/>
          </a:prstGeom>
          <a:noFill/>
        </p:spPr>
      </p:pic>
      <p:pic>
        <p:nvPicPr>
          <p:cNvPr id="13318" name="Picture 6" descr="200">
            <a:hlinkClick r:id="rId6" tooltip="200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" y="3643314"/>
            <a:ext cx="2357422" cy="307183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28861" y="3643317"/>
            <a:ext cx="6572296" cy="321468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634" tIns="39816" rIns="79634" bIns="39816"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</a:rPr>
              <a:t>Струве Борис Яковлевич (1793 – 1864). Создатель школы русских астрономов. В области звёздной астрономии Струве открыл реальное сгущение звёзд к центральным частям Галактики и обосновал вывод о существовании и величине межзвёздного поглощения света. Много времени уделял Струве изучению двойных звёзд. 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8" y="142855"/>
            <a:ext cx="8143932" cy="2643207"/>
          </a:xfrm>
        </p:spPr>
        <p:txBody>
          <a:bodyPr lIns="68644" tIns="34322" rIns="68644" bIns="34322"/>
          <a:lstStyle/>
          <a:p>
            <a:r>
              <a:rPr lang="ru-RU" b="1" i="1" u="sng" dirty="0" smtClean="0"/>
              <a:t>Павел Петрович Аносов (1799 – 1851).</a:t>
            </a:r>
          </a:p>
          <a:p>
            <a:pPr>
              <a:buNone/>
            </a:pPr>
            <a:r>
              <a:rPr lang="ru-RU" b="1" dirty="0" smtClean="0"/>
              <a:t>    В 1831 г. положил начало изучению структуры стали. Первым применил микроскоп в изучении металла. </a:t>
            </a:r>
            <a:endParaRPr lang="ru-RU" b="1" dirty="0"/>
          </a:p>
        </p:txBody>
      </p:sp>
      <p:pic>
        <p:nvPicPr>
          <p:cNvPr id="12290" name="Picture 2" descr="Портрет">
            <a:hlinkClick r:id="rId2" tooltip="Портрет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7" y="1428738"/>
            <a:ext cx="3929090" cy="52149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214291"/>
            <a:ext cx="8643997" cy="6429420"/>
          </a:xfrm>
          <a:ln w="76200">
            <a:solidFill>
              <a:srgbClr val="7030A0"/>
            </a:solidFill>
          </a:ln>
        </p:spPr>
        <p:txBody>
          <a:bodyPr lIns="68644" tIns="34322" rIns="68644" bIns="34322">
            <a:normAutofit/>
          </a:bodyPr>
          <a:lstStyle/>
          <a:p>
            <a:r>
              <a:rPr lang="ru-RU" sz="4700" dirty="0" err="1" smtClean="0"/>
              <a:t>Парово́зы</a:t>
            </a:r>
            <a:r>
              <a:rPr lang="ru-RU" sz="4700" dirty="0" smtClean="0"/>
              <a:t> </a:t>
            </a:r>
            <a:r>
              <a:rPr lang="ru-RU" sz="4700" dirty="0" err="1" smtClean="0"/>
              <a:t>Черепа́новых</a:t>
            </a:r>
            <a:r>
              <a:rPr lang="ru-RU" sz="4700" dirty="0" smtClean="0"/>
              <a:t> — первые паровозы построенные в России. Первый паровоз был построен в 1833 году, второй — в 1835.</a:t>
            </a:r>
            <a:br>
              <a:rPr lang="ru-RU" sz="4700" dirty="0" smtClean="0"/>
            </a:br>
            <a:r>
              <a:rPr lang="ru-RU" sz="4700" dirty="0" smtClean="0"/>
              <a:t/>
            </a:r>
            <a:br>
              <a:rPr lang="ru-RU" sz="4700" dirty="0" smtClean="0"/>
            </a:br>
            <a:endParaRPr lang="ru-RU" sz="4700" dirty="0"/>
          </a:p>
        </p:txBody>
      </p:sp>
      <p:pic>
        <p:nvPicPr>
          <p:cNvPr id="10242" name="Picture 2" descr="Файл:Макет пароходного дилижанса Черепановых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244" name="Picture 4" descr="Файл:1978. Паровоз Черепановых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" y="1"/>
            <a:ext cx="414337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1" y="1"/>
            <a:ext cx="5429288" cy="6858000"/>
          </a:xfrm>
        </p:spPr>
        <p:txBody>
          <a:bodyPr lIns="68644" tIns="34322" rIns="68644" bIns="34322"/>
          <a:lstStyle/>
          <a:p>
            <a:r>
              <a:rPr lang="ru-RU" b="1" i="1" u="sng" dirty="0" smtClean="0"/>
              <a:t>Н. </a:t>
            </a:r>
            <a:r>
              <a:rPr lang="ru-RU" b="1" i="1" u="sng" dirty="0" err="1" smtClean="0"/>
              <a:t>Зинини</a:t>
            </a:r>
            <a:r>
              <a:rPr lang="ru-RU" b="1" i="1" u="sng" dirty="0" smtClean="0"/>
              <a:t> (1812 – 1880).</a:t>
            </a:r>
            <a:endParaRPr lang="ru-RU" b="1" i="1" u="sng" dirty="0"/>
          </a:p>
        </p:txBody>
      </p:sp>
      <p:pic>
        <p:nvPicPr>
          <p:cNvPr id="8194" name="Picture 2" descr="Zinin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4" y="2000241"/>
            <a:ext cx="3214711" cy="44291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2" y="571482"/>
            <a:ext cx="8072462" cy="1050926"/>
          </a:xfrm>
          <a:prstGeom prst="rect">
            <a:avLst/>
          </a:prstGeom>
        </p:spPr>
        <p:txBody>
          <a:bodyPr wrap="square" lIns="79634" tIns="39816" rIns="79634" bIns="39816">
            <a:spAutoFit/>
          </a:bodyPr>
          <a:lstStyle/>
          <a:p>
            <a:r>
              <a:rPr lang="ru-RU" sz="2100" dirty="0"/>
              <a:t>Синтезы Зинина послужили научной основой для создания промышленности синтетических красителей, взрывчатых веществ, фармацевтических препаратов.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1785928"/>
            <a:ext cx="5357850" cy="2958121"/>
          </a:xfrm>
          <a:prstGeom prst="rect">
            <a:avLst/>
          </a:prstGeom>
        </p:spPr>
        <p:txBody>
          <a:bodyPr wrap="square" lIns="79634" tIns="39816" rIns="79634" bIns="39816">
            <a:spAutoFit/>
          </a:bodyPr>
          <a:lstStyle/>
          <a:p>
            <a:r>
              <a:rPr lang="ru-RU" sz="1700" dirty="0"/>
              <a:t>Когда в 1853 объединенная </a:t>
            </a:r>
            <a:r>
              <a:rPr lang="ru-RU" sz="1700" dirty="0" err="1"/>
              <a:t>англо-французско-турецкая</a:t>
            </a:r>
            <a:r>
              <a:rPr lang="ru-RU" sz="1700" dirty="0"/>
              <a:t> армия высадилась в Крыму, Зинин сделал всё, чтобы русская армия имела на вооружении самые сильные взрывчатые вещества. Он предложил начинять нитроглицерином гранаты (1854), разработал способ получения больших количеств нитроглицерина и способ его взрывания. Однако его предложения не были реализованы артиллерийским ведомством. Только в 1863—1867 нитроглицерин начали   применять для подземных и подводных взрывов.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1" y="214292"/>
            <a:ext cx="5500726" cy="6500859"/>
          </a:xfrm>
        </p:spPr>
        <p:txBody>
          <a:bodyPr lIns="68644" tIns="34322" rIns="68644" bIns="34322"/>
          <a:lstStyle/>
          <a:p>
            <a:r>
              <a:rPr lang="ru-RU" b="1" i="1" u="sng" dirty="0" smtClean="0"/>
              <a:t>Бутлеров А. М. (1828 – 1886). </a:t>
            </a:r>
            <a:r>
              <a:rPr lang="ru-RU" b="1" dirty="0" smtClean="0"/>
              <a:t>Впервые начал на основе теории химического строения систематическое исследование полимеризации, продолженное в России его последователями и увенчавшееся открытием С. В. Лебедевым промышленного способа получения синтетического каучука.</a:t>
            </a:r>
            <a:endParaRPr lang="ru-RU" b="1" dirty="0"/>
          </a:p>
        </p:txBody>
      </p:sp>
      <p:pic>
        <p:nvPicPr>
          <p:cNvPr id="7170" name="Picture 2" descr="Файл:Butlerov A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1" y="1071548"/>
            <a:ext cx="3357586" cy="43577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1"/>
            <a:ext cx="6286512" cy="6858000"/>
          </a:xfrm>
        </p:spPr>
        <p:txBody>
          <a:bodyPr lIns="68644" tIns="34322" rIns="68644" bIns="34322">
            <a:normAutofit/>
          </a:bodyPr>
          <a:lstStyle/>
          <a:p>
            <a:r>
              <a:rPr lang="ru-RU" sz="2100" b="1" i="1" u="sng" dirty="0" smtClean="0">
                <a:latin typeface="+mj-lt"/>
              </a:rPr>
              <a:t>Н. И. Пирогов. </a:t>
            </a:r>
            <a:r>
              <a:rPr lang="ru-RU" sz="2100" u="sng" dirty="0" smtClean="0">
                <a:latin typeface="+mj-lt"/>
              </a:rPr>
              <a:t>В </a:t>
            </a:r>
            <a:r>
              <a:rPr lang="ru-RU" sz="2100" dirty="0" smtClean="0">
                <a:latin typeface="+mj-lt"/>
              </a:rPr>
              <a:t>1855 г., во время Крымской войны был главным хирургом осаждённого   Севастополя. Оперируя раненых, Пирогов впервые в истории мировой медицины применил гипсовую повязку, дав начало сберегательной тактике лечения ранений конечностей и избавив многих солдат и офицеров от ампутации.  Внедрил новый метод ухода за ранеными. Метод этот заключается в том, что раненые подлежали   отбору   на первом перевязочном пункте; в зависимости от тяжести ранений одни из них подлежали немедленной операции в полевых условиях,   другие, с более лёгкими ранениями, эвакуировались вглубь страны для лечения в стационарных военных госпиталях.   Пирогов  считается основоположником специального направления в хирургии, известного как военно-полевая хирургия.</a:t>
            </a:r>
            <a:endParaRPr lang="ru-RU" sz="2100" dirty="0">
              <a:latin typeface="+mj-lt"/>
            </a:endParaRPr>
          </a:p>
        </p:txBody>
      </p:sp>
      <p:pic>
        <p:nvPicPr>
          <p:cNvPr id="11266" name="Picture 2" descr="Ilya Repin Portrait of the Surgeon Nikolay Pirogov 188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14344" y="500044"/>
            <a:ext cx="3643337" cy="52864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5" y="274641"/>
            <a:ext cx="8643998" cy="1143001"/>
          </a:xfrm>
          <a:ln w="76200">
            <a:solidFill>
              <a:srgbClr val="7030A0"/>
            </a:solidFill>
          </a:ln>
        </p:spPr>
        <p:txBody>
          <a:bodyPr lIns="68644" tIns="34322" rIns="68644" bIns="34322">
            <a:prstTxWarp prst="textCanUp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4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Историческая наука.</a:t>
            </a:r>
            <a:endParaRPr lang="ru-RU" spc="4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5" y="1500173"/>
            <a:ext cx="5500726" cy="5143536"/>
          </a:xfrm>
        </p:spPr>
        <p:txBody>
          <a:bodyPr lIns="68644" tIns="34322" rIns="68644" bIns="34322">
            <a:normAutofit lnSpcReduction="10000"/>
          </a:bodyPr>
          <a:lstStyle/>
          <a:p>
            <a:r>
              <a:rPr lang="ru-RU" b="1" i="1" u="sng" dirty="0" smtClean="0"/>
              <a:t>Н. Карамзин (1766 – 1826). Автор «Истории Российской» в 8 томах.</a:t>
            </a:r>
          </a:p>
          <a:p>
            <a:r>
              <a:rPr lang="ru-RU" b="1" dirty="0" smtClean="0"/>
              <a:t>Первый отечественный историк. Труды которого читали не только специалисты. Но и широкая аудитория. Выступал с инициативой установить памятники - мемориалы замечательным людям (Минину И Пожарскому).</a:t>
            </a:r>
            <a:endParaRPr lang="ru-RU" b="1" dirty="0"/>
          </a:p>
        </p:txBody>
      </p:sp>
      <p:pic>
        <p:nvPicPr>
          <p:cNvPr id="6146" name="Picture 2" descr="Tropinin karamz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571616"/>
            <a:ext cx="3214678" cy="464347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Литература</a:t>
            </a:r>
          </a:p>
        </p:txBody>
      </p:sp>
      <p:sp>
        <p:nvSpPr>
          <p:cNvPr id="14345" name="Rectangle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</a:rPr>
              <a:t>Наиболее ярким представителем сентиментализма был Н. М. Карамзин («Бедная Лиза» и др.)</a:t>
            </a:r>
          </a:p>
        </p:txBody>
      </p:sp>
      <p:sp>
        <p:nvSpPr>
          <p:cNvPr id="14346" name="Rectangle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48" name="AutoShape 12" descr="Karamzin by Tropinin (1818, Tretyakov gallery).jpg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14350" name="Picture 14" descr="i?id=5093384707cca00426cc08ee2e67538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557338"/>
            <a:ext cx="3673475" cy="4889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4" y="285730"/>
            <a:ext cx="5253046" cy="6215107"/>
          </a:xfrm>
        </p:spPr>
        <p:txBody>
          <a:bodyPr lIns="68644" tIns="34322" rIns="68644" bIns="34322">
            <a:normAutofit fontScale="92500" lnSpcReduction="10000"/>
          </a:bodyPr>
          <a:lstStyle/>
          <a:p>
            <a:r>
              <a:rPr lang="ru-RU" b="1" i="1" u="sng" dirty="0" smtClean="0"/>
              <a:t>Т. И . Грановский (1813 – 1855).</a:t>
            </a:r>
          </a:p>
          <a:p>
            <a:pPr>
              <a:buNone/>
            </a:pPr>
            <a:r>
              <a:rPr lang="ru-RU" b="1" dirty="0" smtClean="0"/>
              <a:t>    Подчёркивая общность исторического развития России и Западной Европы. Стремился науку связать с жизнью, поставить её на службу общественным интересам. Показывая в лекциях закономерность и прогрессивность исторического процесса, подводил слушателей к выводу о преходящем характере крепостнических порядков, об их исторической обречённости.</a:t>
            </a:r>
            <a:endParaRPr lang="ru-RU" b="1" dirty="0"/>
          </a:p>
        </p:txBody>
      </p:sp>
      <p:pic>
        <p:nvPicPr>
          <p:cNvPr id="4098" name="Picture 2" descr="http://img.encyc.yandex.net/illustrations/bse/pictures/02559/5101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1" y="857234"/>
            <a:ext cx="3000396" cy="392909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5" y="214291"/>
            <a:ext cx="5429256" cy="6643711"/>
          </a:xfrm>
        </p:spPr>
        <p:txBody>
          <a:bodyPr lIns="68644" tIns="34322" rIns="68644" bIns="34322"/>
          <a:lstStyle/>
          <a:p>
            <a:r>
              <a:rPr lang="ru-RU" sz="2100" b="1" i="1" u="sng" dirty="0" smtClean="0">
                <a:latin typeface="+mj-lt"/>
              </a:rPr>
              <a:t>М. Погодин (1800 – 1855).</a:t>
            </a:r>
          </a:p>
          <a:p>
            <a:r>
              <a:rPr lang="ru-RU" sz="2100" b="1" dirty="0" smtClean="0">
                <a:latin typeface="+mj-lt"/>
              </a:rPr>
              <a:t> Обосновывал норманскую теорию возникновения русской государственности. Профессор всеобщей истории Московского университета (1826—1835), затем в 1835—1844 профессор русской истории. Занимался изучением древнерусской и славянской истории, процессов закрепощения русского крестьянства, причин возвышения Москвы. Защитил докторскую диссертацию «О летописи Нестора» (1834). Открыл и ввёл в научный оборот ряд важных исторических источников и памятников русской словесности.</a:t>
            </a:r>
          </a:p>
          <a:p>
            <a:r>
              <a:rPr lang="ru-RU" sz="2100" b="1" dirty="0" smtClean="0">
                <a:latin typeface="+mj-lt"/>
              </a:rPr>
              <a:t>Собрал «Древнехранилище» — значительную коллекцию икон, медных и серебряных </a:t>
            </a:r>
            <a:r>
              <a:rPr lang="ru-RU" sz="1700" b="1" dirty="0" smtClean="0"/>
              <a:t>крестов.</a:t>
            </a:r>
            <a:endParaRPr lang="ru-RU" sz="1700" b="1" dirty="0"/>
          </a:p>
        </p:txBody>
      </p:sp>
      <p:pic>
        <p:nvPicPr>
          <p:cNvPr id="100354" name="Picture 2" descr="Michail Pogod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" y="1"/>
            <a:ext cx="3643337" cy="5072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0356" name="Picture 4" descr="http://upload.wikimedia.org/wikipedia/commons/thumb/8/86/George_vs_dragon.jpg/220px-George_vs_dragon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7" y="2571745"/>
            <a:ext cx="280988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4" y="214292"/>
            <a:ext cx="5357851" cy="6286544"/>
          </a:xfrm>
        </p:spPr>
        <p:txBody>
          <a:bodyPr lIns="68644" tIns="34322" rIns="68644" bIns="34322"/>
          <a:lstStyle/>
          <a:p>
            <a:r>
              <a:rPr lang="ru-RU" b="1" i="1" u="sng" dirty="0" smtClean="0"/>
              <a:t>С.М. Соловьёв (1820 – 1879).</a:t>
            </a:r>
            <a:r>
              <a:rPr lang="ru-RU" dirty="0" smtClean="0"/>
              <a:t> </a:t>
            </a:r>
            <a:r>
              <a:rPr lang="ru-RU" b="1" dirty="0" smtClean="0"/>
              <a:t>30</a:t>
            </a:r>
            <a:r>
              <a:rPr lang="ru-RU" dirty="0" smtClean="0"/>
              <a:t> </a:t>
            </a:r>
            <a:r>
              <a:rPr lang="ru-RU" b="1" dirty="0" smtClean="0"/>
              <a:t>лет неустанно работал Соловьёв над «Историей России», славой его жизни и гордостью русской исторической науки. Первый том её появился в 1851 году, и с тех пор аккуратно из года в год выходило по тому. Последний, 29-й, вышел в 1879 году, уже по смерти автора</a:t>
            </a:r>
            <a:r>
              <a:rPr lang="ru-RU" dirty="0" smtClean="0"/>
              <a:t>.</a:t>
            </a:r>
            <a:endParaRPr lang="ru-RU" b="1" i="1" u="sng" dirty="0"/>
          </a:p>
        </p:txBody>
      </p:sp>
      <p:pic>
        <p:nvPicPr>
          <p:cNvPr id="99330" name="Picture 2" descr="Solovjev S. M.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4" y="285729"/>
            <a:ext cx="3214711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Литература</a:t>
            </a:r>
          </a:p>
        </p:txBody>
      </p:sp>
      <p:sp>
        <p:nvSpPr>
          <p:cNvPr id="19459" name="Rectangl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</a:rPr>
              <a:t>Проявление романтизма связано с именем В.А. Жуковского. Его баллады «Людмила», «Светлана».</a:t>
            </a:r>
          </a:p>
        </p:txBody>
      </p:sp>
      <p:sp>
        <p:nvSpPr>
          <p:cNvPr id="19461" name="Rectangl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3" name="Picture 7" descr="vasilij-zhukovski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0" y="1341438"/>
            <a:ext cx="3908425" cy="50117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Литература</a:t>
            </a:r>
          </a:p>
        </p:txBody>
      </p:sp>
      <p:sp>
        <p:nvSpPr>
          <p:cNvPr id="21509" name="Rectangle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</a:rPr>
              <a:t>Романтические образы составляют основу ранних поэтических произведений А.С. Пушкина,                  М.Ю. Лермонтова</a:t>
            </a:r>
          </a:p>
        </p:txBody>
      </p:sp>
      <p:sp>
        <p:nvSpPr>
          <p:cNvPr id="21510" name="Rectangle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12" name="AutoShape 8" descr="image_5a7e4ff7373f6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1514" name="AutoShape 10" descr="image_5a7e4ff7373f6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1516" name="Picture 12" descr="pushkin-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557338"/>
            <a:ext cx="410527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Литература</a:t>
            </a:r>
          </a:p>
        </p:txBody>
      </p:sp>
      <p:sp>
        <p:nvSpPr>
          <p:cNvPr id="23556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>
                <a:latin typeface="Arial" charset="0"/>
              </a:rPr>
              <a:t>Реализм как новое течение в русской литературе был наиболее связан с работами Пушкина ( «Борис Годунов», «Путешествие в Арзурум»). Основоположником критического реализма стал Ю.М. Лермонтов.( «Герой нашего времени»)</a:t>
            </a:r>
          </a:p>
        </p:txBody>
      </p:sp>
      <p:sp>
        <p:nvSpPr>
          <p:cNvPr id="23557" name="Rectangl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mtClean="0"/>
          </a:p>
        </p:txBody>
      </p:sp>
      <p:pic>
        <p:nvPicPr>
          <p:cNvPr id="23559" name="Picture 7" descr="%D1%81%D0%B0%D0%B9%D1%82%D0%B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268413"/>
            <a:ext cx="3810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</a:rPr>
              <a:t>Большой театр в Москве</a:t>
            </a:r>
          </a:p>
        </p:txBody>
      </p:sp>
      <p:sp>
        <p:nvSpPr>
          <p:cNvPr id="25605" name="AutoShape 5" descr="0_b2bc5_e72c15f1_XXXL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5607" name="AutoShape 7" descr="0_df81e_fc0e980b_XXXL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5609" name="AutoShape 9" descr="0_df81e_fc0e980b_XXXL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5611" name="AutoShape 11" descr="0_df81e_fc0e980b_XXXL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5613" name="AutoShape 13" descr="0_df81e_fc0e980b_XXXL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5615" name="AutoShape 15" descr="0_df81e_fc0e980b_XXXL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5617" name="Picture 17" descr="image12963157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341438"/>
            <a:ext cx="7437438" cy="52657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smtClean="0">
                <a:latin typeface="Arial" charset="0"/>
              </a:rPr>
              <a:t>Александринский драматический театр в Санкт -Петербурге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5" name="Picture 7" descr="w_1326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700213"/>
            <a:ext cx="6657975" cy="44386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Музыка</a:t>
            </a:r>
          </a:p>
        </p:txBody>
      </p:sp>
      <p:sp>
        <p:nvSpPr>
          <p:cNvPr id="26628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400" smtClean="0">
                <a:latin typeface="Arial" charset="0"/>
              </a:rPr>
              <a:t>Романтическое направление в музыкальном искусстве представлял в  опере «Аскольдова могила» А.Н. Верстовский</a:t>
            </a:r>
          </a:p>
        </p:txBody>
      </p:sp>
      <p:sp>
        <p:nvSpPr>
          <p:cNvPr id="26629" name="Rectangl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smtClean="0">
                <a:latin typeface="Arial" charset="0"/>
              </a:rPr>
              <a:t>Героические сюжеты исторического прошлого России представлены в опере К.А.Кавоса «Иван Сусанин».</a:t>
            </a:r>
          </a:p>
        </p:txBody>
      </p:sp>
      <p:pic>
        <p:nvPicPr>
          <p:cNvPr id="26631" name="Picture 7" descr="27b592c66511ca92f820563332bc05fa_i-11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000504"/>
            <a:ext cx="4419600" cy="265429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183</TotalTime>
  <Words>1059</Words>
  <Application>Microsoft Office PowerPoint</Application>
  <PresentationFormat>Экран (4:3)</PresentationFormat>
  <Paragraphs>67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Культурное пространство империи в первой половине XIX в.: Художественная культура народов России. 9 класс</vt:lpstr>
      <vt:lpstr>Особенности художественной культуры первой половины XIX века</vt:lpstr>
      <vt:lpstr>Литература</vt:lpstr>
      <vt:lpstr>Литература</vt:lpstr>
      <vt:lpstr>Литература</vt:lpstr>
      <vt:lpstr>Литература</vt:lpstr>
      <vt:lpstr>Большой театр в Москве</vt:lpstr>
      <vt:lpstr>Александринский драматический театр в Санкт -Петербурге</vt:lpstr>
      <vt:lpstr>Музыка</vt:lpstr>
      <vt:lpstr>Живопись</vt:lpstr>
      <vt:lpstr>А.А. Иванов « Явление Христа народу»</vt:lpstr>
      <vt:lpstr>П.А. Федотов «Свежий кавалер»</vt:lpstr>
      <vt:lpstr>А.Г.Веницианов  «На пашне. Весна»</vt:lpstr>
      <vt:lpstr>Здание Адмиралтейства</vt:lpstr>
      <vt:lpstr>Архитектура</vt:lpstr>
      <vt:lpstr>По проекту К.И. Росси построен Михайловский дворец</vt:lpstr>
      <vt:lpstr>Презентация PowerPoint</vt:lpstr>
      <vt:lpstr>Культура России в первой половине XIX века. Наука и образование.</vt:lpstr>
      <vt:lpstr>Естественно – математические науки.</vt:lpstr>
      <vt:lpstr>Презентация PowerPoint</vt:lpstr>
      <vt:lpstr>Презентация PowerPoint</vt:lpstr>
      <vt:lpstr>Презентация PowerPoint</vt:lpstr>
      <vt:lpstr>1839 – основана Пулковская обсерватория. (Николаевская Пулковская). Главное направление – составление каталога координат звёзд).</vt:lpstr>
      <vt:lpstr>Презентация PowerPoint</vt:lpstr>
      <vt:lpstr>Парово́зы Черепа́новых — первые паровозы построенные в России. Первый паровоз был построен в 1833 году, второй — в 1835.  </vt:lpstr>
      <vt:lpstr>Презентация PowerPoint</vt:lpstr>
      <vt:lpstr>Презентация PowerPoint</vt:lpstr>
      <vt:lpstr>Презентация PowerPoint</vt:lpstr>
      <vt:lpstr>Историческая наука.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teacher</cp:lastModifiedBy>
  <cp:revision>13</cp:revision>
  <dcterms:created xsi:type="dcterms:W3CDTF">2015-03-21T12:26:38Z</dcterms:created>
  <dcterms:modified xsi:type="dcterms:W3CDTF">2019-03-13T04:58:07Z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0008002e130000000000010243100207f6000400038000</vt:lpwstr>
  </property>
</Properties>
</file>