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4"/>
  </p:notesMasterIdLst>
  <p:handoutMasterIdLst>
    <p:handoutMasterId r:id="rId15"/>
  </p:handoutMasterIdLst>
  <p:sldIdLst>
    <p:sldId id="257" r:id="rId5"/>
    <p:sldId id="272" r:id="rId6"/>
    <p:sldId id="265" r:id="rId7"/>
    <p:sldId id="273" r:id="rId8"/>
    <p:sldId id="275" r:id="rId9"/>
    <p:sldId id="277" r:id="rId10"/>
    <p:sldId id="278" r:id="rId11"/>
    <p:sldId id="279" r:id="rId12"/>
    <p:sldId id="280" r:id="rId13"/>
  </p:sldIdLst>
  <p:sldSz cx="12188825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3B4B98B0-60AC-42C2-AFA5-B58CD77FA1E5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280" autoAdjust="0"/>
  </p:normalViewPr>
  <p:slideViewPr>
    <p:cSldViewPr>
      <p:cViewPr varScale="1">
        <p:scale>
          <a:sx n="111" d="100"/>
          <a:sy n="111" d="100"/>
        </p:scale>
        <p:origin x="594" y="108"/>
      </p:cViewPr>
      <p:guideLst>
        <p:guide pos="3839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9C567D4A-04CB-4EDF-8FB1-342A02FC8EC5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801253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полнитель верхне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rtl="0">
              <a:defRPr sz="1200"/>
            </a:lvl1pPr>
          </a:lstStyle>
          <a:p>
            <a:pPr rtl="0"/>
            <a:r>
              <a:rPr lang="en-US"/>
              <a:t>02.08.2016</a:t>
            </a:r>
            <a:endParaRPr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/>
          </a:p>
        </p:txBody>
      </p:sp>
      <p:sp>
        <p:nvSpPr>
          <p:cNvPr id="5" name="Заполнитель заме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t>Щелкните, чтобы изменить стили текста образца слайда</a:t>
            </a:r>
          </a:p>
          <a:p>
            <a:pPr lvl="1" rtl="0"/>
            <a:r>
              <a:t>Второй уровень</a:t>
            </a:r>
          </a:p>
          <a:p>
            <a:pPr lvl="2" rtl="0"/>
            <a:r>
              <a:t>Третий уровень</a:t>
            </a:r>
          </a:p>
          <a:p>
            <a:pPr lvl="3" rtl="0"/>
            <a:r>
              <a:t>Четвертый уровень</a:t>
            </a:r>
          </a:p>
          <a:p>
            <a:pPr lvl="4" rtl="0"/>
            <a:r>
              <a:t>Пятый уровень</a:t>
            </a:r>
          </a:p>
        </p:txBody>
      </p:sp>
      <p:sp>
        <p:nvSpPr>
          <p:cNvPr id="6" name="Заполнитель нижне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endParaRPr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rtl="0">
              <a:defRPr sz="1200"/>
            </a:lvl1pPr>
          </a:lstStyle>
          <a:p>
            <a:pPr rtl="0"/>
            <a:fld id="{2E61351F-DBB1-4664-ADA9-83BC7CB8848D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23620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93814" y="990600"/>
            <a:ext cx="8458200" cy="3200400"/>
          </a:xfrm>
        </p:spPr>
        <p:txBody>
          <a:bodyPr rtlCol="0">
            <a:normAutofit/>
          </a:bodyPr>
          <a:lstStyle>
            <a:lvl1pPr algn="l" rtl="0">
              <a:defRPr sz="600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93813" y="4267200"/>
            <a:ext cx="8458200" cy="1371600"/>
          </a:xfrm>
        </p:spPr>
        <p:txBody>
          <a:bodyPr rtlCol="0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rtl="0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rtl="0"/>
            <a:r>
              <a:rPr lang="ru-RU" smtClean="0"/>
              <a:t>Образец подзаголовка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538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 mod="1"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39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 rtlCol="0"/>
          <a:lstStyle>
            <a:lvl5pPr algn="l" rtl="0">
              <a:defRPr/>
            </a:lvl5pPr>
            <a:lvl6pPr marL="1600200" algn="l" rtl="0">
              <a:defRPr/>
            </a:lvl6pPr>
            <a:lvl7pPr marL="1874520" algn="l" rtl="0">
              <a:defRPr/>
            </a:lvl7pPr>
            <a:lvl8pPr marL="2148840" algn="l" rtl="0">
              <a:defRPr/>
            </a:lvl8pPr>
            <a:lvl9pPr marL="2423160"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575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752014" y="381000"/>
            <a:ext cx="1904998" cy="5791200"/>
          </a:xfrm>
        </p:spPr>
        <p:txBody>
          <a:bodyPr vert="eaVert"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293814" y="381000"/>
            <a:ext cx="8305800" cy="5791200"/>
          </a:xfrm>
        </p:spPr>
        <p:txBody>
          <a:bodyPr vert="eaVert"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2264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 rtlCol="0"/>
          <a:lstStyle>
            <a:lvl5pPr algn="l" rtl="0">
              <a:defRPr/>
            </a:lvl5pPr>
            <a:lvl6pPr algn="l" rtl="0">
              <a:defRPr/>
            </a:lvl6pPr>
            <a:lvl7pPr algn="l" rtl="0">
              <a:defRPr/>
            </a:lvl7pPr>
            <a:lvl8pPr algn="l" rtl="0">
              <a:defRPr/>
            </a:lvl8pPr>
            <a:lvl9pPr algn="l" rtl="0">
              <a:defRPr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768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2057400"/>
            <a:ext cx="8458201" cy="2666999"/>
          </a:xfrm>
        </p:spPr>
        <p:txBody>
          <a:bodyPr rtlCol="0" anchor="b">
            <a:normAutofit/>
          </a:bodyPr>
          <a:lstStyle>
            <a:lvl1pPr algn="l" rtl="0">
              <a:defRPr sz="4800" b="0" i="0" cap="none" baseline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4876800"/>
            <a:ext cx="8458201" cy="1143000"/>
          </a:xfrm>
        </p:spPr>
        <p:txBody>
          <a:bodyPr rtlCol="0" anchor="t">
            <a:normAutofit/>
          </a:bodyPr>
          <a:lstStyle>
            <a:lvl1pPr marL="0" indent="0" algn="l" rtl="0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 algn="l" rtl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l" rtl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l" rtl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8620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типа объекто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293812" y="1676400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02035" y="1676401"/>
            <a:ext cx="4700016" cy="44958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462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lvl1pPr algn="l" rtl="0">
              <a:defRPr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93813" y="1676399"/>
            <a:ext cx="4701142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293813" y="2516457"/>
            <a:ext cx="4701142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5" name="Замещающий текст 4"/>
          <p:cNvSpPr>
            <a:spLocks noGrp="1"/>
          </p:cNvSpPr>
          <p:nvPr>
            <p:ph type="body" sz="quarter" idx="3"/>
          </p:nvPr>
        </p:nvSpPr>
        <p:spPr>
          <a:xfrm>
            <a:off x="6191754" y="1676399"/>
            <a:ext cx="4703259" cy="762001"/>
          </a:xfrm>
        </p:spPr>
        <p:txBody>
          <a:bodyPr rtlCol="0" anchor="ctr">
            <a:noAutofit/>
          </a:bodyPr>
          <a:lstStyle>
            <a:lvl1pPr marL="0" indent="0" algn="l" rtl="0">
              <a:spcBef>
                <a:spcPts val="0"/>
              </a:spcBef>
              <a:buNone/>
              <a:defRPr sz="2400" b="0"/>
            </a:lvl1pPr>
            <a:lvl2pPr marL="457200" indent="0" algn="l" rtl="0">
              <a:buNone/>
              <a:defRPr sz="2000" b="1"/>
            </a:lvl2pPr>
            <a:lvl3pPr marL="914400" indent="0" algn="l" rtl="0">
              <a:buNone/>
              <a:defRPr sz="1800" b="1"/>
            </a:lvl3pPr>
            <a:lvl4pPr marL="1371600" indent="0" algn="l" rtl="0">
              <a:buNone/>
              <a:defRPr sz="1600" b="1"/>
            </a:lvl4pPr>
            <a:lvl5pPr marL="1828800" indent="0" algn="l" rtl="0">
              <a:buNone/>
              <a:defRPr sz="1600" b="1"/>
            </a:lvl5pPr>
            <a:lvl6pPr marL="2286000" indent="0" algn="l" rtl="0">
              <a:buNone/>
              <a:defRPr sz="1600" b="1"/>
            </a:lvl6pPr>
            <a:lvl7pPr marL="2743200" indent="0" algn="l" rtl="0">
              <a:buNone/>
              <a:defRPr sz="1600" b="1"/>
            </a:lvl7pPr>
            <a:lvl8pPr marL="3200400" indent="0" algn="l" rtl="0">
              <a:buNone/>
              <a:defRPr sz="1600" b="1"/>
            </a:lvl8pPr>
            <a:lvl9pPr marL="3657600" indent="0" algn="l" rtl="0">
              <a:buNone/>
              <a:defRPr sz="1600" b="1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1754" y="2516457"/>
            <a:ext cx="4703259" cy="3655743"/>
          </a:xfrm>
        </p:spPr>
        <p:txBody>
          <a:bodyPr rtlCol="0"/>
          <a:lstStyle>
            <a:lvl1pPr algn="l" rtl="0">
              <a:defRPr sz="22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marL="1600200" algn="l" rtl="0">
              <a:defRPr sz="1600"/>
            </a:lvl6pPr>
            <a:lvl7pPr marL="1874520" algn="l" rtl="0">
              <a:defRPr sz="1600"/>
            </a:lvl7pPr>
            <a:lvl8pPr marL="2148840" algn="l" rtl="0">
              <a:defRPr sz="1600"/>
            </a:lvl8pPr>
            <a:lvl9pPr marL="2423160"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8552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595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3399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1" y="1676400"/>
            <a:ext cx="3810000" cy="2438400"/>
          </a:xfrm>
        </p:spPr>
        <p:txBody>
          <a:bodyPr rtlCol="0" anchor="b">
            <a:norm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685800"/>
            <a:ext cx="6172200" cy="5486400"/>
          </a:xfrm>
        </p:spPr>
        <p:txBody>
          <a:bodyPr rtlCol="0">
            <a:normAutofit/>
          </a:bodyPr>
          <a:lstStyle>
            <a:lvl1pPr algn="l" rtl="0">
              <a:defRPr sz="2400"/>
            </a:lvl1pPr>
            <a:lvl2pPr algn="l" rtl="0">
              <a:defRPr sz="2000"/>
            </a:lvl2pPr>
            <a:lvl3pPr algn="l" rtl="0">
              <a:defRPr sz="1800"/>
            </a:lvl3pPr>
            <a:lvl4pPr algn="l" rtl="0">
              <a:defRPr sz="1600"/>
            </a:lvl4pPr>
            <a:lvl5pPr algn="l" rtl="0">
              <a:defRPr sz="1600"/>
            </a:lvl5pPr>
            <a:lvl6pPr algn="l" rtl="0">
              <a:defRPr sz="1600"/>
            </a:lvl6pPr>
            <a:lvl7pPr algn="l" rtl="0">
              <a:defRPr sz="1600"/>
            </a:lvl7pPr>
            <a:lvl8pPr algn="l" rtl="0">
              <a:defRPr sz="1600"/>
            </a:lvl8pPr>
            <a:lvl9pPr algn="l" rtl="0">
              <a:defRPr sz="1600"/>
            </a:lvl9pPr>
          </a:lstStyle>
          <a:p>
            <a:pPr lvl="0" rtl="0"/>
            <a:r>
              <a:rPr lang="ru-RU" smtClean="0"/>
              <a:t>Образец текста</a:t>
            </a:r>
          </a:p>
          <a:p>
            <a:pPr lvl="1" rtl="0"/>
            <a:r>
              <a:rPr lang="ru-RU" smtClean="0"/>
              <a:t>Второй уровень</a:t>
            </a:r>
          </a:p>
          <a:p>
            <a:pPr lvl="2" rtl="0"/>
            <a:r>
              <a:rPr lang="ru-RU" smtClean="0"/>
              <a:t>Третий уровень</a:t>
            </a:r>
          </a:p>
          <a:p>
            <a:pPr lvl="3" rtl="0"/>
            <a:r>
              <a:rPr lang="ru-RU" smtClean="0"/>
              <a:t>Четвертый уровень</a:t>
            </a:r>
          </a:p>
          <a:p>
            <a:pPr lvl="4" rtl="0"/>
            <a:r>
              <a:rPr lang="ru-RU" smtClean="0"/>
              <a:t>Пятый уровень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1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r>
              <a:rPr lang="en-US"/>
              <a:t>02.08.2016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>
            <a:lvl1pPr algn="l" rtl="0">
              <a:defRPr sz="1100"/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858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0812" y="1676400"/>
            <a:ext cx="3810000" cy="2438400"/>
          </a:xfrm>
        </p:spPr>
        <p:txBody>
          <a:bodyPr rtlCol="0" anchor="b">
            <a:noAutofit/>
          </a:bodyPr>
          <a:lstStyle>
            <a:lvl1pPr algn="l" rtl="0">
              <a:defRPr sz="3200" b="0"/>
            </a:lvl1pPr>
          </a:lstStyle>
          <a:p>
            <a:pPr rtl="0"/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Рисунок 2" descr="Пустой заполнитель, вместо которого можно добавить изображение. Щелкните заполнитель и выберите изображение, которое необходимо добавить."/>
          <p:cNvSpPr>
            <a:spLocks noGrp="1"/>
          </p:cNvSpPr>
          <p:nvPr>
            <p:ph type="pic" idx="1"/>
          </p:nvPr>
        </p:nvSpPr>
        <p:spPr>
          <a:xfrm>
            <a:off x="1522412" y="0"/>
            <a:ext cx="5943601" cy="6858000"/>
          </a:xfrm>
        </p:spPr>
        <p:txBody>
          <a:bodyPr tIns="914400" rtlCol="0">
            <a:normAutofit/>
          </a:bodyPr>
          <a:lstStyle>
            <a:lvl1pPr marL="0" indent="0" algn="ctr" rtl="0">
              <a:buNone/>
              <a:defRPr sz="2400"/>
            </a:lvl1pPr>
            <a:lvl2pPr marL="457200" indent="0" algn="l" rtl="0">
              <a:buNone/>
              <a:defRPr sz="2800"/>
            </a:lvl2pPr>
            <a:lvl3pPr marL="914400" indent="0" algn="l" rtl="0">
              <a:buNone/>
              <a:defRPr sz="2400"/>
            </a:lvl3pPr>
            <a:lvl4pPr marL="1371600" indent="0" algn="l" rtl="0">
              <a:buNone/>
              <a:defRPr sz="2000"/>
            </a:lvl4pPr>
            <a:lvl5pPr marL="1828800" indent="0" algn="l" rtl="0">
              <a:buNone/>
              <a:defRPr sz="2000"/>
            </a:lvl5pPr>
            <a:lvl6pPr marL="2286000" indent="0" algn="l" rtl="0">
              <a:buNone/>
              <a:defRPr sz="2000"/>
            </a:lvl6pPr>
            <a:lvl7pPr marL="2743200" indent="0" algn="l" rtl="0">
              <a:buNone/>
              <a:defRPr sz="2000"/>
            </a:lvl7pPr>
            <a:lvl8pPr marL="3200400" indent="0" algn="l" rtl="0">
              <a:buNone/>
              <a:defRPr sz="2000"/>
            </a:lvl8pPr>
            <a:lvl9pPr marL="3657600" indent="0" algn="l" rtl="0">
              <a:buNone/>
              <a:defRPr sz="2000"/>
            </a:lvl9pPr>
          </a:lstStyle>
          <a:p>
            <a:pPr rtl="0"/>
            <a:r>
              <a:rPr lang="ru-RU" smtClean="0"/>
              <a:t>Вставка рисунка</a:t>
            </a:r>
            <a:endParaRPr/>
          </a:p>
        </p:txBody>
      </p:sp>
      <p:sp>
        <p:nvSpPr>
          <p:cNvPr id="4" name="Замещающий текст 3"/>
          <p:cNvSpPr>
            <a:spLocks noGrp="1"/>
          </p:cNvSpPr>
          <p:nvPr>
            <p:ph type="body" sz="half" idx="2"/>
          </p:nvPr>
        </p:nvSpPr>
        <p:spPr>
          <a:xfrm>
            <a:off x="7770812" y="4191000"/>
            <a:ext cx="3810000" cy="1524000"/>
          </a:xfrm>
        </p:spPr>
        <p:txBody>
          <a:bodyPr rtlCol="0">
            <a:normAutofit/>
          </a:bodyPr>
          <a:lstStyle>
            <a:lvl1pPr marL="0" indent="0" algn="l" rtl="0">
              <a:buNone/>
              <a:defRPr sz="1800"/>
            </a:lvl1pPr>
            <a:lvl2pPr marL="457200" indent="0" algn="l" rtl="0">
              <a:buNone/>
              <a:defRPr sz="1200"/>
            </a:lvl2pPr>
            <a:lvl3pPr marL="914400" indent="0" algn="l" rtl="0">
              <a:buNone/>
              <a:defRPr sz="1000"/>
            </a:lvl3pPr>
            <a:lvl4pPr marL="1371600" indent="0" algn="l" rtl="0">
              <a:buNone/>
              <a:defRPr sz="900"/>
            </a:lvl4pPr>
            <a:lvl5pPr marL="1828800" indent="0" algn="l" rtl="0">
              <a:buNone/>
              <a:defRPr sz="900"/>
            </a:lvl5pPr>
            <a:lvl6pPr marL="2286000" indent="0" algn="l" rtl="0">
              <a:buNone/>
              <a:defRPr sz="900"/>
            </a:lvl6pPr>
            <a:lvl7pPr marL="2743200" indent="0" algn="l" rtl="0">
              <a:buNone/>
              <a:defRPr sz="900"/>
            </a:lvl7pPr>
            <a:lvl8pPr marL="3200400" indent="0" algn="l" rtl="0">
              <a:buNone/>
              <a:defRPr sz="900"/>
            </a:lvl8pPr>
            <a:lvl9pPr marL="3657600" indent="0" algn="l" rtl="0">
              <a:buNone/>
              <a:defRPr sz="900"/>
            </a:lvl9pPr>
          </a:lstStyle>
          <a:p>
            <a:pPr lvl="0" rt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39490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836614" y="0"/>
            <a:ext cx="11352212" cy="6858000"/>
          </a:xfrm>
          <a:prstGeom prst="rect">
            <a:avLst/>
          </a:prstGeom>
          <a:gradFill>
            <a:gsLst>
              <a:gs pos="0">
                <a:schemeClr val="bg1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/>
            <a:endParaRPr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rtl="0"/>
            <a:r>
              <a:rPr lang="ru"/>
              <a:t>Стиль образца заголовка</a:t>
            </a:r>
            <a:endParaRPr dirty="0"/>
          </a:p>
        </p:txBody>
      </p:sp>
      <p:sp>
        <p:nvSpPr>
          <p:cNvPr id="3" name="Замещающий текст 2"/>
          <p:cNvSpPr>
            <a:spLocks noGrp="1"/>
          </p:cNvSpPr>
          <p:nvPr>
            <p:ph type="body" idx="1"/>
          </p:nvPr>
        </p:nvSpPr>
        <p:spPr>
          <a:xfrm>
            <a:off x="1293813" y="1676400"/>
            <a:ext cx="9601200" cy="449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rtl="0"/>
            <a:r>
              <a:rPr lang="ru"/>
              <a:t>Образец текста</a:t>
            </a:r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271781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r>
              <a:rPr lang="en-US"/>
              <a:t>02.08.2016</a:t>
            </a:r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4515" y="6356351"/>
            <a:ext cx="38597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051225" y="6356351"/>
            <a:ext cx="2844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rtl="0">
              <a:defRPr sz="1100">
                <a:solidFill>
                  <a:schemeClr val="tx1">
                    <a:lumMod val="90000"/>
                    <a:lumOff val="10000"/>
                  </a:schemeClr>
                </a:solidFill>
              </a:defRPr>
            </a:lvl1pPr>
          </a:lstStyle>
          <a:p>
            <a:pPr rtl="0"/>
            <a:fld id="{81FEFA0A-2F20-4B60-98C6-5FFDA469AA1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7214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3838" indent="-228600" algn="l" defTabSz="914400" rtl="0" eaLnBrk="1" latinLnBrk="0" hangingPunct="1">
        <a:lnSpc>
          <a:spcPct val="90000"/>
        </a:lnSpc>
        <a:spcBef>
          <a:spcPts val="16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0292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7724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5156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lnSpc>
          <a:spcPct val="90000"/>
        </a:lnSpc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87452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23160" indent="-228600" algn="l" defTabSz="914400" rtl="0" eaLnBrk="1" latinLnBrk="0" hangingPunct="1">
        <a:spcBef>
          <a:spcPts val="600"/>
        </a:spcBef>
        <a:buFont typeface="Euphemia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5000" t="-9000" r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16632"/>
            <a:ext cx="8990245" cy="3538447"/>
          </a:xfrm>
        </p:spPr>
        <p:txBody>
          <a:bodyPr rtlCol="0">
            <a:noAutofit/>
          </a:bodyPr>
          <a:lstStyle/>
          <a:p>
            <a:pPr rtl="0"/>
            <a:r>
              <a:rPr lang="ru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Консультация для </a:t>
            </a:r>
            <a: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>педагогов</a:t>
            </a:r>
            <a: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" sz="2800" dirty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" sz="2800" dirty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  <a:t/>
            </a:r>
            <a:br>
              <a:rPr lang="ru" sz="2800" dirty="0" smtClean="0">
                <a:solidFill>
                  <a:srgbClr val="0070C0"/>
                </a:solidFill>
                <a:latin typeface="Arial Black" panose="020B0A04020102020204" pitchFamily="34" charset="0"/>
              </a:rPr>
            </a:br>
            <a:r>
              <a:rPr lang="ru" sz="6600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Доброта с экрана </a:t>
            </a:r>
            <a:r>
              <a:rPr lang="ru" sz="7200" dirty="0" smtClean="0"/>
              <a:t/>
            </a:r>
            <a:br>
              <a:rPr lang="ru" sz="7200" dirty="0" smtClean="0"/>
            </a:br>
            <a:endParaRPr lang="ru" sz="7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582244" y="2636912"/>
            <a:ext cx="5688632" cy="936104"/>
          </a:xfrm>
        </p:spPr>
        <p:txBody>
          <a:bodyPr rtlCol="0">
            <a:normAutofit fontScale="77500" lnSpcReduction="20000"/>
          </a:bodyPr>
          <a:lstStyle/>
          <a:p>
            <a:pPr rtl="0"/>
            <a:endParaRPr lang="ru" dirty="0">
              <a:latin typeface="Arial Black" panose="020B0A04020102020204" pitchFamily="34" charset="0"/>
            </a:endParaRPr>
          </a:p>
          <a:p>
            <a:pPr rtl="0"/>
            <a:endParaRPr lang="ru" dirty="0" smtClean="0">
              <a:latin typeface="Arial Black" panose="020B0A04020102020204" pitchFamily="34" charset="0"/>
            </a:endParaRPr>
          </a:p>
          <a:p>
            <a:pPr rtl="0"/>
            <a:endParaRPr lang="ru" dirty="0">
              <a:latin typeface="Arial Black" panose="020B0A04020102020204" pitchFamily="34" charset="0"/>
            </a:endParaRPr>
          </a:p>
          <a:p>
            <a:r>
              <a:rPr lang="ru" b="1" dirty="0">
                <a:solidFill>
                  <a:srgbClr val="0070C0"/>
                </a:solidFill>
              </a:rPr>
              <a:t>под редакцией Е.И. Гришиной</a:t>
            </a:r>
            <a:endParaRPr lang="ru" b="1" dirty="0" smtClean="0">
              <a:solidFill>
                <a:srgbClr val="0070C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817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2111896"/>
          </a:xfrm>
        </p:spPr>
        <p:txBody>
          <a:bodyPr rtlCol="0"/>
          <a:lstStyle/>
          <a:p>
            <a:pPr rtl="0"/>
            <a:r>
              <a:rPr lang="ru" b="1" dirty="0" smtClean="0"/>
              <a:t>Федеральный государственный стандарт</a:t>
            </a:r>
            <a:br>
              <a:rPr lang="ru" b="1" dirty="0" smtClean="0"/>
            </a:br>
            <a:r>
              <a:rPr lang="ru" b="1" dirty="0" smtClean="0"/>
              <a:t/>
            </a:r>
            <a:br>
              <a:rPr lang="ru" b="1" dirty="0" smtClean="0"/>
            </a:br>
            <a:r>
              <a:rPr lang="ru" sz="3200" dirty="0" smtClean="0"/>
              <a:t>ЦЕЛЬ образования на современном этапе:</a:t>
            </a:r>
            <a:br>
              <a:rPr lang="ru" sz="3200" dirty="0" smtClean="0"/>
            </a:br>
            <a:endParaRPr lang="ru" sz="3200" dirty="0"/>
          </a:p>
        </p:txBody>
      </p:sp>
      <p:sp>
        <p:nvSpPr>
          <p:cNvPr id="14" name="Объект 13"/>
          <p:cNvSpPr>
            <a:spLocks noGrp="1"/>
          </p:cNvSpPr>
          <p:nvPr>
            <p:ph idx="1"/>
          </p:nvPr>
        </p:nvSpPr>
        <p:spPr>
          <a:xfrm>
            <a:off x="1293813" y="2492896"/>
            <a:ext cx="9601200" cy="3679304"/>
          </a:xfrm>
        </p:spPr>
        <p:txBody>
          <a:bodyPr rtlCol="0"/>
          <a:lstStyle/>
          <a:p>
            <a:pPr rtl="0"/>
            <a:r>
              <a:rPr lang="ru" dirty="0" smtClean="0"/>
              <a:t>личностное</a:t>
            </a:r>
            <a:endParaRPr lang="ru" dirty="0"/>
          </a:p>
          <a:p>
            <a:pPr rtl="0"/>
            <a:r>
              <a:rPr lang="ru" dirty="0" smtClean="0"/>
              <a:t>социальное</a:t>
            </a:r>
            <a:endParaRPr lang="ru" dirty="0"/>
          </a:p>
          <a:p>
            <a:pPr rtl="0"/>
            <a:r>
              <a:rPr lang="ru-RU" dirty="0"/>
              <a:t>п</a:t>
            </a:r>
            <a:r>
              <a:rPr lang="ru" dirty="0" smtClean="0"/>
              <a:t>ознавательное</a:t>
            </a:r>
          </a:p>
          <a:p>
            <a:pPr rtl="0"/>
            <a:r>
              <a:rPr lang="ru-RU" dirty="0"/>
              <a:t>к</a:t>
            </a:r>
            <a:r>
              <a:rPr lang="ru" dirty="0" smtClean="0"/>
              <a:t>оммуникативное развитие детей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0821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7828" y="116632"/>
            <a:ext cx="10801200" cy="2016224"/>
          </a:xfrm>
        </p:spPr>
        <p:txBody>
          <a:bodyPr rtlCol="0">
            <a:normAutofit/>
          </a:bodyPr>
          <a:lstStyle/>
          <a:p>
            <a:pPr rtl="0"/>
            <a:r>
              <a:rPr lang="ru-RU" sz="2800" b="1" dirty="0" smtClean="0">
                <a:solidFill>
                  <a:srgbClr val="0070C0"/>
                </a:solidFill>
              </a:rPr>
              <a:t>П</a:t>
            </a:r>
            <a:r>
              <a:rPr lang="ru" sz="2800" b="1" dirty="0" smtClean="0">
                <a:solidFill>
                  <a:srgbClr val="0070C0"/>
                </a:solidFill>
              </a:rPr>
              <a:t>очему созрела необходимость содания программы, направленной на развитие речи и нравственных качеств личности на основе использования отечественных мультфильмов?</a:t>
            </a:r>
            <a:endParaRPr lang="ru" sz="2800" b="1" dirty="0">
              <a:solidFill>
                <a:srgbClr val="0070C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3813" y="2276872"/>
            <a:ext cx="9601200" cy="3895328"/>
          </a:xfrm>
        </p:spPr>
        <p:txBody>
          <a:bodyPr/>
          <a:lstStyle/>
          <a:p>
            <a:pPr marL="342900" indent="-342900">
              <a:buFontTx/>
              <a:buChar char="-"/>
            </a:pPr>
            <a:r>
              <a:rPr lang="ru-RU" dirty="0" smtClean="0"/>
              <a:t>Большое количество детей с ОНР</a:t>
            </a:r>
          </a:p>
          <a:p>
            <a:pPr marL="342900" indent="-342900">
              <a:buFontTx/>
              <a:buChar char="-"/>
            </a:pPr>
            <a:r>
              <a:rPr lang="ru-RU" dirty="0"/>
              <a:t>С</a:t>
            </a:r>
            <a:r>
              <a:rPr lang="ru-RU" dirty="0" smtClean="0"/>
              <a:t>оциальный инфантилизм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Не умеют дружить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Не соблюдают норм поведения и этикета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Не видят и не ценят красоту русской природы</a:t>
            </a:r>
          </a:p>
          <a:p>
            <a:pPr marL="342900" indent="-342900">
              <a:buFontTx/>
              <a:buChar char="-"/>
            </a:pPr>
            <a:r>
              <a:rPr lang="ru-RU" dirty="0" smtClean="0"/>
              <a:t>Не знают истории своей страны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85674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116632"/>
            <a:ext cx="9601200" cy="864096"/>
          </a:xfrm>
        </p:spPr>
        <p:txBody>
          <a:bodyPr rtlCol="0"/>
          <a:lstStyle/>
          <a:p>
            <a:pPr algn="ctr" rtl="0"/>
            <a:r>
              <a:rPr lang="ru" b="1" dirty="0" smtClean="0"/>
              <a:t>Почему именно мультфильм?</a:t>
            </a:r>
            <a:endParaRPr lang="ru" b="1" dirty="0"/>
          </a:p>
        </p:txBody>
      </p:sp>
      <p:pic>
        <p:nvPicPr>
          <p:cNvPr id="1026" name="Picture 2" descr="https://okayno.fun/wp-content/uploads/2018/03/0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408" y="4077071"/>
            <a:ext cx="2777454" cy="1944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avatars.mds.yandex.net/get-ott/224348/2a0000016249a6007378b71af4bcd3f54637/ori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1844" y="1124744"/>
            <a:ext cx="5040560" cy="27561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belinfilm.by/wp-content/uploads/2017/10/maxresdefault-3-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3447" y="4077070"/>
            <a:ext cx="2570688" cy="1944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cdn.fishki.net/upload/post/201512/09/1768677/tn/dzhejson-stjejtem-oi-vin-dizel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2444" y="1658633"/>
            <a:ext cx="4416923" cy="4444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130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671736"/>
          </a:xfrm>
        </p:spPr>
        <p:txBody>
          <a:bodyPr rtlCol="0"/>
          <a:lstStyle/>
          <a:p>
            <a:pPr algn="ctr" rtl="0"/>
            <a:r>
              <a:rPr lang="ru" b="1" dirty="0" smtClean="0"/>
              <a:t>Методы и приемы</a:t>
            </a:r>
            <a:endParaRPr lang="ru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3812" y="1268760"/>
            <a:ext cx="4700016" cy="4903440"/>
          </a:xfrm>
        </p:spPr>
        <p:txBody>
          <a:bodyPr rtlCol="0"/>
          <a:lstStyle/>
          <a:p>
            <a:pPr rtl="0"/>
            <a:r>
              <a:rPr lang="ru" dirty="0" smtClean="0"/>
              <a:t>Словесный метод</a:t>
            </a:r>
          </a:p>
          <a:p>
            <a:pPr rtl="0"/>
            <a:r>
              <a:rPr lang="ru" dirty="0" smtClean="0"/>
              <a:t>Наглядный метод</a:t>
            </a:r>
          </a:p>
          <a:p>
            <a:pPr rtl="0"/>
            <a:r>
              <a:rPr lang="ru-RU" dirty="0" smtClean="0"/>
              <a:t>П</a:t>
            </a:r>
            <a:r>
              <a:rPr lang="ru" dirty="0" smtClean="0"/>
              <a:t>рактический метод</a:t>
            </a:r>
          </a:p>
          <a:p>
            <a:pPr rtl="0"/>
            <a:r>
              <a:rPr lang="ru-RU" dirty="0" smtClean="0"/>
              <a:t>И</a:t>
            </a:r>
            <a:r>
              <a:rPr lang="ru" dirty="0" smtClean="0"/>
              <a:t>нтерактивный метод</a:t>
            </a:r>
          </a:p>
          <a:p>
            <a:pPr rtl="0"/>
            <a:r>
              <a:rPr lang="ru" dirty="0" smtClean="0"/>
              <a:t>ИКТ</a:t>
            </a:r>
            <a:endParaRPr lang="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202035" y="1196752"/>
            <a:ext cx="4700016" cy="4975449"/>
          </a:xfrm>
        </p:spPr>
        <p:txBody>
          <a:bodyPr/>
          <a:lstStyle/>
          <a:p>
            <a:r>
              <a:rPr lang="ru-RU" dirty="0" smtClean="0"/>
              <a:t>«Стоп-кадр»</a:t>
            </a:r>
          </a:p>
          <a:p>
            <a:r>
              <a:rPr lang="ru-RU" dirty="0" smtClean="0"/>
              <a:t>«Путаница»</a:t>
            </a:r>
          </a:p>
          <a:p>
            <a:r>
              <a:rPr lang="ru-RU" dirty="0" smtClean="0"/>
              <a:t>«Калейдоскоп кадров»</a:t>
            </a:r>
          </a:p>
          <a:p>
            <a:r>
              <a:rPr lang="ru-RU" dirty="0" smtClean="0"/>
              <a:t>«Дублеры»</a:t>
            </a:r>
          </a:p>
          <a:p>
            <a:r>
              <a:rPr lang="ru-RU" dirty="0" smtClean="0"/>
              <a:t>«Умники и умницы»</a:t>
            </a:r>
          </a:p>
          <a:p>
            <a:r>
              <a:rPr lang="ru-RU" dirty="0" smtClean="0"/>
              <a:t>«Режиссеры»</a:t>
            </a:r>
          </a:p>
          <a:p>
            <a:r>
              <a:rPr lang="ru-RU" dirty="0" smtClean="0"/>
              <a:t>«Актеры» </a:t>
            </a:r>
          </a:p>
          <a:p>
            <a:r>
              <a:rPr lang="ru-RU" dirty="0" smtClean="0"/>
              <a:t>«Оживление мультфильма»</a:t>
            </a:r>
          </a:p>
          <a:p>
            <a:r>
              <a:rPr lang="ru-RU" dirty="0" smtClean="0"/>
              <a:t>«Назови мультфильм»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7476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671736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4000" b="1" dirty="0" smtClean="0"/>
              <a:t>Ф</a:t>
            </a:r>
            <a:r>
              <a:rPr lang="ru" sz="4000" b="1" dirty="0" smtClean="0"/>
              <a:t>ормы работы:</a:t>
            </a:r>
            <a:endParaRPr lang="ru" sz="40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3812" y="1268760"/>
            <a:ext cx="4700016" cy="4903440"/>
          </a:xfrm>
        </p:spPr>
        <p:txBody>
          <a:bodyPr rtlCol="0">
            <a:normAutofit fontScale="92500"/>
          </a:bodyPr>
          <a:lstStyle/>
          <a:p>
            <a:pPr marL="0" indent="0" rtl="0">
              <a:buNone/>
            </a:pPr>
            <a:r>
              <a:rPr lang="ru-RU" sz="2800" b="1" u="sng" dirty="0" smtClean="0"/>
              <a:t>С детьми:</a:t>
            </a:r>
          </a:p>
          <a:p>
            <a:pPr marL="457200" indent="-457200"/>
            <a:r>
              <a:rPr lang="ru-RU" sz="2800" dirty="0" smtClean="0"/>
              <a:t>Групповые и подгрупповые занятия</a:t>
            </a:r>
          </a:p>
          <a:p>
            <a:pPr marL="457200" indent="-457200"/>
            <a:r>
              <a:rPr lang="ru-RU" sz="2800" dirty="0" smtClean="0"/>
              <a:t>Выставки детской книги</a:t>
            </a:r>
          </a:p>
          <a:p>
            <a:pPr marL="457200" indent="-457200"/>
            <a:r>
              <a:rPr lang="ru-RU" sz="2800" dirty="0" smtClean="0"/>
              <a:t>Викторины</a:t>
            </a:r>
          </a:p>
          <a:p>
            <a:pPr marL="457200" indent="-457200"/>
            <a:r>
              <a:rPr lang="ru-RU" sz="2800" dirty="0" smtClean="0"/>
              <a:t>Выпуск буклетов и каталогов</a:t>
            </a:r>
          </a:p>
          <a:p>
            <a:pPr marL="457200" indent="-457200"/>
            <a:r>
              <a:rPr lang="ru-RU" sz="2800" dirty="0" err="1" smtClean="0"/>
              <a:t>Мульт</a:t>
            </a:r>
            <a:r>
              <a:rPr lang="ru-RU" sz="2800" dirty="0" smtClean="0"/>
              <a:t>-концерты</a:t>
            </a:r>
          </a:p>
          <a:p>
            <a:pPr marL="0" indent="0">
              <a:buNone/>
            </a:pPr>
            <a:endParaRPr lang="ru-RU" sz="2800" dirty="0" smtClean="0"/>
          </a:p>
          <a:p>
            <a:pPr marL="457200" indent="-457200"/>
            <a:endParaRPr lang="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202035" y="1196752"/>
            <a:ext cx="4700016" cy="4975449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b="1" u="sng" dirty="0"/>
              <a:t>С</a:t>
            </a:r>
            <a:r>
              <a:rPr lang="ru-RU" sz="2800" b="1" u="sng" dirty="0" smtClean="0"/>
              <a:t> родителями: </a:t>
            </a:r>
          </a:p>
          <a:p>
            <a:pPr marL="457200" indent="-457200"/>
            <a:r>
              <a:rPr lang="ru-RU" sz="2800" dirty="0" smtClean="0"/>
              <a:t>Родительские собрания</a:t>
            </a:r>
          </a:p>
          <a:p>
            <a:pPr marL="457200" indent="-457200"/>
            <a:r>
              <a:rPr lang="ru-RU" sz="2800" dirty="0" smtClean="0"/>
              <a:t>Лектории для родителей</a:t>
            </a:r>
          </a:p>
          <a:p>
            <a:pPr marL="457200" indent="-457200"/>
            <a:r>
              <a:rPr lang="ru-RU" sz="2800" dirty="0" smtClean="0"/>
              <a:t>Круглый стол по вопросам нравственного и речевого воспитания</a:t>
            </a:r>
          </a:p>
          <a:p>
            <a:pPr marL="457200" indent="-457200"/>
            <a:r>
              <a:rPr lang="ru-RU" sz="2800" dirty="0" smtClean="0"/>
              <a:t>Выставки, конкурсы</a:t>
            </a:r>
          </a:p>
          <a:p>
            <a:pPr marL="457200" indent="-457200"/>
            <a:r>
              <a:rPr lang="ru-RU" sz="2800" dirty="0" smtClean="0"/>
              <a:t>Анкетирование родителей</a:t>
            </a:r>
          </a:p>
          <a:p>
            <a:pPr marL="457200" indent="-457200"/>
            <a:r>
              <a:rPr lang="ru-RU" sz="2800" dirty="0" smtClean="0"/>
              <a:t>Совместно организованные с родителями праздники</a:t>
            </a:r>
          </a:p>
          <a:p>
            <a:pPr marL="457200" indent="-457200"/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26232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381000"/>
            <a:ext cx="9601200" cy="671736"/>
          </a:xfrm>
        </p:spPr>
        <p:txBody>
          <a:bodyPr rtlCol="0">
            <a:normAutofit/>
          </a:bodyPr>
          <a:lstStyle/>
          <a:p>
            <a:pPr algn="ctr" rtl="0"/>
            <a:r>
              <a:rPr lang="ru-RU" sz="4000" b="1" dirty="0" smtClean="0"/>
              <a:t>Ожидаемые результаты</a:t>
            </a:r>
            <a:r>
              <a:rPr lang="ru" sz="4000" b="1" dirty="0" smtClean="0"/>
              <a:t>:</a:t>
            </a:r>
            <a:endParaRPr lang="ru" sz="4000" b="1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1293812" y="1268760"/>
            <a:ext cx="4700016" cy="4903440"/>
          </a:xfrm>
        </p:spPr>
        <p:txBody>
          <a:bodyPr rtlCol="0">
            <a:normAutofit/>
          </a:bodyPr>
          <a:lstStyle/>
          <a:p>
            <a:pPr marL="457200" indent="-457200"/>
            <a:r>
              <a:rPr lang="ru-RU" sz="1900" dirty="0" smtClean="0"/>
              <a:t>Употреблять в собственной речи существительные, глаголы, прилагательные по всем лексическим темам</a:t>
            </a:r>
          </a:p>
          <a:p>
            <a:pPr marL="457200" indent="-457200"/>
            <a:r>
              <a:rPr lang="ru-RU" sz="1900" dirty="0" smtClean="0"/>
              <a:t>Подбирать синонимы, антонимы, фразеологизмы, пословицы и поговорки</a:t>
            </a:r>
          </a:p>
          <a:p>
            <a:pPr marL="457200" indent="-457200"/>
            <a:r>
              <a:rPr lang="ru-RU" sz="1900" dirty="0" smtClean="0"/>
              <a:t>Образовывать и использовать в речи существительные с уменьшительно-ласкательными суффиксами, глаголы в настоящем и прошедшем времени, различать и употреблять противоположные по значению названия действий, предметов и признаков</a:t>
            </a:r>
          </a:p>
          <a:p>
            <a:pPr marL="0" indent="0">
              <a:buNone/>
            </a:pPr>
            <a:endParaRPr lang="ru-RU" sz="2800" dirty="0" smtClean="0"/>
          </a:p>
          <a:p>
            <a:pPr marL="457200" indent="-457200"/>
            <a:endParaRPr lang="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2"/>
          </p:nvPr>
        </p:nvSpPr>
        <p:spPr>
          <a:xfrm>
            <a:off x="6202035" y="1196752"/>
            <a:ext cx="4700016" cy="4975449"/>
          </a:xfrm>
        </p:spPr>
        <p:txBody>
          <a:bodyPr>
            <a:normAutofit/>
          </a:bodyPr>
          <a:lstStyle/>
          <a:p>
            <a:pPr marL="457200" indent="-457200"/>
            <a:r>
              <a:rPr lang="ru-RU" sz="1900" dirty="0" smtClean="0"/>
              <a:t>Согласовывать местоимения и прилагательные с существительными мужского, женского и среднего рода</a:t>
            </a:r>
          </a:p>
          <a:p>
            <a:pPr marL="457200" indent="-457200"/>
            <a:r>
              <a:rPr lang="ru-RU" sz="1900" dirty="0" smtClean="0"/>
              <a:t>Составлять предложения из нескольких слов и вопросов, по картинке и по демонстрации действия или фрагмента мультфильма, дополнять предложения недостающими словами, распространять простые предложения однородными подлежащими и сказуемыми</a:t>
            </a:r>
          </a:p>
          <a:p>
            <a:pPr marL="457200" indent="-457200"/>
            <a:r>
              <a:rPr lang="ru-RU" sz="1900" dirty="0" smtClean="0"/>
              <a:t>Осуществлять нравственно-психологический анализ ситуации</a:t>
            </a:r>
            <a:endParaRPr lang="ru-RU" sz="1900" dirty="0"/>
          </a:p>
        </p:txBody>
      </p:sp>
    </p:spTree>
    <p:extLst>
      <p:ext uri="{BB962C8B-B14F-4D97-AF65-F5344CB8AC3E}">
        <p14:creationId xmlns:p14="http://schemas.microsoft.com/office/powerpoint/2010/main" val="44639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93813" y="188640"/>
            <a:ext cx="9601200" cy="360040"/>
          </a:xfrm>
        </p:spPr>
        <p:txBody>
          <a:bodyPr rtlCol="0">
            <a:normAutofit fontScale="90000"/>
          </a:bodyPr>
          <a:lstStyle/>
          <a:p>
            <a:pPr algn="ctr" rtl="0"/>
            <a:r>
              <a:rPr lang="ru-RU" sz="2000" b="1" dirty="0" smtClean="0"/>
              <a:t>Фрагмент содержания программы по теме «Семья»</a:t>
            </a:r>
            <a:r>
              <a:rPr lang="ru" sz="2000" b="1" dirty="0" smtClean="0"/>
              <a:t>:</a:t>
            </a:r>
            <a:endParaRPr lang="ru" sz="20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79651850"/>
              </p:ext>
            </p:extLst>
          </p:nvPr>
        </p:nvGraphicFramePr>
        <p:xfrm>
          <a:off x="909836" y="620688"/>
          <a:ext cx="10945216" cy="6141593"/>
        </p:xfrm>
        <a:graphic>
          <a:graphicData uri="http://schemas.openxmlformats.org/drawingml/2006/table">
            <a:tbl>
              <a:tblPr/>
              <a:tblGrid>
                <a:gridCol w="875618">
                  <a:extLst>
                    <a:ext uri="{9D8B030D-6E8A-4147-A177-3AD203B41FA5}">
                      <a16:colId xmlns:a16="http://schemas.microsoft.com/office/drawing/2014/main" val="3609836874"/>
                    </a:ext>
                  </a:extLst>
                </a:gridCol>
                <a:gridCol w="2480915">
                  <a:extLst>
                    <a:ext uri="{9D8B030D-6E8A-4147-A177-3AD203B41FA5}">
                      <a16:colId xmlns:a16="http://schemas.microsoft.com/office/drawing/2014/main" val="2917357113"/>
                    </a:ext>
                  </a:extLst>
                </a:gridCol>
                <a:gridCol w="5811862">
                  <a:extLst>
                    <a:ext uri="{9D8B030D-6E8A-4147-A177-3AD203B41FA5}">
                      <a16:colId xmlns:a16="http://schemas.microsoft.com/office/drawing/2014/main" val="1895905143"/>
                    </a:ext>
                  </a:extLst>
                </a:gridCol>
                <a:gridCol w="1776821">
                  <a:extLst>
                    <a:ext uri="{9D8B030D-6E8A-4147-A177-3AD203B41FA5}">
                      <a16:colId xmlns:a16="http://schemas.microsoft.com/office/drawing/2014/main" val="2992999740"/>
                    </a:ext>
                  </a:extLst>
                </a:gridCol>
              </a:tblGrid>
              <a:tr h="42352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Тема занятия</a:t>
                      </a:r>
                    </a:p>
                  </a:txBody>
                  <a:tcPr marL="54487" marR="544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Задачи </a:t>
                      </a:r>
                    </a:p>
                  </a:txBody>
                  <a:tcPr marL="54487" marR="544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Содержание </a:t>
                      </a:r>
                    </a:p>
                  </a:txBody>
                  <a:tcPr marL="54487" marR="544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+mn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Мультфильм </a:t>
                      </a:r>
                    </a:p>
                  </a:txBody>
                  <a:tcPr marL="54487" marR="5448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1470907"/>
                  </a:ext>
                </a:extLst>
              </a:tr>
              <a:tr h="540912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4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Семья  </a:t>
                      </a:r>
                      <a:endParaRPr lang="ru-RU" sz="1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10" marR="5461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1. Пополнять словарный запас по теме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2. учить понимать лексическое значение слов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3. учить подбирать и образовывать однокоренные слова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4. Обогащать словарный запас пословицами и поговорками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5. Развивать связную речь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6. Формировать правильное восприятие нравственно-этических норм и традиций семейного уклада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7. Воспитывать уважительное отношение к родителям и другим членам семьи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8. Воспитывать послушание и почитание родителей, заботу обо всех членах семьи</a:t>
                      </a:r>
                    </a:p>
                  </a:txBody>
                  <a:tcPr marL="54610" marR="5461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Лексическое значение  слово СЕМЬЯ: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 близких родственников (муж, жена, родители, дети и </a:t>
                      </a:r>
                      <a:r>
                        <a:rPr lang="ru-RU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т.д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)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Перен. Группа людей, сплоченных дружбой и объединенных общими интересами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Группа животных, птиц, состоящая из самцы, одной или нескольких самок и детенышей.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Однокоренные слова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 Семейство , семейка, семьянин, семейственность, семейный.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Фразеологизмы: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Глава семьи, крепкая семья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Слова-обращения к членам  семьи: Матушка, батюшка, тятя, доченька, сыночек, внученька и др.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Пословицы и поговорки: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При солнышке светло, а при матушке-добро. Сын-отцу помощник, дочь-матери помощница. Для внука дедушка-советчик, для дедушки внук-помощник. Послушному сыну отцов приказ не ломит спину.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Произведения </a:t>
                      </a:r>
                      <a:r>
                        <a:rPr lang="ru-RU" sz="1200" b="1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худ.литературы</a:t>
                      </a:r>
                      <a:r>
                        <a:rPr lang="ru-RU" sz="12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:</a:t>
                      </a: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М. </a:t>
                      </a:r>
                      <a:r>
                        <a:rPr lang="ru-RU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Скребцова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«Мама-лучший друг», «Сердце матери», «История о чайке». Китайская сказка «Семейная драгоценность», А .Лопатина «Мой папа-человек отличный», </a:t>
                      </a:r>
                      <a:r>
                        <a:rPr lang="ru-RU" sz="12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Э.Шим</a:t>
                      </a: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«Брат и младшая сестра».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200" b="1" i="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Упражнения и игры: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«Что такое? Кто такой?»-отгадывание </a:t>
                      </a: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загадок о членах семьи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«Скажи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наоборот»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«Подбери пару»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«Четвертый лишний»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«Продолжи ряд»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«Закончи предложение», «Составь предложение»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="1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Беседа</a:t>
                      </a: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по прочитанному произведению и по просмотренному мультфильму.</a:t>
                      </a:r>
                    </a:p>
                    <a:p>
                      <a:pPr marL="0" lvl="0" indent="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r>
                        <a:rPr lang="ru-RU" sz="1200" baseline="0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Что такое семья. Род, родня, родные. Что делает людей родными. Мамин портрет. Сердце матери. Сила материнской любви. Мамины руки. Мудрость отца.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baseline="0" dirty="0" smtClean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+mj-lt"/>
                        <a:buAutoNum type="arabicPeriod"/>
                      </a:pPr>
                      <a:endParaRPr lang="ru-RU" sz="1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4610" marR="5461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»Северная сказка» 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(8мин), Творческое объединение «ЭКРАН», 1979год.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»Отцовская наука» 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(10 мин), </a:t>
                      </a:r>
                      <a:r>
                        <a:rPr lang="ru-RU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Киевнаучфильм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1986год.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»Встречайте бабушку» 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(8мин), Творческое объединение «ЭКРАН», 1984год.</a:t>
                      </a: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0"/>
                        </a:spcAft>
                        <a:buFont typeface="Arial" panose="020B0604020202020204" pitchFamily="34" charset="0"/>
                        <a:buChar char="•"/>
                        <a:tabLst>
                          <a:tab pos="457200" algn="l"/>
                        </a:tabLs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r>
                        <a:rPr lang="ru-RU" sz="1100" b="1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»Жили были дед и баба» 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(9мин), </a:t>
                      </a:r>
                      <a:r>
                        <a:rPr lang="ru-RU" sz="1100" dirty="0" err="1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Союзмультфильм</a:t>
                      </a: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, 1988год.</a:t>
                      </a:r>
                    </a:p>
                  </a:txBody>
                  <a:tcPr marL="54610" marR="5461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84078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7089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0" b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10800000" flipV="1">
            <a:off x="5446340" y="3933056"/>
            <a:ext cx="4392488" cy="576064"/>
          </a:xfrm>
        </p:spPr>
        <p:txBody>
          <a:bodyPr rtlCol="0">
            <a:normAutofit/>
          </a:bodyPr>
          <a:lstStyle/>
          <a:p>
            <a:pPr rtl="0"/>
            <a:r>
              <a:rPr lang="ru-RU" sz="2400" dirty="0" smtClean="0"/>
              <a:t>В</a:t>
            </a:r>
            <a:r>
              <a:rPr lang="ru" sz="2400" dirty="0" smtClean="0"/>
              <a:t>ыполнила: Иванова А.В.</a:t>
            </a:r>
            <a:endParaRPr lang="ru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rot="20674872">
            <a:off x="3749395" y="2297553"/>
            <a:ext cx="6776361" cy="959847"/>
          </a:xfrm>
        </p:spPr>
        <p:txBody>
          <a:bodyPr rtlCol="0">
            <a:noAutofit/>
          </a:bodyPr>
          <a:lstStyle/>
          <a:p>
            <a:pPr rtl="0"/>
            <a:r>
              <a:rPr lang="ru-RU" sz="4000" dirty="0" smtClean="0">
                <a:latin typeface="Arial Black" panose="020B0A04020102020204" pitchFamily="34" charset="0"/>
              </a:rPr>
              <a:t>С</a:t>
            </a:r>
            <a:r>
              <a:rPr lang="ru" sz="4000" dirty="0" smtClean="0">
                <a:latin typeface="Arial Black" panose="020B0A04020102020204" pitchFamily="34" charset="0"/>
              </a:rPr>
              <a:t>пасибо за внимание</a:t>
            </a:r>
          </a:p>
        </p:txBody>
      </p:sp>
    </p:spTree>
    <p:extLst>
      <p:ext uri="{BB962C8B-B14F-4D97-AF65-F5344CB8AC3E}">
        <p14:creationId xmlns:p14="http://schemas.microsoft.com/office/powerpoint/2010/main" val="1197745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Безмятежность 16 х 9">
  <a:themeElements>
    <a:clrScheme name="Serenity_16x9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 sz="240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lnSpc>
            <a:spcPct val="90000"/>
          </a:lnSpc>
          <a:defRPr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9532183_TF02801109_TF02801109" id="{1C06BAA0-3930-493B-AD60-9265984A33DD}" vid="{F056C7C8-BEFB-4DDF-85DC-215FA76949EE}"/>
    </a:ext>
  </a:extLst>
</a:theme>
</file>

<file path=ppt/theme/theme2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Serenity">
      <a:dk1>
        <a:srgbClr val="164B4F"/>
      </a:dk1>
      <a:lt1>
        <a:sysClr val="window" lastClr="FFFFFF"/>
      </a:lt1>
      <a:dk2>
        <a:srgbClr val="000000"/>
      </a:dk2>
      <a:lt2>
        <a:srgbClr val="C5E5EC"/>
      </a:lt2>
      <a:accent1>
        <a:srgbClr val="1B91A1"/>
      </a:accent1>
      <a:accent2>
        <a:srgbClr val="46AC6F"/>
      </a:accent2>
      <a:accent3>
        <a:srgbClr val="37AFD5"/>
      </a:accent3>
      <a:accent4>
        <a:srgbClr val="6786A9"/>
      </a:accent4>
      <a:accent5>
        <a:srgbClr val="90A693"/>
      </a:accent5>
      <a:accent6>
        <a:srgbClr val="389066"/>
      </a:accent6>
      <a:hlink>
        <a:srgbClr val="27A99A"/>
      </a:hlink>
      <a:folHlink>
        <a:srgbClr val="94AE9D"/>
      </a:folHlink>
    </a:clrScheme>
    <a:fontScheme name="Euphemia">
      <a:majorFont>
        <a:latin typeface="Euphemia"/>
        <a:ea typeface=""/>
        <a:cs typeface=""/>
      </a:majorFont>
      <a:minorFont>
        <a:latin typeface="Euphemi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6EDDDB5EE6D98C44930B742096920B300400F5B6D36B3EF94B4E9A635CDF2A18F5B8" ma:contentTypeVersion="72" ma:contentTypeDescription="Create a new document." ma:contentTypeScope="" ma:versionID="a23e56308344d904b51738559c3d67c9">
  <xsd:schema xmlns:xsd="http://www.w3.org/2001/XMLSchema" xmlns:xs="http://www.w3.org/2001/XMLSchema" xmlns:p="http://schemas.microsoft.com/office/2006/metadata/properties" xmlns:ns2="4873beb7-5857-4685-be1f-d57550cc96cc" targetNamespace="http://schemas.microsoft.com/office/2006/metadata/properties" ma:root="true" ma:fieldsID="cd0908cc4600e77bf5da051303e00c8d" ns2:_="">
    <xsd:import namespace="4873beb7-5857-4685-be1f-d57550cc96cc"/>
    <xsd:element name="properties">
      <xsd:complexType>
        <xsd:sequence>
          <xsd:element name="documentManagement">
            <xsd:complexType>
              <xsd:all>
                <xsd:element ref="ns2:AcquiredFrom" minOccurs="0"/>
                <xsd:element ref="ns2:UACurrentWords" minOccurs="0"/>
                <xsd:element ref="ns2:TPApplication" minOccurs="0"/>
                <xsd:element ref="ns2:ApprovalLog" minOccurs="0"/>
                <xsd:element ref="ns2:ApprovalStatus" minOccurs="0"/>
                <xsd:element ref="ns2:AssetStart" minOccurs="0"/>
                <xsd:element ref="ns2:AssetExpire" minOccurs="0"/>
                <xsd:element ref="ns2:AssetId" minOccurs="0"/>
                <xsd:element ref="ns2:IsSearchable" minOccurs="0"/>
                <xsd:element ref="ns2:AssetType" minOccurs="0"/>
                <xsd:element ref="ns2:APAuthor" minOccurs="0"/>
                <xsd:element ref="ns2:AverageRating" minOccurs="0"/>
                <xsd:element ref="ns2:BlockPublish" minOccurs="0"/>
                <xsd:element ref="ns2:BugNumber" minOccurs="0"/>
                <xsd:element ref="ns2:CampaignTagsTaxHTField0" minOccurs="0"/>
                <xsd:element ref="ns2:TPClientViewer" minOccurs="0"/>
                <xsd:element ref="ns2:ClipArtFilename" minOccurs="0"/>
                <xsd:element ref="ns2:TPCommandLine" minOccurs="0"/>
                <xsd:element ref="ns2:TPComponent" minOccurs="0"/>
                <xsd:element ref="ns2:ContentItem" minOccurs="0"/>
                <xsd:element ref="ns2:CrawlForDependencies" minOccurs="0"/>
                <xsd:element ref="ns2:CSXHash" minOccurs="0"/>
                <xsd:element ref="ns2:CSXSubmissionMarket" minOccurs="0"/>
                <xsd:element ref="ns2:CSXUpdate" minOccurs="0"/>
                <xsd:element ref="ns2:IntlLangReviewDate" minOccurs="0"/>
                <xsd:element ref="ns2:IsDeleted" minOccurs="0"/>
                <xsd:element ref="ns2:APDescription" minOccurs="0"/>
                <xsd:element ref="ns2:DirectSourceMarket" minOccurs="0"/>
                <xsd:element ref="ns2:Downloads" minOccurs="0"/>
                <xsd:element ref="ns2:DSATActionTaken" minOccurs="0"/>
                <xsd:element ref="ns2:APEditor" minOccurs="0"/>
                <xsd:element ref="ns2:EditorialStatus" minOccurs="0"/>
                <xsd:element ref="ns2:EditorialTags" minOccurs="0"/>
                <xsd:element ref="ns2:TPExecutable" minOccurs="0"/>
                <xsd:element ref="ns2:FeatureTagsTaxHTField0" minOccurs="0"/>
                <xsd:element ref="ns2:TPFriendlyName" minOccurs="0"/>
                <xsd:element ref="ns2:FriendlyTitle" minOccurs="0"/>
                <xsd:element ref="ns2:PrimaryImageGen" minOccurs="0"/>
                <xsd:element ref="ns2:HandoffToMSDN" minOccurs="0"/>
                <xsd:element ref="ns2:InProjectListLookup" minOccurs="0"/>
                <xsd:element ref="ns2:TPInstallLocation" minOccurs="0"/>
                <xsd:element ref="ns2:InternalTagsTaxHTField0" minOccurs="0"/>
                <xsd:element ref="ns2:IntlLangReview" minOccurs="0"/>
                <xsd:element ref="ns2:IntlLangReviewer" minOccurs="0"/>
                <xsd:element ref="ns2:MarketSpecific" minOccurs="0"/>
                <xsd:element ref="ns2:LastCompleteVersionLookup" minOccurs="0"/>
                <xsd:element ref="ns2:LastHandOff" minOccurs="0"/>
                <xsd:element ref="ns2:LastModifiedDateTime" minOccurs="0"/>
                <xsd:element ref="ns2:LastPreviewErrorLookup" minOccurs="0"/>
                <xsd:element ref="ns2:LastPreviewResultLookup" minOccurs="0"/>
                <xsd:element ref="ns2:LastPreviewAttemptDateLookup" minOccurs="0"/>
                <xsd:element ref="ns2:LastPreviewedByLookup" minOccurs="0"/>
                <xsd:element ref="ns2:LastPreviewTimeLookup" minOccurs="0"/>
                <xsd:element ref="ns2:LastPreviewVersionLookup" minOccurs="0"/>
                <xsd:element ref="ns2:LastPublishErrorLookup" minOccurs="0"/>
                <xsd:element ref="ns2:LastPublishResultLookup" minOccurs="0"/>
                <xsd:element ref="ns2:LastPublishAttemptDateLookup" minOccurs="0"/>
                <xsd:element ref="ns2:LastPublishedByLookup" minOccurs="0"/>
                <xsd:element ref="ns2:LastPublishTimeLookup" minOccurs="0"/>
                <xsd:element ref="ns2:LastPublishVersionLookup" minOccurs="0"/>
                <xsd:element ref="ns2:TPLaunchHelpLinkType" minOccurs="0"/>
                <xsd:element ref="ns2:LegacyData" minOccurs="0"/>
                <xsd:element ref="ns2:TPLaunchHelpLink" minOccurs="0"/>
                <xsd:element ref="ns2:LocComments" minOccurs="0"/>
                <xsd:element ref="ns2:LocLastLocAttemptVersionLookup" minOccurs="0"/>
                <xsd:element ref="ns2:LocLastLocAttemptVersionTypeLookup" minOccurs="0"/>
                <xsd:element ref="ns2:LocManualTestRequired" minOccurs="0"/>
                <xsd:element ref="ns2:LocMarketGroupTiers2" minOccurs="0"/>
                <xsd:element ref="ns2:LocNewPublishedVersionLookup" minOccurs="0"/>
                <xsd:element ref="ns2:LocOverallHandbackStatusLookup" minOccurs="0"/>
                <xsd:element ref="ns2:LocOverallLocStatusLookup" minOccurs="0"/>
                <xsd:element ref="ns2:LocOverallPreviewStatusLookup" minOccurs="0"/>
                <xsd:element ref="ns2:LocOverallPublishStatusLookup" minOccurs="0"/>
                <xsd:element ref="ns2:IntlLocPriority" minOccurs="0"/>
                <xsd:element ref="ns2:LocProcessedForHandoffsLookup" minOccurs="0"/>
                <xsd:element ref="ns2:LocProcessedForMarketsLookup" minOccurs="0"/>
                <xsd:element ref="ns2:LocPublishedDependentAssetsLookup" minOccurs="0"/>
                <xsd:element ref="ns2:LocPublishedLinkedAssetsLookup" minOccurs="0"/>
                <xsd:element ref="ns2:LocRecommendedHandoff" minOccurs="0"/>
                <xsd:element ref="ns2:LocalizationTagsTaxHTField0" minOccurs="0"/>
                <xsd:element ref="ns2:MachineTranslated" minOccurs="0"/>
                <xsd:element ref="ns2:Manager" minOccurs="0"/>
                <xsd:element ref="ns2:Markets" minOccurs="0"/>
                <xsd:element ref="ns2:Milestone" minOccurs="0"/>
                <xsd:element ref="ns2:TPNamespace" minOccurs="0"/>
                <xsd:element ref="ns2:NumericId" minOccurs="0"/>
                <xsd:element ref="ns2:NumOfRatingsLookup" minOccurs="0"/>
                <xsd:element ref="ns2:OOCacheId" minOccurs="0"/>
                <xsd:element ref="ns2:OpenTemplate" minOccurs="0"/>
                <xsd:element ref="ns2:OriginAsset" minOccurs="0"/>
                <xsd:element ref="ns2:OriginalRelease" minOccurs="0"/>
                <xsd:element ref="ns2:OriginalSourceMarket" minOccurs="0"/>
                <xsd:element ref="ns2:OutputCachingOn" minOccurs="0"/>
                <xsd:element ref="ns2:ParentAssetId" minOccurs="0"/>
                <xsd:element ref="ns2:PlannedPubDate" minOccurs="0"/>
                <xsd:element ref="ns2:PolicheckWords" minOccurs="0"/>
                <xsd:element ref="ns2:BusinessGroup" minOccurs="0"/>
                <xsd:element ref="ns2:UAProjectedTotalWords" minOccurs="0"/>
                <xsd:element ref="ns2:Provider" minOccurs="0"/>
                <xsd:element ref="ns2:Providers" minOccurs="0"/>
                <xsd:element ref="ns2:PublishStatusLookup" minOccurs="0"/>
                <xsd:element ref="ns2:PublishTargets" minOccurs="0"/>
                <xsd:element ref="ns2:RecommendationsModifier" minOccurs="0"/>
                <xsd:element ref="ns2:ArtSampleDocs" minOccurs="0"/>
                <xsd:element ref="ns2:ScenarioTagsTaxHTField0" minOccurs="0"/>
                <xsd:element ref="ns2:ShowIn" minOccurs="0"/>
                <xsd:element ref="ns2:SourceTitle" minOccurs="0"/>
                <xsd:element ref="ns2:CSXSubmissionDate" minOccurs="0"/>
                <xsd:element ref="ns2:SubmitterId" minOccurs="0"/>
                <xsd:element ref="ns2:TaxCatchAll" minOccurs="0"/>
                <xsd:element ref="ns2:TaxCatchAllLabel" minOccurs="0"/>
                <xsd:element ref="ns2:TemplateStatus" minOccurs="0"/>
                <xsd:element ref="ns2:TemplateTemplateType" minOccurs="0"/>
                <xsd:element ref="ns2:ThumbnailAssetId" minOccurs="0"/>
                <xsd:element ref="ns2:TimesCloned" minOccurs="0"/>
                <xsd:element ref="ns2:TrustLevel" minOccurs="0"/>
                <xsd:element ref="ns2:UALocComments" minOccurs="0"/>
                <xsd:element ref="ns2:UALocRecommendation" minOccurs="0"/>
                <xsd:element ref="ns2:UANotes" minOccurs="0"/>
                <xsd:element ref="ns2:TPAppVersion" minOccurs="0"/>
                <xsd:element ref="ns2:VoteCount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873beb7-5857-4685-be1f-d57550cc96cc" elementFormDefault="qualified">
    <xsd:import namespace="http://schemas.microsoft.com/office/2006/documentManagement/types"/>
    <xsd:import namespace="http://schemas.microsoft.com/office/infopath/2007/PartnerControls"/>
    <xsd:element name="AcquiredFrom" ma:index="1" nillable="true" ma:displayName="Acquired From" ma:default="Internal MS" ma:internalName="AcquiredFrom" ma:readOnly="false">
      <xsd:simpleType>
        <xsd:restriction base="dms:Choice">
          <xsd:enumeration value="Internal MS"/>
          <xsd:enumeration value="Community"/>
          <xsd:enumeration value="MVP"/>
          <xsd:enumeration value="Publisher"/>
          <xsd:enumeration value="Partner"/>
          <xsd:enumeration value="None"/>
        </xsd:restriction>
      </xsd:simpleType>
    </xsd:element>
    <xsd:element name="UACurrentWords" ma:index="2" nillable="true" ma:displayName="Actual Word Count" ma:default="" ma:internalName="UACurrentWords" ma:readOnly="false">
      <xsd:simpleType>
        <xsd:restriction base="dms:Unknown"/>
      </xsd:simpleType>
    </xsd:element>
    <xsd:element name="TPApplication" ma:index="3" nillable="true" ma:displayName="Application to Open Template With" ma:default="" ma:internalName="TPApplication">
      <xsd:simpleType>
        <xsd:restriction base="dms:Text"/>
      </xsd:simpleType>
    </xsd:element>
    <xsd:element name="ApprovalLog" ma:index="4" nillable="true" ma:displayName="Approval Log" ma:default="" ma:hidden="true" ma:internalName="ApprovalLog" ma:readOnly="false">
      <xsd:simpleType>
        <xsd:restriction base="dms:Note"/>
      </xsd:simpleType>
    </xsd:element>
    <xsd:element name="ApprovalStatus" ma:index="5" nillable="true" ma:displayName="Approval Status" ma:default="InProgress" ma:internalName="ApprovalStatus" ma:readOnly="false">
      <xsd:simpleType>
        <xsd:restriction base="dms:Choice">
          <xsd:enumeration value="InProgress"/>
          <xsd:enumeration value="Rejected"/>
          <xsd:enumeration value="Questionable"/>
          <xsd:enumeration value="ApprovedAutomatic"/>
          <xsd:enumeration value="ApprovedManual"/>
          <xsd:enumeration value="On Hold"/>
          <xsd:enumeration value="Needs Review"/>
          <xsd:enumeration value="A Violation"/>
          <xsd:enumeration value="Unpublished Violation"/>
        </xsd:restriction>
      </xsd:simpleType>
    </xsd:element>
    <xsd:element name="AssetStart" ma:index="6" nillable="true" ma:displayName="Asset Begin Date" ma:default="[Today]" ma:internalName="AssetStart" ma:readOnly="false">
      <xsd:simpleType>
        <xsd:restriction base="dms:DateTime"/>
      </xsd:simpleType>
    </xsd:element>
    <xsd:element name="AssetExpire" ma:index="7" nillable="true" ma:displayName="Asset End Date" ma:default="2029-01-01T08:00:00Z" ma:format="DateTime" ma:internalName="AssetExpire" ma:readOnly="false">
      <xsd:simpleType>
        <xsd:restriction base="dms:DateTime"/>
      </xsd:simpleType>
    </xsd:element>
    <xsd:element name="AssetId" ma:index="8" nillable="true" ma:displayName="Asset ID" ma:default="" ma:indexed="true" ma:internalName="AssetId" ma:readOnly="false">
      <xsd:simpleType>
        <xsd:restriction base="dms:Text">
          <xsd:maxLength value="255"/>
        </xsd:restriction>
      </xsd:simpleType>
    </xsd:element>
    <xsd:element name="IsSearchable" ma:index="9" nillable="true" ma:displayName="Asset Searchable?" ma:default="true" ma:internalName="IsSearchable" ma:readOnly="false">
      <xsd:simpleType>
        <xsd:restriction base="dms:Boolean"/>
      </xsd:simpleType>
    </xsd:element>
    <xsd:element name="AssetType" ma:index="10" nillable="true" ma:displayName="Asset Type" ma:default="" ma:internalName="AssetType" ma:readOnly="false">
      <xsd:simpleType>
        <xsd:restriction base="dms:Unknown"/>
      </xsd:simpleType>
    </xsd:element>
    <xsd:element name="APAuthor" ma:index="11" nillable="true" ma:displayName="Author" ma:default="" ma:list="UserInfo" ma:internalName="APAuth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AverageRating" ma:index="12" nillable="true" ma:displayName="Average Rating" ma:internalName="AverageRating" ma:readOnly="false">
      <xsd:simpleType>
        <xsd:restriction base="dms:Text"/>
      </xsd:simpleType>
    </xsd:element>
    <xsd:element name="BlockPublish" ma:index="13" nillable="true" ma:displayName="Block from Publishing?" ma:default="" ma:internalName="BlockPublish" ma:readOnly="false">
      <xsd:simpleType>
        <xsd:restriction base="dms:Boolean"/>
      </xsd:simpleType>
    </xsd:element>
    <xsd:element name="BugNumber" ma:index="14" nillable="true" ma:displayName="Bug Number" ma:default="" ma:internalName="BugNumber" ma:readOnly="false">
      <xsd:simpleType>
        <xsd:restriction base="dms:Text"/>
      </xsd:simpleType>
    </xsd:element>
    <xsd:element name="CampaignTagsTaxHTField0" ma:index="16" nillable="true" ma:taxonomy="true" ma:internalName="CampaignTagsTaxHTField0" ma:taxonomyFieldName="CampaignTags" ma:displayName="Campaigns" ma:readOnly="false" ma:default="" ma:fieldId="{1df42cc3-2301-4f11-a52a-6ead923c29ed}" ma:taxonomyMulti="true" ma:sspId="8f79753a-75d3-41f5-8ca3-40b843941b4f" ma:termSetId="ca0e50d4-faa1-44ce-961e-bb1441c60e6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ClientViewer" ma:index="17" nillable="true" ma:displayName="Client Viewer" ma:default="" ma:internalName="TPClientViewer">
      <xsd:simpleType>
        <xsd:restriction base="dms:Text"/>
      </xsd:simpleType>
    </xsd:element>
    <xsd:element name="ClipArtFilename" ma:index="18" nillable="true" ma:displayName="Clip Art Name" ma:default="" ma:internalName="ClipArtFilename" ma:readOnly="false">
      <xsd:simpleType>
        <xsd:restriction base="dms:Text"/>
      </xsd:simpleType>
    </xsd:element>
    <xsd:element name="TPCommandLine" ma:index="19" nillable="true" ma:displayName="Command Line" ma:default="" ma:internalName="TPCommandLine">
      <xsd:simpleType>
        <xsd:restriction base="dms:Text"/>
      </xsd:simpleType>
    </xsd:element>
    <xsd:element name="TPComponent" ma:index="20" nillable="true" ma:displayName="Component" ma:default="" ma:internalName="TPComponent">
      <xsd:simpleType>
        <xsd:restriction base="dms:Text"/>
      </xsd:simpleType>
    </xsd:element>
    <xsd:element name="ContentItem" ma:index="21" nillable="true" ma:displayName="Content Item" ma:default="" ma:hidden="true" ma:internalName="ContentItem" ma:readOnly="false">
      <xsd:simpleType>
        <xsd:restriction base="dms:Unknown"/>
      </xsd:simpleType>
    </xsd:element>
    <xsd:element name="CrawlForDependencies" ma:index="23" nillable="true" ma:displayName="Crawl for Dependencies?" ma:default="true" ma:internalName="CrawlForDependencies" ma:readOnly="false">
      <xsd:simpleType>
        <xsd:restriction base="dms:Boolean"/>
      </xsd:simpleType>
    </xsd:element>
    <xsd:element name="CSXHash" ma:index="26" nillable="true" ma:displayName="CSX Hash" ma:default="" ma:indexed="true" ma:internalName="CSXHash" ma:readOnly="false">
      <xsd:simpleType>
        <xsd:restriction base="dms:Text"/>
      </xsd:simpleType>
    </xsd:element>
    <xsd:element name="CSXSubmissionMarket" ma:index="27" nillable="true" ma:displayName="CSX Submission Market" ma:default="" ma:list="{2FBD1B11-2ACE-4FDC-B5A3-635D4ADF6F1B}" ma:internalName="CSXSubmissionMarket" ma:readOnly="false" ma:showField="MarketName" ma:web="4873beb7-5857-4685-be1f-d57550cc96cc">
      <xsd:simpleType>
        <xsd:restriction base="dms:Lookup"/>
      </xsd:simpleType>
    </xsd:element>
    <xsd:element name="CSXUpdate" ma:index="28" nillable="true" ma:displayName="CSX Updated?" ma:default="false" ma:internalName="CSXUpdate" ma:readOnly="false">
      <xsd:simpleType>
        <xsd:restriction base="dms:Boolean"/>
      </xsd:simpleType>
    </xsd:element>
    <xsd:element name="IntlLangReviewDate" ma:index="29" nillable="true" ma:displayName="Date to Complete Intl QA" ma:default="" ma:internalName="IntlLangReviewDate" ma:readOnly="false">
      <xsd:simpleType>
        <xsd:restriction base="dms:DateTime"/>
      </xsd:simpleType>
    </xsd:element>
    <xsd:element name="IsDeleted" ma:index="30" nillable="true" ma:displayName="Deleted?" ma:default="" ma:internalName="IsDeleted" ma:readOnly="false">
      <xsd:simpleType>
        <xsd:restriction base="dms:Boolean"/>
      </xsd:simpleType>
    </xsd:element>
    <xsd:element name="APDescription" ma:index="31" nillable="true" ma:displayName="Description" ma:default="" ma:internalName="APDescription" ma:readOnly="false">
      <xsd:simpleType>
        <xsd:restriction base="dms:Note"/>
      </xsd:simpleType>
    </xsd:element>
    <xsd:element name="DirectSourceMarket" ma:index="32" nillable="true" ma:displayName="Direct Source Market Group" ma:default="" ma:internalName="DirectSourceMarket" ma:readOnly="false">
      <xsd:simpleType>
        <xsd:restriction base="dms:Text"/>
      </xsd:simpleType>
    </xsd:element>
    <xsd:element name="Downloads" ma:index="33" nillable="true" ma:displayName="Downloads" ma:default="0" ma:hidden="true" ma:internalName="Downloads" ma:readOnly="false">
      <xsd:simpleType>
        <xsd:restriction base="dms:Unknown"/>
      </xsd:simpleType>
    </xsd:element>
    <xsd:element name="DSATActionTaken" ma:index="34" nillable="true" ma:displayName="DSAT Action Taken" ma:default="" ma:internalName="DSATActionTaken" ma:readOnly="false">
      <xsd:simpleType>
        <xsd:restriction base="dms:Choice">
          <xsd:enumeration value="Best Bets"/>
          <xsd:enumeration value="Expire"/>
          <xsd:enumeration value="Hide"/>
          <xsd:enumeration value="None"/>
        </xsd:restriction>
      </xsd:simpleType>
    </xsd:element>
    <xsd:element name="APEditor" ma:index="35" nillable="true" ma:displayName="Editor" ma:default="" ma:list="UserInfo" ma:internalName="APEditor" ma:readOnly="false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EditorialStatus" ma:index="36" nillable="true" ma:displayName="Editorial Status" ma:default="" ma:internalName="EditorialStatus" ma:readOnly="false">
      <xsd:simpleType>
        <xsd:restriction base="dms:Unknown"/>
      </xsd:simpleType>
    </xsd:element>
    <xsd:element name="EditorialTags" ma:index="37" nillable="true" ma:displayName="Editorial Tags" ma:default="" ma:internalName="EditorialTags">
      <xsd:simpleType>
        <xsd:restriction base="dms:Unknown"/>
      </xsd:simpleType>
    </xsd:element>
    <xsd:element name="TPExecutable" ma:index="38" nillable="true" ma:displayName="Executable" ma:default="" ma:internalName="TPExecutable">
      <xsd:simpleType>
        <xsd:restriction base="dms:Text"/>
      </xsd:simpleType>
    </xsd:element>
    <xsd:element name="FeatureTagsTaxHTField0" ma:index="40" nillable="true" ma:taxonomy="true" ma:internalName="FeatureTagsTaxHTField0" ma:taxonomyFieldName="FeatureTags" ma:displayName="Features" ma:readOnly="false" ma:default="" ma:fieldId="{7fc0d542-15c6-4882-a8e3-13bca44403fb}" ma:taxonomyMulti="true" ma:sspId="8f79753a-75d3-41f5-8ca3-40b843941b4f" ma:termSetId="f1ab6845-967d-4854-a0ba-4ec07f0f811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TPFriendlyName" ma:index="41" nillable="true" ma:displayName="Friendly Name" ma:default="" ma:internalName="TPFriendlyName">
      <xsd:simpleType>
        <xsd:restriction base="dms:Text"/>
      </xsd:simpleType>
    </xsd:element>
    <xsd:element name="FriendlyTitle" ma:index="42" nillable="true" ma:displayName="Friendly Title" ma:default="" ma:description="Shorter title to be used when displaying search results" ma:internalName="FriendlyTitle" ma:readOnly="false">
      <xsd:simpleType>
        <xsd:restriction base="dms:Text"/>
      </xsd:simpleType>
    </xsd:element>
    <xsd:element name="PrimaryImageGen" ma:index="43" nillable="true" ma:displayName="Generate Images?" ma:default="true" ma:internalName="PrimaryImageGen">
      <xsd:simpleType>
        <xsd:restriction base="dms:Boolean"/>
      </xsd:simpleType>
    </xsd:element>
    <xsd:element name="HandoffToMSDN" ma:index="44" nillable="true" ma:displayName="Handoff To MSDN Date" ma:default="" ma:internalName="HandoffToMSDN" ma:readOnly="false">
      <xsd:simpleType>
        <xsd:restriction base="dms:DateTime"/>
      </xsd:simpleType>
    </xsd:element>
    <xsd:element name="InProjectListLookup" ma:index="45" nillable="true" ma:displayName="InProjectListLookup" ma:list="{9E343742-310B-4684-A24C-1D137CB4B230}" ma:internalName="InProjectListLookup" ma:readOnly="true" ma:showField="InProjectLis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InstallLocation" ma:index="46" nillable="true" ma:displayName="Install Location" ma:default="" ma:internalName="TPInstallLocation">
      <xsd:simpleType>
        <xsd:restriction base="dms:Text"/>
      </xsd:simpleType>
    </xsd:element>
    <xsd:element name="InternalTagsTaxHTField0" ma:index="48" nillable="true" ma:taxonomy="true" ma:internalName="InternalTagsTaxHTField0" ma:taxonomyFieldName="InternalTags" ma:displayName="Internal Tags" ma:readOnly="false" ma:default="" ma:fieldId="{1490b8a4-2706-41ec-b5e3-73176dccf34e}" ma:taxonomyMulti="true" ma:sspId="8f79753a-75d3-41f5-8ca3-40b843941b4f" ma:termSetId="82b6639e-f7fc-4c18-ad2d-003a6e707765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IntlLangReview" ma:index="49" nillable="true" ma:displayName="Intl Lang QA Review Required?" ma:default="" ma:internalName="IntlLangReview" ma:readOnly="false">
      <xsd:simpleType>
        <xsd:restriction base="dms:Boolean"/>
      </xsd:simpleType>
    </xsd:element>
    <xsd:element name="IntlLangReviewer" ma:index="50" nillable="true" ma:displayName="Intl Lang QA Reviewer" ma:default="" ma:internalName="IntlLangReviewer" ma:readOnly="false">
      <xsd:simpleType>
        <xsd:restriction base="dms:Text"/>
      </xsd:simpleType>
    </xsd:element>
    <xsd:element name="MarketSpecific" ma:index="51" nillable="true" ma:displayName="Is Market Specific?" ma:default="" ma:internalName="MarketSpecific" ma:readOnly="false">
      <xsd:simpleType>
        <xsd:restriction base="dms:Boolean"/>
      </xsd:simpleType>
    </xsd:element>
    <xsd:element name="LastCompleteVersionLookup" ma:index="52" nillable="true" ma:displayName="Last Complete Version Lookup" ma:default="" ma:list="{9E343742-310B-4684-A24C-1D137CB4B230}" ma:internalName="LastCompleteVersionLookup" ma:readOnly="true" ma:showField="LastComplete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HandOff" ma:index="53" nillable="true" ma:displayName="Last Hand-off" ma:default="" ma:internalName="LastHandOff" ma:readOnly="false">
      <xsd:simpleType>
        <xsd:restriction base="dms:DateTime"/>
      </xsd:simpleType>
    </xsd:element>
    <xsd:element name="LastModifiedDateTime" ma:index="54" nillable="true" ma:displayName="Last Modified Date" ma:default="" ma:internalName="LastModifiedDateTime" ma:readOnly="false">
      <xsd:simpleType>
        <xsd:restriction base="dms:DateTime"/>
      </xsd:simpleType>
    </xsd:element>
    <xsd:element name="LastPreviewErrorLookup" ma:index="55" nillable="true" ma:displayName="Last Preview Attempt Error" ma:default="" ma:list="{9E343742-310B-4684-A24C-1D137CB4B230}" ma:internalName="LastPreviewErrorLookup" ma:readOnly="true" ma:showField="LastPreview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ResultLookup" ma:index="56" nillable="true" ma:displayName="Last Preview Attempt Result" ma:default="" ma:list="{9E343742-310B-4684-A24C-1D137CB4B230}" ma:internalName="LastPreviewResultLookup" ma:readOnly="true" ma:showField="LastPreview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AttemptDateLookup" ma:index="57" nillable="true" ma:displayName="Last Preview Attempted On" ma:default="" ma:list="{9E343742-310B-4684-A24C-1D137CB4B230}" ma:internalName="LastPreviewAttemptDateLookup" ma:readOnly="true" ma:showField="LastPreview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edByLookup" ma:index="58" nillable="true" ma:displayName="Last Previewed By" ma:default="" ma:list="{9E343742-310B-4684-A24C-1D137CB4B230}" ma:internalName="LastPreviewedByLookup" ma:readOnly="true" ma:showField="LastPreview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TimeLookup" ma:index="59" nillable="true" ma:displayName="Last Previewed Date" ma:default="" ma:list="{9E343742-310B-4684-A24C-1D137CB4B230}" ma:internalName="LastPreviewTimeLookup" ma:readOnly="true" ma:showField="LastPreview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reviewVersionLookup" ma:index="60" nillable="true" ma:displayName="Last Previewed Version" ma:default="" ma:list="{9E343742-310B-4684-A24C-1D137CB4B230}" ma:internalName="LastPreviewVersionLookup" ma:readOnly="true" ma:showField="LastPreview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rrorLookup" ma:index="61" nillable="true" ma:displayName="Last Publish Attempt Error" ma:default="" ma:list="{9E343742-310B-4684-A24C-1D137CB4B230}" ma:internalName="LastPublishErrorLookup" ma:readOnly="true" ma:showField="LastPublishError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ResultLookup" ma:index="62" nillable="true" ma:displayName="Last Publish Attempt Result" ma:default="" ma:list="{9E343742-310B-4684-A24C-1D137CB4B230}" ma:internalName="LastPublishResultLookup" ma:readOnly="true" ma:showField="LastPublishResult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AttemptDateLookup" ma:index="63" nillable="true" ma:displayName="Last Publish Attempted On" ma:default="" ma:list="{9E343742-310B-4684-A24C-1D137CB4B230}" ma:internalName="LastPublishAttemptDateLookup" ma:readOnly="true" ma:showField="LastPublishAttemptDat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edByLookup" ma:index="64" nillable="true" ma:displayName="Last Published By" ma:default="" ma:list="{9E343742-310B-4684-A24C-1D137CB4B230}" ma:internalName="LastPublishedByLookup" ma:readOnly="true" ma:showField="LastPublishedBy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TimeLookup" ma:index="65" nillable="true" ma:displayName="Last Published Date" ma:default="" ma:list="{9E343742-310B-4684-A24C-1D137CB4B230}" ma:internalName="LastPublishTimeLookup" ma:readOnly="true" ma:showField="LastPublishTi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LastPublishVersionLookup" ma:index="66" nillable="true" ma:displayName="Last Published Version" ma:default="" ma:list="{9E343742-310B-4684-A24C-1D137CB4B230}" ma:internalName="LastPublishVersionLookup" ma:readOnly="true" ma:showField="LastPublishVersion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PLaunchHelpLinkType" ma:index="67" nillable="true" ma:displayName="Launch Help Link Type" ma:default="Template" ma:internalName="TPLaunchHelpLinkType">
      <xsd:simpleType>
        <xsd:restriction base="dms:Choice">
          <xsd:enumeration value="Template"/>
          <xsd:enumeration value="Training"/>
          <xsd:enumeration value="URL"/>
          <xsd:enumeration value="None"/>
        </xsd:restriction>
      </xsd:simpleType>
    </xsd:element>
    <xsd:element name="LegacyData" ma:index="68" nillable="true" ma:displayName="Legacy Data" ma:default="" ma:internalName="LegacyData" ma:readOnly="false">
      <xsd:simpleType>
        <xsd:restriction base="dms:Note"/>
      </xsd:simpleType>
    </xsd:element>
    <xsd:element name="TPLaunchHelpLink" ma:index="69" nillable="true" ma:displayName="Link to Launch Help Topic" ma:default="" ma:internalName="TPLaunchHelpLink">
      <xsd:simpleType>
        <xsd:restriction base="dms:Text"/>
      </xsd:simpleType>
    </xsd:element>
    <xsd:element name="LocComments" ma:index="70" nillable="true" ma:displayName="Loc Approval Comments" ma:default="" ma:internalName="LocComments" ma:readOnly="false">
      <xsd:simpleType>
        <xsd:restriction base="dms:Note"/>
      </xsd:simpleType>
    </xsd:element>
    <xsd:element name="LocLastLocAttemptVersionLookup" ma:index="71" nillable="true" ma:displayName="Loc Last Loc Attempt Version" ma:default="" ma:list="{7DD1DCEC-E449-43D3-891F-7DC62F62AD21}" ma:internalName="LocLastLocAttemptVersionLookup" ma:readOnly="false" ma:showField="LastLocAttemptVersion" ma:web="4873beb7-5857-4685-be1f-d57550cc96cc">
      <xsd:simpleType>
        <xsd:restriction base="dms:Lookup"/>
      </xsd:simpleType>
    </xsd:element>
    <xsd:element name="LocLastLocAttemptVersionTypeLookup" ma:index="72" nillable="true" ma:displayName="Loc Last Loc Attempt Version Type" ma:default="" ma:list="{7DD1DCEC-E449-43D3-891F-7DC62F62AD21}" ma:internalName="LocLastLocAttemptVersionTypeLookup" ma:readOnly="true" ma:showField="LastLocAttemptVersionType" ma:web="4873beb7-5857-4685-be1f-d57550cc96cc">
      <xsd:simpleType>
        <xsd:restriction base="dms:Lookup"/>
      </xsd:simpleType>
    </xsd:element>
    <xsd:element name="LocManualTestRequired" ma:index="73" nillable="true" ma:displayName="Loc Manual Test Required" ma:default="" ma:internalName="LocManualTestRequired" ma:readOnly="false">
      <xsd:simpleType>
        <xsd:restriction base="dms:Boolean"/>
      </xsd:simpleType>
    </xsd:element>
    <xsd:element name="LocMarketGroupTiers2" ma:index="74" nillable="true" ma:displayName="Loc Market Group Tiers" ma:internalName="LocMarketGroupTiers2" ma:readOnly="false">
      <xsd:simpleType>
        <xsd:restriction base="dms:Unknown"/>
      </xsd:simpleType>
    </xsd:element>
    <xsd:element name="LocNewPublishedVersionLookup" ma:index="75" nillable="true" ma:displayName="Loc New Published Version Lookup" ma:default="" ma:list="{7DD1DCEC-E449-43D3-891F-7DC62F62AD21}" ma:internalName="LocNewPublishedVersionLookup" ma:readOnly="true" ma:showField="NewPublishedVersion" ma:web="4873beb7-5857-4685-be1f-d57550cc96cc">
      <xsd:simpleType>
        <xsd:restriction base="dms:Lookup"/>
      </xsd:simpleType>
    </xsd:element>
    <xsd:element name="LocOverallHandbackStatusLookup" ma:index="76" nillable="true" ma:displayName="Loc Overall Handback Status" ma:default="" ma:list="{7DD1DCEC-E449-43D3-891F-7DC62F62AD21}" ma:internalName="LocOverallHandbackStatusLookup" ma:readOnly="true" ma:showField="OverallHandbackStatus" ma:web="4873beb7-5857-4685-be1f-d57550cc96cc">
      <xsd:simpleType>
        <xsd:restriction base="dms:Lookup"/>
      </xsd:simpleType>
    </xsd:element>
    <xsd:element name="LocOverallLocStatusLookup" ma:index="77" nillable="true" ma:displayName="Loc Overall Localize Status" ma:default="" ma:list="{7DD1DCEC-E449-43D3-891F-7DC62F62AD21}" ma:internalName="LocOverallLocStatusLookup" ma:readOnly="true" ma:showField="OverallLocStatus" ma:web="4873beb7-5857-4685-be1f-d57550cc96cc">
      <xsd:simpleType>
        <xsd:restriction base="dms:Lookup"/>
      </xsd:simpleType>
    </xsd:element>
    <xsd:element name="LocOverallPreviewStatusLookup" ma:index="78" nillable="true" ma:displayName="Loc Overall Preview Status" ma:default="" ma:list="{7DD1DCEC-E449-43D3-891F-7DC62F62AD21}" ma:internalName="LocOverallPreviewStatusLookup" ma:readOnly="true" ma:showField="OverallPreviewStatus" ma:web="4873beb7-5857-4685-be1f-d57550cc96cc">
      <xsd:simpleType>
        <xsd:restriction base="dms:Lookup"/>
      </xsd:simpleType>
    </xsd:element>
    <xsd:element name="LocOverallPublishStatusLookup" ma:index="79" nillable="true" ma:displayName="Loc Overall Publish Status" ma:default="" ma:list="{7DD1DCEC-E449-43D3-891F-7DC62F62AD21}" ma:internalName="LocOverallPublishStatusLookup" ma:readOnly="true" ma:showField="OverallPublishStatus" ma:web="4873beb7-5857-4685-be1f-d57550cc96cc">
      <xsd:simpleType>
        <xsd:restriction base="dms:Lookup"/>
      </xsd:simpleType>
    </xsd:element>
    <xsd:element name="IntlLocPriority" ma:index="80" nillable="true" ma:displayName="Loc Priority" ma:default="" ma:internalName="IntlLocPriority" ma:readOnly="false">
      <xsd:simpleType>
        <xsd:restriction base="dms:Unknown"/>
      </xsd:simpleType>
    </xsd:element>
    <xsd:element name="LocProcessedForHandoffsLookup" ma:index="81" nillable="true" ma:displayName="Loc Processed For Handoffs" ma:default="" ma:list="{7DD1DCEC-E449-43D3-891F-7DC62F62AD21}" ma:internalName="LocProcessedForHandoffsLookup" ma:readOnly="true" ma:showField="ProcessedForHandoffs" ma:web="4873beb7-5857-4685-be1f-d57550cc96cc">
      <xsd:simpleType>
        <xsd:restriction base="dms:Lookup"/>
      </xsd:simpleType>
    </xsd:element>
    <xsd:element name="LocProcessedForMarketsLookup" ma:index="82" nillable="true" ma:displayName="Loc Processed For Markets" ma:default="" ma:list="{7DD1DCEC-E449-43D3-891F-7DC62F62AD21}" ma:internalName="LocProcessedForMarketsLookup" ma:readOnly="true" ma:showField="ProcessedForMarkets" ma:web="4873beb7-5857-4685-be1f-d57550cc96cc">
      <xsd:simpleType>
        <xsd:restriction base="dms:Lookup"/>
      </xsd:simpleType>
    </xsd:element>
    <xsd:element name="LocPublishedDependentAssetsLookup" ma:index="83" nillable="true" ma:displayName="Loc Published Dependent Assets" ma:default="" ma:list="{7DD1DCEC-E449-43D3-891F-7DC62F62AD21}" ma:internalName="LocPublishedDependentAssetsLookup" ma:readOnly="true" ma:showField="PublishedDependentAssets" ma:web="4873beb7-5857-4685-be1f-d57550cc96cc">
      <xsd:simpleType>
        <xsd:restriction base="dms:Lookup"/>
      </xsd:simpleType>
    </xsd:element>
    <xsd:element name="LocPublishedLinkedAssetsLookup" ma:index="84" nillable="true" ma:displayName="Loc Published Linked Assets" ma:default="" ma:list="{7DD1DCEC-E449-43D3-891F-7DC62F62AD21}" ma:internalName="LocPublishedLinkedAssetsLookup" ma:readOnly="true" ma:showField="PublishedLinkedAssets" ma:web="4873beb7-5857-4685-be1f-d57550cc96cc">
      <xsd:simpleType>
        <xsd:restriction base="dms:Lookup"/>
      </xsd:simpleType>
    </xsd:element>
    <xsd:element name="LocRecommendedHandoff" ma:index="85" nillable="true" ma:displayName="Loc Recommended Handoff" ma:default="" ma:indexed="true" ma:internalName="LocRecommendedHandoff" ma:readOnly="false">
      <xsd:simpleType>
        <xsd:restriction base="dms:Text"/>
      </xsd:simpleType>
    </xsd:element>
    <xsd:element name="LocalizationTagsTaxHTField0" ma:index="87" nillable="true" ma:taxonomy="true" ma:internalName="LocalizationTagsTaxHTField0" ma:taxonomyFieldName="LocalizationTags" ma:displayName="Localization Tags" ma:readOnly="false" ma:default="" ma:fieldId="{00f02cb3-2c7c-424a-9c61-10e9b6878429}" ma:taxonomyMulti="true" ma:sspId="8f79753a-75d3-41f5-8ca3-40b843941b4f" ma:termSetId="5b7703a5-8e8b-4b58-8b31-1cea35331da3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MachineTranslated" ma:index="88" nillable="true" ma:displayName="Machine Translated" ma:default="" ma:internalName="MachineTranslated" ma:readOnly="false">
      <xsd:simpleType>
        <xsd:restriction base="dms:Boolean"/>
      </xsd:simpleType>
    </xsd:element>
    <xsd:element name="Manager" ma:index="89" nillable="true" ma:displayName="Manager" ma:hidden="true" ma:internalName="Manager" ma:readOnly="false">
      <xsd:simpleType>
        <xsd:restriction base="dms:Text"/>
      </xsd:simpleType>
    </xsd:element>
    <xsd:element name="Markets" ma:index="90" nillable="true" ma:displayName="Markets" ma:default="" ma:description="Leave blank to show in all markets" ma:list="{2FBD1B11-2ACE-4FDC-B5A3-635D4ADF6F1B}" ma:internalName="Markets" ma:readOnly="false" ma:showField="MarketName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Milestone" ma:index="91" nillable="true" ma:displayName="Milestone" ma:default="" ma:internalName="Milestone" ma:readOnly="false">
      <xsd:simpleType>
        <xsd:restriction base="dms:Unknown"/>
      </xsd:simpleType>
    </xsd:element>
    <xsd:element name="TPNamespace" ma:index="94" nillable="true" ma:displayName="Namespace" ma:default="" ma:internalName="TPNamespace">
      <xsd:simpleType>
        <xsd:restriction base="dms:Text"/>
      </xsd:simpleType>
    </xsd:element>
    <xsd:element name="NumericId" ma:index="95" nillable="true" ma:displayName="Numeric ID" ma:default="" ma:indexed="true" ma:internalName="NumericId" ma:readOnly="false">
      <xsd:simpleType>
        <xsd:restriction base="dms:Number"/>
      </xsd:simpleType>
    </xsd:element>
    <xsd:element name="NumOfRatingsLookup" ma:index="96" nillable="true" ma:displayName="NumOfRatings" ma:default="" ma:list="{9E343742-310B-4684-A24C-1D137CB4B230}" ma:internalName="NumOfRatingsLookup" ma:readOnly="true" ma:showField="NumOfRating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OOCacheId" ma:index="97" nillable="true" ma:displayName="OOCacheId" ma:internalName="OOCacheId" ma:readOnly="false">
      <xsd:simpleType>
        <xsd:restriction base="dms:Text"/>
      </xsd:simpleType>
    </xsd:element>
    <xsd:element name="OpenTemplate" ma:index="98" nillable="true" ma:displayName="Open Template" ma:default="true" ma:internalName="OpenTemplate">
      <xsd:simpleType>
        <xsd:restriction base="dms:Boolean"/>
      </xsd:simpleType>
    </xsd:element>
    <xsd:element name="OriginAsset" ma:index="99" nillable="true" ma:displayName="Origin Asset" ma:default="" ma:internalName="OriginAsset" ma:readOnly="false">
      <xsd:simpleType>
        <xsd:restriction base="dms:Text"/>
      </xsd:simpleType>
    </xsd:element>
    <xsd:element name="OriginalRelease" ma:index="100" nillable="true" ma:displayName="Original Release" ma:default="15" ma:internalName="OriginalRelease" ma:readOnly="false">
      <xsd:simpleType>
        <xsd:restriction base="dms:Choice">
          <xsd:enumeration value="14"/>
          <xsd:enumeration value="15"/>
          <xsd:enumeration value="16"/>
        </xsd:restriction>
      </xsd:simpleType>
    </xsd:element>
    <xsd:element name="OriginalSourceMarket" ma:index="101" nillable="true" ma:displayName="Original Source Market Group" ma:default="" ma:internalName="OriginalSourceMarket" ma:readOnly="false">
      <xsd:simpleType>
        <xsd:restriction base="dms:Text"/>
      </xsd:simpleType>
    </xsd:element>
    <xsd:element name="OutputCachingOn" ma:index="102" nillable="true" ma:displayName="Output Caching" ma:default="true" ma:hidden="true" ma:internalName="OutputCachingOn" ma:readOnly="false">
      <xsd:simpleType>
        <xsd:restriction base="dms:Boolean"/>
      </xsd:simpleType>
    </xsd:element>
    <xsd:element name="ParentAssetId" ma:index="103" nillable="true" ma:displayName="Parent Asset Id" ma:default="" ma:internalName="ParentAssetId" ma:readOnly="false">
      <xsd:simpleType>
        <xsd:restriction base="dms:Text"/>
      </xsd:simpleType>
    </xsd:element>
    <xsd:element name="PlannedPubDate" ma:index="104" nillable="true" ma:displayName="Planned Publish Date" ma:default="" ma:indexed="true" ma:internalName="PlannedPubDate" ma:readOnly="false">
      <xsd:simpleType>
        <xsd:restriction base="dms:DateTime"/>
      </xsd:simpleType>
    </xsd:element>
    <xsd:element name="PolicheckWords" ma:index="105" nillable="true" ma:displayName="Policheck Words" ma:default="" ma:internalName="PolicheckWords" ma:readOnly="false">
      <xsd:simpleType>
        <xsd:restriction base="dms:Text"/>
      </xsd:simpleType>
    </xsd:element>
    <xsd:element name="BusinessGroup" ma:index="106" nillable="true" ma:displayName="Product Division Owner" ma:default="" ma:internalName="BusinessGroup" ma:readOnly="false">
      <xsd:simpleType>
        <xsd:restriction base="dms:Unknown"/>
      </xsd:simpleType>
    </xsd:element>
    <xsd:element name="UAProjectedTotalWords" ma:index="107" nillable="true" ma:displayName="Projected Word Count" ma:default="" ma:internalName="UAProjectedTotalWords" ma:readOnly="false">
      <xsd:simpleType>
        <xsd:restriction base="dms:Unknown"/>
      </xsd:simpleType>
    </xsd:element>
    <xsd:element name="Provider" ma:index="108" nillable="true" ma:displayName="Provider" ma:default="" ma:internalName="Provider" ma:readOnly="false">
      <xsd:simpleType>
        <xsd:restriction base="dms:Unknown"/>
      </xsd:simpleType>
    </xsd:element>
    <xsd:element name="Providers" ma:index="109" nillable="true" ma:displayName="Providers" ma:default="" ma:internalName="Providers">
      <xsd:simpleType>
        <xsd:restriction base="dms:Unknown"/>
      </xsd:simpleType>
    </xsd:element>
    <xsd:element name="PublishStatusLookup" ma:index="110" nillable="true" ma:displayName="Publish Status" ma:default="" ma:list="{9E343742-310B-4684-A24C-1D137CB4B230}" ma:internalName="PublishStatusLookup" ma:readOnly="false" ma:showField="PublishStatus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PublishTargets" ma:index="111" nillable="true" ma:displayName="Publish Target" ma:default="OfficeOnlineVNext" ma:internalName="PublishTargets" ma:readOnly="false">
      <xsd:simpleType>
        <xsd:restriction base="dms:Unknown"/>
      </xsd:simpleType>
    </xsd:element>
    <xsd:element name="RecommendationsModifier" ma:index="112" nillable="true" ma:displayName="Recommendations Modifier" ma:default="" ma:internalName="RecommendationsModifier" ma:readOnly="false">
      <xsd:simpleType>
        <xsd:restriction base="dms:Number"/>
      </xsd:simpleType>
    </xsd:element>
    <xsd:element name="ArtSampleDocs" ma:index="113" nillable="true" ma:displayName="Sample Docs" ma:default="" ma:hidden="true" ma:internalName="ArtSampleDocs" ma:readOnly="false">
      <xsd:simpleType>
        <xsd:restriction base="dms:Text"/>
      </xsd:simpleType>
    </xsd:element>
    <xsd:element name="ScenarioTagsTaxHTField0" ma:index="115" nillable="true" ma:taxonomy="true" ma:internalName="ScenarioTagsTaxHTField0" ma:taxonomyFieldName="ScenarioTags" ma:displayName="Scenarios" ma:readOnly="false" ma:default="" ma:fieldId="{93aef74d-6c78-4815-8310-51477dceeccc}" ma:taxonomyMulti="true" ma:sspId="8f79753a-75d3-41f5-8ca3-40b843941b4f" ma:termSetId="4b7d5f16-e2f2-4fc0-bab3-6e8b931e57d6" ma:anchorId="00000000-0000-0000-0000-000000000000" ma:open="false" ma:isKeyword="false">
      <xsd:complexType>
        <xsd:sequence>
          <xsd:element ref="pc:Terms" minOccurs="0" maxOccurs="1"/>
        </xsd:sequence>
      </xsd:complexType>
    </xsd:element>
    <xsd:element name="ShowIn" ma:index="117" nillable="true" ma:displayName="Show In" ma:default="Show everywhere" ma:internalName="ShowIn" ma:readOnly="false">
      <xsd:simpleType>
        <xsd:restriction base="dms:Choice">
          <xsd:enumeration value="Hide on web"/>
          <xsd:enumeration value="On Web no search"/>
          <xsd:enumeration value="Show everywhere"/>
          <xsd:enumeration value="Special use only"/>
        </xsd:restriction>
      </xsd:simpleType>
    </xsd:element>
    <xsd:element name="SourceTitle" ma:index="118" nillable="true" ma:displayName="Source Title" ma:default="" ma:indexed="true" ma:internalName="SourceTitle" ma:readOnly="false">
      <xsd:simpleType>
        <xsd:restriction base="dms:Text"/>
      </xsd:simpleType>
    </xsd:element>
    <xsd:element name="CSXSubmissionDate" ma:index="119" nillable="true" ma:displayName="Submission Date" ma:default="" ma:internalName="CSXSubmissionDate" ma:readOnly="false">
      <xsd:simpleType>
        <xsd:restriction base="dms:DateTime"/>
      </xsd:simpleType>
    </xsd:element>
    <xsd:element name="SubmitterId" ma:index="120" nillable="true" ma:displayName="Submitter ID" ma:default="" ma:internalName="SubmitterId" ma:readOnly="false">
      <xsd:simpleType>
        <xsd:restriction base="dms:Text"/>
      </xsd:simpleType>
    </xsd:element>
    <xsd:element name="TaxCatchAll" ma:index="121" nillable="true" ma:displayName="Taxonomy Catch All Column" ma:hidden="true" ma:list="{530f955b-6704-4601-bd83-f81d87f1e440}" ma:internalName="TaxCatchAll" ma:showField="CatchAllData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axCatchAllLabel" ma:index="122" nillable="true" ma:displayName="Taxonomy Catch All Column1" ma:hidden="true" ma:list="{530f955b-6704-4601-bd83-f81d87f1e440}" ma:internalName="TaxCatchAllLabel" ma:readOnly="true" ma:showField="CatchAllDataLabel" ma:web="4873beb7-5857-4685-be1f-d57550cc96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TemplateStatus" ma:index="123" nillable="true" ma:displayName="Template Status" ma:default="" ma:internalName="TemplateStatus">
      <xsd:simpleType>
        <xsd:restriction base="dms:Unknown"/>
      </xsd:simpleType>
    </xsd:element>
    <xsd:element name="TemplateTemplateType" ma:index="124" nillable="true" ma:displayName="Template Type" ma:default="" ma:internalName="TemplateTemplateType">
      <xsd:simpleType>
        <xsd:restriction base="dms:Unknown"/>
      </xsd:simpleType>
    </xsd:element>
    <xsd:element name="ThumbnailAssetId" ma:index="125" nillable="true" ma:displayName="Thumbnail Image Asset" ma:default="" ma:internalName="ThumbnailAssetId" ma:readOnly="false">
      <xsd:simpleType>
        <xsd:restriction base="dms:Text"/>
      </xsd:simpleType>
    </xsd:element>
    <xsd:element name="TimesCloned" ma:index="126" nillable="true" ma:displayName="Times Cloned" ma:default="" ma:internalName="TimesCloned" ma:readOnly="false">
      <xsd:simpleType>
        <xsd:restriction base="dms:Number"/>
      </xsd:simpleType>
    </xsd:element>
    <xsd:element name="TrustLevel" ma:index="128" nillable="true" ma:displayName="Trust Level" ma:default="1 Microsoft Managed Content" ma:internalName="TrustLevel" ma:readOnly="false">
      <xsd:simpleType>
        <xsd:restriction base="dms:Unknown"/>
      </xsd:simpleType>
    </xsd:element>
    <xsd:element name="UALocComments" ma:index="129" nillable="true" ma:displayName="UA Loc Comments" ma:default="" ma:internalName="UALocComments" ma:readOnly="false">
      <xsd:simpleType>
        <xsd:restriction base="dms:Note"/>
      </xsd:simpleType>
    </xsd:element>
    <xsd:element name="UALocRecommendation" ma:index="130" nillable="true" ma:displayName="UA Loc Recommendation" ma:default="Localize" ma:internalName="UALocRecommendation" ma:readOnly="false">
      <xsd:simpleType>
        <xsd:restriction base="dms:Choice">
          <xsd:enumeration value="Localize"/>
          <xsd:enumeration value="Never Localize"/>
          <xsd:enumeration value="Priority Localize"/>
        </xsd:restriction>
      </xsd:simpleType>
    </xsd:element>
    <xsd:element name="UANotes" ma:index="131" nillable="true" ma:displayName="UA Notes" ma:default="" ma:internalName="UANotes" ma:readOnly="false">
      <xsd:simpleType>
        <xsd:restriction base="dms:Note"/>
      </xsd:simpleType>
    </xsd:element>
    <xsd:element name="TPAppVersion" ma:index="132" nillable="true" ma:displayName="Version" ma:default="" ma:internalName="TPAppVersion">
      <xsd:simpleType>
        <xsd:restriction base="dms:Text"/>
      </xsd:simpleType>
    </xsd:element>
    <xsd:element name="VoteCount" ma:index="133" nillable="true" ma:displayName="Vote Count" ma:default="" ma:internalName="VoteCount" ma:readOnly="fals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22" ma:displayName="Content Type"/>
        <xsd:element ref="dc:title" minOccurs="0" maxOccurs="1" ma:index="12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DirectSourceMarket xmlns="4873beb7-5857-4685-be1f-d57550cc96cc" xsi:nil="true"/>
    <ApprovalStatus xmlns="4873beb7-5857-4685-be1f-d57550cc96cc">InProgress</ApprovalStatus>
    <MarketSpecific xmlns="4873beb7-5857-4685-be1f-d57550cc96cc">false</MarketSpecific>
    <LocComments xmlns="4873beb7-5857-4685-be1f-d57550cc96cc" xsi:nil="true"/>
    <ThumbnailAssetId xmlns="4873beb7-5857-4685-be1f-d57550cc96cc" xsi:nil="true"/>
    <PrimaryImageGen xmlns="4873beb7-5857-4685-be1f-d57550cc96cc">false</PrimaryImageGen>
    <LegacyData xmlns="4873beb7-5857-4685-be1f-d57550cc96cc" xsi:nil="true"/>
    <LocRecommendedHandoff xmlns="4873beb7-5857-4685-be1f-d57550cc96cc" xsi:nil="true"/>
    <BusinessGroup xmlns="4873beb7-5857-4685-be1f-d57550cc96cc" xsi:nil="true"/>
    <BlockPublish xmlns="4873beb7-5857-4685-be1f-d57550cc96cc">false</BlockPublish>
    <TPFriendlyName xmlns="4873beb7-5857-4685-be1f-d57550cc96cc" xsi:nil="true"/>
    <NumericId xmlns="4873beb7-5857-4685-be1f-d57550cc96cc" xsi:nil="true"/>
    <APEditor xmlns="4873beb7-5857-4685-be1f-d57550cc96cc">
      <UserInfo>
        <DisplayName/>
        <AccountId xsi:nil="true"/>
        <AccountType/>
      </UserInfo>
    </APEditor>
    <SourceTitle xmlns="4873beb7-5857-4685-be1f-d57550cc96cc" xsi:nil="true"/>
    <OpenTemplate xmlns="4873beb7-5857-4685-be1f-d57550cc96cc">true</OpenTemplate>
    <UALocComments xmlns="4873beb7-5857-4685-be1f-d57550cc96cc" xsi:nil="true"/>
    <ParentAssetId xmlns="4873beb7-5857-4685-be1f-d57550cc96cc" xsi:nil="true"/>
    <IntlLangReviewDate xmlns="4873beb7-5857-4685-be1f-d57550cc96cc" xsi:nil="true"/>
    <FeatureTagsTaxHTField0 xmlns="4873beb7-5857-4685-be1f-d57550cc96cc">
      <Terms xmlns="http://schemas.microsoft.com/office/infopath/2007/PartnerControls"/>
    </FeatureTagsTaxHTField0>
    <PublishStatusLookup xmlns="4873beb7-5857-4685-be1f-d57550cc96cc">
      <Value>1360506</Value>
    </PublishStatusLookup>
    <Providers xmlns="4873beb7-5857-4685-be1f-d57550cc96cc" xsi:nil="true"/>
    <MachineTranslated xmlns="4873beb7-5857-4685-be1f-d57550cc96cc">false</MachineTranslated>
    <OriginalSourceMarket xmlns="4873beb7-5857-4685-be1f-d57550cc96cc" xsi:nil="true"/>
    <APDescription xmlns="4873beb7-5857-4685-be1f-d57550cc96cc" xsi:nil="true"/>
    <ClipArtFilename xmlns="4873beb7-5857-4685-be1f-d57550cc96cc" xsi:nil="true"/>
    <ContentItem xmlns="4873beb7-5857-4685-be1f-d57550cc96cc" xsi:nil="true"/>
    <TPInstallLocation xmlns="4873beb7-5857-4685-be1f-d57550cc96cc" xsi:nil="true"/>
    <PublishTargets xmlns="4873beb7-5857-4685-be1f-d57550cc96cc">OfficeOnlineVNext</PublishTargets>
    <TimesCloned xmlns="4873beb7-5857-4685-be1f-d57550cc96cc" xsi:nil="true"/>
    <AssetStart xmlns="4873beb7-5857-4685-be1f-d57550cc96cc">2011-12-12T13:37:00+00:00</AssetStart>
    <Provider xmlns="4873beb7-5857-4685-be1f-d57550cc96cc" xsi:nil="true"/>
    <AcquiredFrom xmlns="4873beb7-5857-4685-be1f-d57550cc96cc">Internal MS</AcquiredFrom>
    <FriendlyTitle xmlns="4873beb7-5857-4685-be1f-d57550cc96cc" xsi:nil="true"/>
    <LastHandOff xmlns="4873beb7-5857-4685-be1f-d57550cc96cc" xsi:nil="true"/>
    <TPClientViewer xmlns="4873beb7-5857-4685-be1f-d57550cc96cc" xsi:nil="true"/>
    <UACurrentWords xmlns="4873beb7-5857-4685-be1f-d57550cc96cc" xsi:nil="true"/>
    <ArtSampleDocs xmlns="4873beb7-5857-4685-be1f-d57550cc96cc" xsi:nil="true"/>
    <UALocRecommendation xmlns="4873beb7-5857-4685-be1f-d57550cc96cc">Localize</UALocRecommendation>
    <Manager xmlns="4873beb7-5857-4685-be1f-d57550cc96cc" xsi:nil="true"/>
    <ShowIn xmlns="4873beb7-5857-4685-be1f-d57550cc96cc">Show everywhere</ShowIn>
    <UANotes xmlns="4873beb7-5857-4685-be1f-d57550cc96cc" xsi:nil="true"/>
    <TemplateStatus xmlns="4873beb7-5857-4685-be1f-d57550cc96cc">Complete</TemplateStatus>
    <InternalTagsTaxHTField0 xmlns="4873beb7-5857-4685-be1f-d57550cc96cc">
      <Terms xmlns="http://schemas.microsoft.com/office/infopath/2007/PartnerControls"/>
    </InternalTagsTaxHTField0>
    <CSXHash xmlns="4873beb7-5857-4685-be1f-d57550cc96cc" xsi:nil="true"/>
    <Downloads xmlns="4873beb7-5857-4685-be1f-d57550cc96cc">0</Downloads>
    <VoteCount xmlns="4873beb7-5857-4685-be1f-d57550cc96cc" xsi:nil="true"/>
    <OOCacheId xmlns="4873beb7-5857-4685-be1f-d57550cc96cc" xsi:nil="true"/>
    <IsDeleted xmlns="4873beb7-5857-4685-be1f-d57550cc96cc">false</IsDeleted>
    <AssetExpire xmlns="4873beb7-5857-4685-be1f-d57550cc96cc">2035-01-01T08:00:00+00:00</AssetExpire>
    <DSATActionTaken xmlns="4873beb7-5857-4685-be1f-d57550cc96cc" xsi:nil="true"/>
    <CSXSubmissionMarket xmlns="4873beb7-5857-4685-be1f-d57550cc96cc" xsi:nil="true"/>
    <TPExecutable xmlns="4873beb7-5857-4685-be1f-d57550cc96cc" xsi:nil="true"/>
    <SubmitterId xmlns="4873beb7-5857-4685-be1f-d57550cc96cc" xsi:nil="true"/>
    <EditorialTags xmlns="4873beb7-5857-4685-be1f-d57550cc96cc" xsi:nil="true"/>
    <ApprovalLog xmlns="4873beb7-5857-4685-be1f-d57550cc96cc" xsi:nil="true"/>
    <AssetType xmlns="4873beb7-5857-4685-be1f-d57550cc96cc">TP</AssetType>
    <BugNumber xmlns="4873beb7-5857-4685-be1f-d57550cc96cc" xsi:nil="true"/>
    <CSXSubmissionDate xmlns="4873beb7-5857-4685-be1f-d57550cc96cc" xsi:nil="true"/>
    <CSXUpdate xmlns="4873beb7-5857-4685-be1f-d57550cc96cc">false</CSXUpdate>
    <Milestone xmlns="4873beb7-5857-4685-be1f-d57550cc96cc" xsi:nil="true"/>
    <RecommendationsModifier xmlns="4873beb7-5857-4685-be1f-d57550cc96cc" xsi:nil="true"/>
    <OriginAsset xmlns="4873beb7-5857-4685-be1f-d57550cc96cc" xsi:nil="true"/>
    <TPComponent xmlns="4873beb7-5857-4685-be1f-d57550cc96cc" xsi:nil="true"/>
    <AssetId xmlns="4873beb7-5857-4685-be1f-d57550cc96cc">TP102801108</AssetId>
    <IntlLocPriority xmlns="4873beb7-5857-4685-be1f-d57550cc96cc" xsi:nil="true"/>
    <PolicheckWords xmlns="4873beb7-5857-4685-be1f-d57550cc96cc" xsi:nil="true"/>
    <TPLaunchHelpLink xmlns="4873beb7-5857-4685-be1f-d57550cc96cc" xsi:nil="true"/>
    <TPApplication xmlns="4873beb7-5857-4685-be1f-d57550cc96cc" xsi:nil="true"/>
    <CrawlForDependencies xmlns="4873beb7-5857-4685-be1f-d57550cc96cc">false</CrawlForDependencies>
    <HandoffToMSDN xmlns="4873beb7-5857-4685-be1f-d57550cc96cc" xsi:nil="true"/>
    <PlannedPubDate xmlns="4873beb7-5857-4685-be1f-d57550cc96cc" xsi:nil="true"/>
    <IntlLangReviewer xmlns="4873beb7-5857-4685-be1f-d57550cc96cc" xsi:nil="true"/>
    <TrustLevel xmlns="4873beb7-5857-4685-be1f-d57550cc96cc">1 Microsoft Managed Content</TrustLevel>
    <LocLastLocAttemptVersionLookup xmlns="4873beb7-5857-4685-be1f-d57550cc96cc">706526</LocLastLocAttemptVersionLookup>
    <IsSearchable xmlns="4873beb7-5857-4685-be1f-d57550cc96cc">true</IsSearchable>
    <TemplateTemplateType xmlns="4873beb7-5857-4685-be1f-d57550cc96cc">PowerPoint Presentation Template</TemplateTemplateType>
    <CampaignTagsTaxHTField0 xmlns="4873beb7-5857-4685-be1f-d57550cc96cc">
      <Terms xmlns="http://schemas.microsoft.com/office/infopath/2007/PartnerControls"/>
    </CampaignTagsTaxHTField0>
    <TPNamespace xmlns="4873beb7-5857-4685-be1f-d57550cc96cc" xsi:nil="true"/>
    <TaxCatchAll xmlns="4873beb7-5857-4685-be1f-d57550cc96cc"/>
    <Markets xmlns="4873beb7-5857-4685-be1f-d57550cc96cc"/>
    <UAProjectedTotalWords xmlns="4873beb7-5857-4685-be1f-d57550cc96cc" xsi:nil="true"/>
    <IntlLangReview xmlns="4873beb7-5857-4685-be1f-d57550cc96cc">false</IntlLangReview>
    <OutputCachingOn xmlns="4873beb7-5857-4685-be1f-d57550cc96cc">false</OutputCachingOn>
    <AverageRating xmlns="4873beb7-5857-4685-be1f-d57550cc96cc" xsi:nil="true"/>
    <APAuthor xmlns="4873beb7-5857-4685-be1f-d57550cc96cc">
      <UserInfo>
        <DisplayName>REDMOND\v-soujap</DisplayName>
        <AccountId>1954</AccountId>
        <AccountType/>
      </UserInfo>
    </APAuthor>
    <LocManualTestRequired xmlns="4873beb7-5857-4685-be1f-d57550cc96cc">false</LocManualTestRequired>
    <TPCommandLine xmlns="4873beb7-5857-4685-be1f-d57550cc96cc" xsi:nil="true"/>
    <TPAppVersion xmlns="4873beb7-5857-4685-be1f-d57550cc96cc" xsi:nil="true"/>
    <EditorialStatus xmlns="4873beb7-5857-4685-be1f-d57550cc96cc">Complete</EditorialStatus>
    <LastModifiedDateTime xmlns="4873beb7-5857-4685-be1f-d57550cc96cc" xsi:nil="true"/>
    <ScenarioTagsTaxHTField0 xmlns="4873beb7-5857-4685-be1f-d57550cc96cc">
      <Terms xmlns="http://schemas.microsoft.com/office/infopath/2007/PartnerControls"/>
    </ScenarioTagsTaxHTField0>
    <OriginalRelease xmlns="4873beb7-5857-4685-be1f-d57550cc96cc">14</OriginalRelease>
    <TPLaunchHelpLinkType xmlns="4873beb7-5857-4685-be1f-d57550cc96cc">Template</TPLaunchHelpLinkType>
    <LocalizationTagsTaxHTField0 xmlns="4873beb7-5857-4685-be1f-d57550cc96cc">
      <Terms xmlns="http://schemas.microsoft.com/office/infopath/2007/PartnerControls"/>
    </LocalizationTagsTaxHTField0>
    <LocMarketGroupTiers2 xmlns="4873beb7-5857-4685-be1f-d57550cc96cc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4683C129-7B42-490A-AD74-E9303BC76D3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873beb7-5857-4685-be1f-d57550cc96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F249165-F638-412C-8E0A-DFB7045CA2E0}">
  <ds:schemaRefs>
    <ds:schemaRef ds:uri="http://purl.org/dc/dcmitype/"/>
    <ds:schemaRef ds:uri="http://www.w3.org/XML/1998/namespace"/>
    <ds:schemaRef ds:uri="http://schemas.microsoft.com/office/2006/documentManagement/types"/>
    <ds:schemaRef ds:uri="4873beb7-5857-4685-be1f-d57550cc96cc"/>
    <ds:schemaRef ds:uri="http://purl.org/dc/elements/1.1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211E33DF-2340-4F4E-B874-B73FEFEBFC8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на тему природы с аурой безмятежности (широкоэкранный формат)</Template>
  <TotalTime>291</TotalTime>
  <Words>288</Words>
  <Application>Microsoft Office PowerPoint</Application>
  <PresentationFormat>Произвольный</PresentationFormat>
  <Paragraphs>94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Arial Black</vt:lpstr>
      <vt:lpstr>Calibri</vt:lpstr>
      <vt:lpstr>Euphemia</vt:lpstr>
      <vt:lpstr>Times New Roman</vt:lpstr>
      <vt:lpstr>Безмятежность 16 х 9</vt:lpstr>
      <vt:lpstr>  Консультация для педагогов   Доброта с экрана  </vt:lpstr>
      <vt:lpstr>Федеральный государственный стандарт  ЦЕЛЬ образования на современном этапе: </vt:lpstr>
      <vt:lpstr>Почему созрела необходимость содания программы, направленной на развитие речи и нравственных качеств личности на основе использования отечественных мультфильмов?</vt:lpstr>
      <vt:lpstr>Почему именно мультфильм?</vt:lpstr>
      <vt:lpstr>Методы и приемы</vt:lpstr>
      <vt:lpstr>Формы работы:</vt:lpstr>
      <vt:lpstr>Ожидаемые результаты:</vt:lpstr>
      <vt:lpstr>Фрагмент содержания программы по теме «Семья»:</vt:lpstr>
      <vt:lpstr>Выполнила: Иванова А.В.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Доброта с экрана  под редакцией Е.И. Гришиной</dc:title>
  <dc:creator>1</dc:creator>
  <cp:lastModifiedBy>1</cp:lastModifiedBy>
  <cp:revision>22</cp:revision>
  <dcterms:created xsi:type="dcterms:W3CDTF">2018-11-12T15:43:56Z</dcterms:created>
  <dcterms:modified xsi:type="dcterms:W3CDTF">2018-11-18T08:13:50Z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nternalTags">
    <vt:lpwstr/>
  </property>
  <property fmtid="{D5CDD505-2E9C-101B-9397-08002B2CF9AE}" pid="3" name="ContentTypeId">
    <vt:lpwstr>0x0101006EDDDB5EE6D98C44930B742096920B300400F5B6D36B3EF94B4E9A635CDF2A18F5B8</vt:lpwstr>
  </property>
  <property fmtid="{D5CDD505-2E9C-101B-9397-08002B2CF9AE}" pid="4" name="FeatureTags">
    <vt:lpwstr/>
  </property>
  <property fmtid="{D5CDD505-2E9C-101B-9397-08002B2CF9AE}" pid="5" name="LocalizationTags">
    <vt:lpwstr/>
  </property>
  <property fmtid="{D5CDD505-2E9C-101B-9397-08002B2CF9AE}" pid="6" name="ScenarioTags">
    <vt:lpwstr/>
  </property>
  <property fmtid="{D5CDD505-2E9C-101B-9397-08002B2CF9AE}" pid="7" name="CampaignTags">
    <vt:lpwstr/>
  </property>
</Properties>
</file>