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notesMasterIdLst>
    <p:notesMasterId r:id="rId22"/>
  </p:notesMasterIdLst>
  <p:sldIdLst>
    <p:sldId id="274" r:id="rId2"/>
    <p:sldId id="260" r:id="rId3"/>
    <p:sldId id="261" r:id="rId4"/>
    <p:sldId id="262" r:id="rId5"/>
    <p:sldId id="259" r:id="rId6"/>
    <p:sldId id="264" r:id="rId7"/>
    <p:sldId id="265" r:id="rId8"/>
    <p:sldId id="266" r:id="rId9"/>
    <p:sldId id="267" r:id="rId10"/>
    <p:sldId id="263" r:id="rId11"/>
    <p:sldId id="257" r:id="rId12"/>
    <p:sldId id="258" r:id="rId13"/>
    <p:sldId id="268" r:id="rId14"/>
    <p:sldId id="269" r:id="rId15"/>
    <p:sldId id="270" r:id="rId16"/>
    <p:sldId id="271" r:id="rId17"/>
    <p:sldId id="272" r:id="rId18"/>
    <p:sldId id="275" r:id="rId19"/>
    <p:sldId id="276" r:id="rId20"/>
    <p:sldId id="273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5719" autoAdjust="0"/>
    <p:restoredTop sz="94660"/>
  </p:normalViewPr>
  <p:slideViewPr>
    <p:cSldViewPr>
      <p:cViewPr>
        <p:scale>
          <a:sx n="59" d="100"/>
          <a:sy n="59" d="100"/>
        </p:scale>
        <p:origin x="-1440" y="-2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34F7778-7119-4539-9C7C-05C8F94F1E17}" type="datetimeFigureOut">
              <a:rPr lang="ru-RU" smtClean="0"/>
              <a:pPr/>
              <a:t>23.05.2019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43678F1-94D4-4B4E-B8F9-56F3F6E93B5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3678F1-94D4-4B4E-B8F9-56F3F6E93B5D}" type="slidenum">
              <a:rPr lang="ru-RU" smtClean="0"/>
              <a:pPr/>
              <a:t>2</a:t>
            </a:fld>
            <a:endParaRPr lang="ru-RU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3678F1-94D4-4B4E-B8F9-56F3F6E93B5D}" type="slidenum">
              <a:rPr lang="ru-RU" smtClean="0"/>
              <a:pPr/>
              <a:t>9</a:t>
            </a:fld>
            <a:endParaRPr lang="ru-RU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23.05.2019</a:t>
            </a:fld>
            <a:endParaRPr lang="ru-RU" dirty="0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23.05.2019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23.05.2019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23.05.2019</a:t>
            </a:fld>
            <a:endParaRPr lang="ru-RU" dirty="0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23.05.2019</a:t>
            </a:fld>
            <a:endParaRPr lang="ru-RU" dirty="0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23.05.2019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23.05.2019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23.05.2019</a:t>
            </a:fld>
            <a:endParaRPr lang="ru-RU" dirty="0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23.05.2019</a:t>
            </a:fld>
            <a:endParaRPr lang="ru-RU" dirty="0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23.05.2019</a:t>
            </a:fld>
            <a:endParaRPr lang="ru-RU" dirty="0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23.05.2019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23.05.2019</a:t>
            </a:fld>
            <a:endParaRPr lang="ru-RU" dirty="0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&#1088;&#1086;\Desktop\20%20&#1084;&#1072;&#1103;\&#1086;&#1076;&#1091;&#1074;&#1072;&#1085;&#1095;&#1080;&#1082;.mp3" TargetMode="External"/><Relationship Id="rId4" Type="http://schemas.openxmlformats.org/officeDocument/2006/relationships/image" Target="../media/image29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&#1088;&#1086;\Desktop\20%20&#1084;&#1072;&#1103;\&#1087;&#1088;&#1080;&#1074;&#1077;&#1090;&#1089;&#1090;&#1074;&#1080;&#1077;.mp3" TargetMode="External"/><Relationship Id="rId6" Type="http://schemas.openxmlformats.org/officeDocument/2006/relationships/image" Target="../media/image6.gif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&#1088;&#1086;\Desktop\&#1044;&#1077;&#1090;&#1089;&#1082;&#1080;&#1077;%20&#1087;&#1077;&#1089;&#1085;&#1080;%20-%20&#1055;&#1077;&#1089;&#1085;&#1103;%20&#1087;&#1072;&#1088;&#1086;&#1074;&#1086;&#1079;&#1080;&#1082;&#1072;%20(www.mixmuz.ru).mp3" TargetMode="External"/><Relationship Id="rId4" Type="http://schemas.openxmlformats.org/officeDocument/2006/relationships/image" Target="../media/image10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&#1088;&#1086;\Desktop\&#1044;&#1077;&#1090;&#1089;&#1082;&#1080;&#1077;%20&#1087;&#1077;&#1089;&#1085;&#1080;%20-%20&#1055;&#1077;&#1089;&#1085;&#1103;%20&#1087;&#1072;&#1088;&#1086;&#1074;&#1086;&#1079;&#1080;&#1082;&#1072;%20(www.mixmuz.ru).mp3" TargetMode="External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1387624"/>
          </a:xfrm>
        </p:spPr>
        <p:txBody>
          <a:bodyPr>
            <a:noAutofit/>
          </a:bodyPr>
          <a:lstStyle/>
          <a:p>
            <a:r>
              <a:rPr lang="ru-RU" sz="2800" dirty="0" smtClean="0">
                <a:solidFill>
                  <a:schemeClr val="accent1"/>
                </a:solidFill>
              </a:rPr>
              <a:t> итоговое НОД во 2 младшей группе.     </a:t>
            </a:r>
            <a:br>
              <a:rPr lang="ru-RU" sz="2800" dirty="0" smtClean="0">
                <a:solidFill>
                  <a:schemeClr val="accent1"/>
                </a:solidFill>
              </a:rPr>
            </a:br>
            <a:r>
              <a:rPr lang="ru-RU" sz="2800" dirty="0" smtClean="0">
                <a:solidFill>
                  <a:schemeClr val="accent1"/>
                </a:solidFill>
              </a:rPr>
              <a:t> Воспитатель: Опарина Н.В </a:t>
            </a:r>
            <a:br>
              <a:rPr lang="ru-RU" sz="2800" dirty="0" smtClean="0">
                <a:solidFill>
                  <a:schemeClr val="accent1"/>
                </a:solidFill>
              </a:rPr>
            </a:br>
            <a:r>
              <a:rPr lang="ru-RU" sz="2800" dirty="0" smtClean="0">
                <a:solidFill>
                  <a:schemeClr val="accent1"/>
                </a:solidFill>
              </a:rPr>
              <a:t> </a:t>
            </a:r>
            <a:r>
              <a:rPr lang="ru-RU" sz="2800" dirty="0" smtClean="0">
                <a:solidFill>
                  <a:schemeClr val="accent1"/>
                </a:solidFill>
              </a:rPr>
              <a:t>                          </a:t>
            </a:r>
            <a:r>
              <a:rPr lang="ru-RU" sz="2000" b="1" dirty="0" smtClean="0">
                <a:solidFill>
                  <a:schemeClr val="accent1"/>
                </a:solidFill>
              </a:rPr>
              <a:t>Свердловская обл. п. Гари.</a:t>
            </a:r>
            <a:br>
              <a:rPr lang="ru-RU" sz="2000" b="1" dirty="0" smtClean="0">
                <a:solidFill>
                  <a:schemeClr val="accent1"/>
                </a:solidFill>
              </a:rPr>
            </a:br>
            <a:r>
              <a:rPr lang="ru-RU" sz="2000" b="1" dirty="0" smtClean="0">
                <a:solidFill>
                  <a:schemeClr val="accent1"/>
                </a:solidFill>
              </a:rPr>
              <a:t>                                МБДОУ </a:t>
            </a:r>
            <a:r>
              <a:rPr lang="ru-RU" sz="2000" b="1" dirty="0" smtClean="0">
                <a:solidFill>
                  <a:schemeClr val="accent1"/>
                </a:solidFill>
              </a:rPr>
              <a:t>детский сад « Берёзка»</a:t>
            </a:r>
            <a:endParaRPr lang="ru-RU" sz="2000" b="1" dirty="0">
              <a:solidFill>
                <a:schemeClr val="accent1"/>
              </a:solidFill>
            </a:endParaRPr>
          </a:p>
        </p:txBody>
      </p:sp>
      <p:pic>
        <p:nvPicPr>
          <p:cNvPr id="3076" name="Picture 4" descr="C:\Users\ро\Desktop\всякое\детки\1228611597_1207753796_shutterstock_5789390001_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827584" y="1988840"/>
            <a:ext cx="7488832" cy="402031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325840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accent1"/>
                </a:solidFill>
              </a:rPr>
              <a:t>3. </a:t>
            </a:r>
            <a:r>
              <a:rPr lang="ru-RU" dirty="0" smtClean="0">
                <a:solidFill>
                  <a:schemeClr val="accent1"/>
                </a:solidFill>
              </a:rPr>
              <a:t>Дети, посмотрите </a:t>
            </a:r>
            <a:r>
              <a:rPr lang="ru-RU" dirty="0" smtClean="0">
                <a:solidFill>
                  <a:schemeClr val="accent1"/>
                </a:solidFill>
              </a:rPr>
              <a:t>кто это спит?</a:t>
            </a:r>
            <a:br>
              <a:rPr lang="ru-RU" dirty="0" smtClean="0">
                <a:solidFill>
                  <a:schemeClr val="accent1"/>
                </a:solidFill>
              </a:rPr>
            </a:br>
            <a:r>
              <a:rPr lang="ru-RU" dirty="0" smtClean="0">
                <a:solidFill>
                  <a:schemeClr val="accent1"/>
                </a:solidFill>
              </a:rPr>
              <a:t>он думает что сейчас зима</a:t>
            </a:r>
            <a:r>
              <a:rPr lang="ru-RU" dirty="0" smtClean="0">
                <a:solidFill>
                  <a:schemeClr val="accent1"/>
                </a:solidFill>
              </a:rPr>
              <a:t>.</a:t>
            </a:r>
            <a:endParaRPr lang="ru-RU" dirty="0">
              <a:solidFill>
                <a:schemeClr val="accent1"/>
              </a:solidFill>
            </a:endParaRPr>
          </a:p>
        </p:txBody>
      </p:sp>
      <p:pic>
        <p:nvPicPr>
          <p:cNvPr id="6147" name="Picture 3" descr="C:\Users\ро\Desktop\20 мая\1357ff215cce28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188" y="476672"/>
            <a:ext cx="7705725" cy="46085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730426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>
            <a:normAutofit fontScale="92500" lnSpcReduction="10000"/>
          </a:bodyPr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sz="2400" dirty="0" smtClean="0"/>
          </a:p>
          <a:p>
            <a:endParaRPr lang="ru-RU" sz="2400" dirty="0" smtClean="0"/>
          </a:p>
          <a:p>
            <a:endParaRPr lang="ru-RU" sz="2400" dirty="0" smtClean="0"/>
          </a:p>
          <a:p>
            <a:r>
              <a:rPr lang="ru-RU" sz="2600" b="1" dirty="0" smtClean="0">
                <a:solidFill>
                  <a:schemeClr val="accent1"/>
                </a:solidFill>
              </a:rPr>
              <a:t>Давайте, ребята, расскажем мишке о  временах года. Какое время года сейчас?</a:t>
            </a:r>
          </a:p>
          <a:p>
            <a:r>
              <a:rPr lang="ru-RU" sz="2600" b="1" dirty="0" smtClean="0">
                <a:solidFill>
                  <a:schemeClr val="tx1"/>
                </a:solidFill>
              </a:rPr>
              <a:t>Мишке пора просыпаться</a:t>
            </a:r>
          </a:p>
          <a:p>
            <a:r>
              <a:rPr lang="ru-RU" sz="2600" b="1" dirty="0" smtClean="0">
                <a:solidFill>
                  <a:schemeClr val="tx1"/>
                </a:solidFill>
              </a:rPr>
              <a:t>Подвижная игра «У медведя во бору»</a:t>
            </a:r>
            <a:endParaRPr lang="ru-RU" sz="2600" dirty="0">
              <a:solidFill>
                <a:schemeClr val="tx1"/>
              </a:solidFill>
            </a:endParaRPr>
          </a:p>
        </p:txBody>
      </p:sp>
      <p:pic>
        <p:nvPicPr>
          <p:cNvPr id="12290" name="Picture 2" descr="C:\Users\ро\Desktop\20 мая\Kartinki_vremena_goda_dlya_detey_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332657"/>
            <a:ext cx="8136904" cy="475252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dirty="0" smtClean="0">
                <a:solidFill>
                  <a:schemeClr val="accent1"/>
                </a:solidFill>
              </a:rPr>
              <a:t>Ребята, пока мишка спал у него продырявился коврик, давайте его залатаем.,</a:t>
            </a:r>
            <a:endParaRPr lang="ru-RU" sz="2800" dirty="0">
              <a:solidFill>
                <a:schemeClr val="accent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4339" name="Picture 3" descr="C:\Users\ро\Videos\Принять участие в конкурсе — Замок Талантов_files\patches_match_27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628800"/>
            <a:ext cx="8136903" cy="44644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980728"/>
            <a:ext cx="8229600" cy="3024336"/>
          </a:xfrm>
        </p:spPr>
        <p:txBody>
          <a:bodyPr>
            <a:normAutofit fontScale="90000"/>
          </a:bodyPr>
          <a:lstStyle/>
          <a:p>
            <a:r>
              <a:rPr lang="ru-RU" sz="2800" dirty="0" smtClean="0">
                <a:solidFill>
                  <a:schemeClr val="accent1"/>
                </a:solidFill>
              </a:rPr>
              <a:t>З</a:t>
            </a:r>
            <a:r>
              <a:rPr lang="ru-RU" sz="2800" b="1" dirty="0" smtClean="0">
                <a:solidFill>
                  <a:schemeClr val="accent1"/>
                </a:solidFill>
              </a:rPr>
              <a:t>агадка</a:t>
            </a:r>
            <a:r>
              <a:rPr lang="ru-RU" sz="2800" dirty="0" smtClean="0">
                <a:solidFill>
                  <a:schemeClr val="accent1"/>
                </a:solidFill>
              </a:rPr>
              <a:t>.  Хвост пушистый ,мех золотистый,  в лесу живет ,</a:t>
            </a:r>
            <a:br>
              <a:rPr lang="ru-RU" sz="2800" dirty="0" smtClean="0">
                <a:solidFill>
                  <a:schemeClr val="accent1"/>
                </a:solidFill>
              </a:rPr>
            </a:br>
            <a:r>
              <a:rPr lang="ru-RU" sz="2800" dirty="0" smtClean="0">
                <a:solidFill>
                  <a:schemeClr val="accent1"/>
                </a:solidFill>
              </a:rPr>
              <a:t>В деревне кур крадет.</a:t>
            </a:r>
            <a:br>
              <a:rPr lang="ru-RU" sz="2800" dirty="0" smtClean="0">
                <a:solidFill>
                  <a:schemeClr val="accent1"/>
                </a:solidFill>
              </a:rPr>
            </a:br>
            <a:r>
              <a:rPr lang="ru-RU" sz="2800" dirty="0" smtClean="0">
                <a:solidFill>
                  <a:schemeClr val="accent1"/>
                </a:solidFill>
              </a:rPr>
              <a:t>(лиса)</a:t>
            </a:r>
            <a:br>
              <a:rPr lang="ru-RU" sz="2800" dirty="0" smtClean="0">
                <a:solidFill>
                  <a:schemeClr val="accent1"/>
                </a:solidFill>
              </a:rPr>
            </a:br>
            <a:r>
              <a:rPr lang="ru-RU" sz="2800" dirty="0" smtClean="0">
                <a:solidFill>
                  <a:schemeClr val="accent1"/>
                </a:solidFill>
              </a:rPr>
              <a:t> Посчитайте цветы.</a:t>
            </a:r>
            <a:br>
              <a:rPr lang="ru-RU" sz="2800" dirty="0" smtClean="0">
                <a:solidFill>
                  <a:schemeClr val="accent1"/>
                </a:solidFill>
              </a:rPr>
            </a:br>
            <a:r>
              <a:rPr lang="ru-RU" sz="2800" dirty="0" smtClean="0">
                <a:solidFill>
                  <a:schemeClr val="accent1"/>
                </a:solidFill>
              </a:rPr>
              <a:t> Сколько высоких? </a:t>
            </a:r>
            <a:br>
              <a:rPr lang="ru-RU" sz="2800" dirty="0" smtClean="0">
                <a:solidFill>
                  <a:schemeClr val="accent1"/>
                </a:solidFill>
              </a:rPr>
            </a:br>
            <a:r>
              <a:rPr lang="ru-RU" sz="2800" dirty="0" smtClean="0">
                <a:solidFill>
                  <a:schemeClr val="accent1"/>
                </a:solidFill>
              </a:rPr>
              <a:t>Сколько низких?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7172" name="Picture 4" descr="C:\Users\ро\Desktop\20 мая\04a77704ce5011e897c33085a99aa192_f911e63dd5c311e8bc123085a99aa192-480x64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4788024" y="1628800"/>
            <a:ext cx="3826520" cy="4608512"/>
          </a:xfrm>
          <a:prstGeom prst="rect">
            <a:avLst/>
          </a:prstGeom>
          <a:noFill/>
        </p:spPr>
      </p:pic>
      <p:pic>
        <p:nvPicPr>
          <p:cNvPr id="7174" name="Picture 6" descr="C:\Users\ро\Videos\Принять участие в конкурсе — Замок Талантов_files\800px_COLOURBOX470045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0" y="3717032"/>
            <a:ext cx="4026024" cy="25075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5661248"/>
            <a:ext cx="8183880" cy="1196752"/>
          </a:xfrm>
        </p:spPr>
        <p:txBody>
          <a:bodyPr>
            <a:normAutofit fontScale="90000"/>
          </a:bodyPr>
          <a:lstStyle/>
          <a:p>
            <a:r>
              <a:rPr lang="ru-RU" sz="3200" dirty="0" smtClean="0">
                <a:solidFill>
                  <a:schemeClr val="accent1"/>
                </a:solidFill>
              </a:rPr>
              <a:t>Как называются животные, которые живут в лесу? ( дикие</a:t>
            </a:r>
            <a:r>
              <a:rPr lang="ru-RU" dirty="0" smtClean="0">
                <a:solidFill>
                  <a:schemeClr val="accent1"/>
                </a:solidFill>
              </a:rPr>
              <a:t>)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8194" name="Picture 2" descr="C:\Users\ро\Desktop\20 мая\s1200 (11)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260648"/>
            <a:ext cx="5976664" cy="51845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Autofit/>
          </a:bodyPr>
          <a:lstStyle/>
          <a:p>
            <a:r>
              <a:rPr lang="ru-RU" sz="2400" dirty="0" smtClean="0">
                <a:solidFill>
                  <a:schemeClr val="accent1"/>
                </a:solidFill>
              </a:rPr>
              <a:t>назови животного и его детенышей</a:t>
            </a:r>
            <a:endParaRPr lang="ru-RU" sz="2400" dirty="0">
              <a:solidFill>
                <a:schemeClr val="accent1"/>
              </a:solidFill>
            </a:endParaRPr>
          </a:p>
        </p:txBody>
      </p:sp>
      <p:pic>
        <p:nvPicPr>
          <p:cNvPr id="9218" name="Picture 2" descr="C:\Users\ро\Desktop\20 мая\hello_html_728696c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980728"/>
            <a:ext cx="6192688" cy="54726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1"/>
                </a:solidFill>
              </a:rPr>
              <a:t>Вы наверно угадали из какой сказки нам встречались звери?</a:t>
            </a:r>
            <a:endParaRPr lang="ru-RU" dirty="0">
              <a:solidFill>
                <a:schemeClr val="accent1"/>
              </a:solidFill>
            </a:endParaRPr>
          </a:p>
        </p:txBody>
      </p:sp>
      <p:pic>
        <p:nvPicPr>
          <p:cNvPr id="10242" name="Picture 2" descr="C:\Users\ро\Desktop\20 мая\2624593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443092" y="1554163"/>
            <a:ext cx="6410215" cy="45259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836712"/>
            <a:ext cx="8229600" cy="1584176"/>
          </a:xfrm>
        </p:spPr>
        <p:txBody>
          <a:bodyPr>
            <a:noAutofit/>
          </a:bodyPr>
          <a:lstStyle/>
          <a:p>
            <a:r>
              <a:rPr lang="ru-RU" sz="2800" dirty="0" smtClean="0">
                <a:solidFill>
                  <a:schemeClr val="accent1"/>
                </a:solidFill>
              </a:rPr>
              <a:t>У колобка сегодня день рождения .</a:t>
            </a:r>
            <a:br>
              <a:rPr lang="ru-RU" sz="2800" dirty="0" smtClean="0">
                <a:solidFill>
                  <a:schemeClr val="accent1"/>
                </a:solidFill>
              </a:rPr>
            </a:br>
            <a:r>
              <a:rPr lang="ru-RU" sz="2800" dirty="0" smtClean="0">
                <a:solidFill>
                  <a:schemeClr val="accent1"/>
                </a:solidFill>
              </a:rPr>
              <a:t>давайте подарим ему одуванчики, которые никогда не завянут</a:t>
            </a:r>
            <a:r>
              <a:rPr lang="ru-RU" sz="2800" dirty="0" smtClean="0">
                <a:solidFill>
                  <a:schemeClr val="accent1"/>
                </a:solidFill>
              </a:rPr>
              <a:t>.</a:t>
            </a:r>
            <a:endParaRPr lang="ru-RU" sz="2800" dirty="0">
              <a:solidFill>
                <a:schemeClr val="accent1"/>
              </a:solidFill>
            </a:endParaRPr>
          </a:p>
        </p:txBody>
      </p:sp>
      <p:pic>
        <p:nvPicPr>
          <p:cNvPr id="11267" name="Picture 3" descr="C:\Users\ро\Desktop\20 мая\24ae5ee69a2d21338d251afef83568e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3713736" y="2348880"/>
            <a:ext cx="5106736" cy="4032448"/>
          </a:xfrm>
          <a:prstGeom prst="rect">
            <a:avLst/>
          </a:prstGeom>
          <a:noFill/>
        </p:spPr>
      </p:pic>
      <p:pic>
        <p:nvPicPr>
          <p:cNvPr id="4100" name="Picture 4" descr="https://i.ytimg.com/vi/Jlc_yiBc36A/maxresdefault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3568" y="2348880"/>
            <a:ext cx="2808313" cy="3983584"/>
          </a:xfrm>
          <a:prstGeom prst="rect">
            <a:avLst/>
          </a:prstGeom>
          <a:noFill/>
        </p:spPr>
      </p:pic>
      <p:pic>
        <p:nvPicPr>
          <p:cNvPr id="4102" name="Picture 6" descr="https://i.pinimg.com/736x/4d/93/bb/4d93bbbd628d845ef9738cb2cb6fa815--vinyl-toys-dandelion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9552" y="2348881"/>
            <a:ext cx="3096344" cy="40324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-1035496"/>
            <a:ext cx="7507560" cy="4968552"/>
          </a:xfrm>
        </p:spPr>
        <p:txBody>
          <a:bodyPr>
            <a:normAutofit/>
          </a:bodyPr>
          <a:lstStyle/>
          <a:p>
            <a:r>
              <a:rPr lang="ru-RU" sz="1800" dirty="0" smtClean="0"/>
              <a:t>Пальчиковая гимнастика</a:t>
            </a:r>
            <a:endParaRPr lang="ru-RU" sz="1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3717032"/>
            <a:ext cx="8686800" cy="2363093"/>
          </a:xfrm>
        </p:spPr>
        <p:txBody>
          <a:bodyPr>
            <a:normAutofit fontScale="70000" lnSpcReduction="20000"/>
          </a:bodyPr>
          <a:lstStyle/>
          <a:p>
            <a:r>
              <a:rPr lang="ru-RU" b="1" dirty="0" smtClean="0"/>
              <a:t>   Солнышко</a:t>
            </a:r>
            <a:endParaRPr lang="ru-RU" dirty="0" smtClean="0"/>
          </a:p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Утром солнышко встаёт выше, выше, (руки высоко вверх).</a:t>
            </a:r>
            <a:br>
              <a:rPr lang="ru-RU" dirty="0" smtClean="0"/>
            </a:br>
            <a:r>
              <a:rPr lang="ru-RU" dirty="0" smtClean="0"/>
              <a:t>Ночью солнышко зайдет ниже, ниже. (руки вниз).</a:t>
            </a:r>
            <a:br>
              <a:rPr lang="ru-RU" dirty="0" smtClean="0"/>
            </a:br>
            <a:r>
              <a:rPr lang="ru-RU" dirty="0" smtClean="0"/>
              <a:t>Хорошо-хорошо солнышку живётся, </a:t>
            </a:r>
            <a:br>
              <a:rPr lang="ru-RU" dirty="0" smtClean="0"/>
            </a:br>
            <a:r>
              <a:rPr lang="ru-RU" dirty="0" smtClean="0"/>
              <a:t>(делаем ручками фонарики)</a:t>
            </a:r>
            <a:br>
              <a:rPr lang="ru-RU" dirty="0" smtClean="0"/>
            </a:br>
            <a:r>
              <a:rPr lang="ru-RU" dirty="0" smtClean="0"/>
              <a:t>И нам вместе с солнышком весело </a:t>
            </a:r>
            <a:r>
              <a:rPr lang="ru-RU" dirty="0" smtClean="0"/>
              <a:t>поётся.</a:t>
            </a: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(хлопаем в ладоши)</a:t>
            </a:r>
          </a:p>
          <a:p>
            <a:endParaRPr lang="ru-RU" dirty="0"/>
          </a:p>
        </p:txBody>
      </p:sp>
      <p:pic>
        <p:nvPicPr>
          <p:cNvPr id="1026" name="Picture 2" descr="C:\Users\ро\Desktop\всякое\солнце\8455544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71800" y="188640"/>
            <a:ext cx="5976664" cy="41044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1"/>
                </a:solidFill>
              </a:rPr>
              <a:t>Дети рисуют под песню « одуванчики»</a:t>
            </a:r>
            <a:endParaRPr lang="ru-RU" dirty="0">
              <a:solidFill>
                <a:schemeClr val="accent1"/>
              </a:solidFill>
            </a:endParaRPr>
          </a:p>
        </p:txBody>
      </p:sp>
      <p:pic>
        <p:nvPicPr>
          <p:cNvPr id="4" name="Picture 4" descr="C:\Users\ро\Desktop\20 мая\s1200 (8)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1340768"/>
            <a:ext cx="6912768" cy="4464496"/>
          </a:xfrm>
          <a:prstGeom prst="rect">
            <a:avLst/>
          </a:prstGeom>
          <a:noFill/>
        </p:spPr>
      </p:pic>
      <p:pic>
        <p:nvPicPr>
          <p:cNvPr id="5" name="одуванчик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7668344" y="4005064"/>
            <a:ext cx="1024880" cy="10248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41946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1584176"/>
          </a:xfrm>
        </p:spPr>
        <p:txBody>
          <a:bodyPr>
            <a:normAutofit fontScale="90000"/>
          </a:bodyPr>
          <a:lstStyle/>
          <a:p>
            <a:r>
              <a:rPr lang="ru-RU" sz="3100" dirty="0" smtClean="0">
                <a:solidFill>
                  <a:schemeClr val="accent1"/>
                </a:solidFill>
              </a:rPr>
              <a:t>Приветствие </a:t>
            </a:r>
            <a:br>
              <a:rPr lang="ru-RU" sz="3100" dirty="0" smtClean="0">
                <a:solidFill>
                  <a:schemeClr val="accent1"/>
                </a:solidFill>
              </a:rPr>
            </a:br>
            <a:r>
              <a:rPr lang="ru-RU" sz="3100" dirty="0" smtClean="0">
                <a:solidFill>
                  <a:schemeClr val="accent1"/>
                </a:solidFill>
              </a:rPr>
              <a:t>«Здравствуйте ладошки.»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1026" name="Picture 2" descr="C:\Users\ро\Desktop\20 мая\picture (1).jpg"/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/>
          <a:stretch>
            <a:fillRect/>
          </a:stretch>
        </p:blipFill>
        <p:spPr bwMode="auto">
          <a:xfrm>
            <a:off x="1198534" y="1554163"/>
            <a:ext cx="6899332" cy="4525962"/>
          </a:xfrm>
          <a:prstGeom prst="rect">
            <a:avLst/>
          </a:prstGeom>
          <a:noFill/>
        </p:spPr>
      </p:pic>
      <p:pic>
        <p:nvPicPr>
          <p:cNvPr id="5" name="приветствие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6965032" y="3445768"/>
            <a:ext cx="919336" cy="919336"/>
          </a:xfrm>
          <a:prstGeom prst="rect">
            <a:avLst/>
          </a:prstGeom>
        </p:spPr>
      </p:pic>
      <p:pic>
        <p:nvPicPr>
          <p:cNvPr id="1027" name="Picture 3" descr="C:\Users\ро\Desktop\оформл\поделки\всякое\детки\кар дети\3c5f76fe7c514afc922f3a39035b98e4.gif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23528" y="1988840"/>
            <a:ext cx="2808312" cy="42484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8229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1"/>
                </a:solidFill>
              </a:rPr>
              <a:t>Отправляемся на паровозике домой.</a:t>
            </a:r>
            <a:endParaRPr lang="ru-RU" dirty="0">
              <a:solidFill>
                <a:schemeClr val="accent1"/>
              </a:solidFill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755576" y="1340768"/>
            <a:ext cx="7272808" cy="4752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" name="Детские песни - Песня паровозика (www.mixmuz.ru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6948264" y="4653136"/>
            <a:ext cx="1224136" cy="115212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0044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2276872"/>
          </a:xfrm>
        </p:spPr>
        <p:txBody>
          <a:bodyPr>
            <a:noAutofit/>
          </a:bodyPr>
          <a:lstStyle/>
          <a:p>
            <a:r>
              <a:rPr lang="ru-RU" sz="2000" dirty="0" smtClean="0">
                <a:solidFill>
                  <a:schemeClr val="accent1"/>
                </a:solidFill>
              </a:rPr>
              <a:t>Когда просыпается солнышко?</a:t>
            </a:r>
            <a:br>
              <a:rPr lang="ru-RU" sz="2000" dirty="0" smtClean="0">
                <a:solidFill>
                  <a:schemeClr val="accent1"/>
                </a:solidFill>
              </a:rPr>
            </a:br>
            <a:r>
              <a:rPr lang="ru-RU" sz="2000" dirty="0" smtClean="0">
                <a:solidFill>
                  <a:schemeClr val="accent1"/>
                </a:solidFill>
              </a:rPr>
              <a:t>Когда вы гуляете?</a:t>
            </a:r>
            <a:br>
              <a:rPr lang="ru-RU" sz="2000" dirty="0" smtClean="0">
                <a:solidFill>
                  <a:schemeClr val="accent1"/>
                </a:solidFill>
              </a:rPr>
            </a:br>
            <a:r>
              <a:rPr lang="ru-RU" sz="2000" dirty="0" smtClean="0">
                <a:solidFill>
                  <a:schemeClr val="accent1"/>
                </a:solidFill>
              </a:rPr>
              <a:t>Когда вы смотрите спокойной ночи малыши?</a:t>
            </a:r>
            <a:br>
              <a:rPr lang="ru-RU" sz="2000" dirty="0" smtClean="0">
                <a:solidFill>
                  <a:schemeClr val="accent1"/>
                </a:solidFill>
              </a:rPr>
            </a:br>
            <a:r>
              <a:rPr lang="ru-RU" sz="2000" dirty="0" smtClean="0">
                <a:solidFill>
                  <a:schemeClr val="accent1"/>
                </a:solidFill>
              </a:rPr>
              <a:t>Когда вы  спите? </a:t>
            </a:r>
            <a:endParaRPr lang="ru-RU" sz="2000" dirty="0">
              <a:solidFill>
                <a:schemeClr val="accent1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1700808"/>
            <a:ext cx="8229600" cy="4824536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3" name="Picture 2" descr="C:\Users\ро\Videos\Принять участие в конкурсе — Замок Талантов_files\Режим-дня-красивые-картинки-для-детей-для-детского-сада-1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772816"/>
            <a:ext cx="8496944" cy="48245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955576"/>
          </a:xfrm>
        </p:spPr>
        <p:txBody>
          <a:bodyPr>
            <a:noAutofit/>
          </a:bodyPr>
          <a:lstStyle/>
          <a:p>
            <a:r>
              <a:rPr lang="ru-RU" sz="2800" dirty="0" smtClean="0">
                <a:solidFill>
                  <a:schemeClr val="accent1"/>
                </a:solidFill>
              </a:rPr>
              <a:t>Нам пришло приглашение на день рождения</a:t>
            </a:r>
            <a:r>
              <a:rPr lang="ru-RU" sz="2800" dirty="0" smtClean="0">
                <a:solidFill>
                  <a:schemeClr val="accent1"/>
                </a:solidFill>
              </a:rPr>
              <a:t>, а к кому вы догадаетесь сами. если выполните задания героев  сказки..</a:t>
            </a:r>
            <a:endParaRPr lang="ru-RU" sz="2800" dirty="0">
              <a:solidFill>
                <a:schemeClr val="accent1"/>
              </a:solidFill>
            </a:endParaRPr>
          </a:p>
        </p:txBody>
      </p:sp>
      <p:pic>
        <p:nvPicPr>
          <p:cNvPr id="18436" name="Picture 4" descr="http://static.my-shop.ru/product/3/298/297660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30363" y="1934768"/>
            <a:ext cx="6035675" cy="42305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solidFill>
                  <a:schemeClr val="accent1"/>
                </a:solidFill>
              </a:rPr>
              <a:t>Отправляемся на паровозике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899592" y="1412776"/>
            <a:ext cx="7344816" cy="4896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" name="Детские песни - Песня паровозика (www.mixmuz.ru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7236296" y="4869160"/>
            <a:ext cx="1224136" cy="158417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0044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64704"/>
            <a:ext cx="8229600" cy="1728192"/>
          </a:xfrm>
        </p:spPr>
        <p:txBody>
          <a:bodyPr>
            <a:normAutofit fontScale="90000"/>
          </a:bodyPr>
          <a:lstStyle/>
          <a:p>
            <a:r>
              <a:rPr lang="ru-RU" sz="4900" b="1" dirty="0" smtClean="0"/>
              <a:t/>
            </a:r>
            <a:br>
              <a:rPr lang="ru-RU" sz="4900" b="1" dirty="0" smtClean="0"/>
            </a:br>
            <a:r>
              <a:rPr lang="ru-RU" sz="4900" b="1" dirty="0" smtClean="0"/>
              <a:t/>
            </a:r>
            <a:br>
              <a:rPr lang="ru-RU" sz="4900" b="1" dirty="0" smtClean="0"/>
            </a:br>
            <a:r>
              <a:rPr lang="ru-RU" sz="4900" dirty="0" smtClean="0"/>
              <a:t/>
            </a:r>
            <a:br>
              <a:rPr lang="ru-RU" sz="4900" dirty="0" smtClean="0"/>
            </a:br>
            <a:r>
              <a:rPr lang="ru-RU" sz="4900" dirty="0" smtClean="0"/>
              <a:t/>
            </a:r>
            <a:br>
              <a:rPr lang="ru-RU" sz="4900" dirty="0" smtClean="0"/>
            </a:br>
            <a:r>
              <a:rPr lang="ru-RU" sz="4900" dirty="0" smtClean="0"/>
              <a:t/>
            </a:r>
            <a:br>
              <a:rPr lang="ru-RU" sz="4900" dirty="0" smtClean="0"/>
            </a:br>
            <a:r>
              <a:rPr lang="ru-RU" sz="4900" dirty="0" smtClean="0"/>
              <a:t/>
            </a:r>
            <a:br>
              <a:rPr lang="ru-RU" sz="4900" dirty="0" smtClean="0"/>
            </a:br>
            <a:r>
              <a:rPr lang="ru-RU" sz="4900" dirty="0" smtClean="0"/>
              <a:t/>
            </a:r>
            <a:br>
              <a:rPr lang="ru-RU" sz="4900" dirty="0" smtClean="0"/>
            </a:br>
            <a:r>
              <a:rPr lang="ru-RU" sz="4900" dirty="0" smtClean="0"/>
              <a:t/>
            </a:r>
            <a:br>
              <a:rPr lang="ru-RU" sz="4900" dirty="0" smtClean="0"/>
            </a:br>
            <a:r>
              <a:rPr lang="ru-RU" sz="4900" dirty="0" smtClean="0"/>
              <a:t/>
            </a:r>
            <a:br>
              <a:rPr lang="ru-RU" sz="4900" dirty="0" smtClean="0"/>
            </a:br>
            <a:r>
              <a:rPr lang="ru-RU" sz="4900" dirty="0" smtClean="0"/>
              <a:t/>
            </a:r>
            <a:br>
              <a:rPr lang="ru-RU" sz="4900" dirty="0" smtClean="0"/>
            </a:br>
            <a:r>
              <a:rPr lang="ru-RU" sz="4900" dirty="0" smtClean="0"/>
              <a:t/>
            </a:r>
            <a:br>
              <a:rPr lang="ru-RU" sz="4900" dirty="0" smtClean="0"/>
            </a:br>
            <a:r>
              <a:rPr lang="ru-RU" sz="4900" dirty="0" smtClean="0"/>
              <a:t/>
            </a:r>
            <a:br>
              <a:rPr lang="ru-RU" sz="4900" dirty="0" smtClean="0"/>
            </a:br>
            <a:r>
              <a:rPr lang="ru-RU" sz="4900" dirty="0" smtClean="0"/>
              <a:t/>
            </a:r>
            <a:br>
              <a:rPr lang="ru-RU" sz="4900" dirty="0" smtClean="0"/>
            </a:br>
            <a:r>
              <a:rPr lang="ru-RU" sz="4900" dirty="0" smtClean="0"/>
              <a:t/>
            </a:r>
            <a:br>
              <a:rPr lang="ru-RU" sz="4900" dirty="0" smtClean="0"/>
            </a:br>
            <a:r>
              <a:rPr lang="ru-RU" sz="4900" b="1" dirty="0" smtClean="0">
                <a:solidFill>
                  <a:schemeClr val="accent1"/>
                </a:solidFill>
              </a:rPr>
              <a:t>1 </a:t>
            </a:r>
            <a:r>
              <a:rPr lang="ru-RU" sz="2700" dirty="0" smtClean="0">
                <a:solidFill>
                  <a:schemeClr val="accent1"/>
                </a:solidFill>
              </a:rPr>
              <a:t>Посмотрите на пенёчке сидит зайчик, только почему то он грустный. Он перепутал фрукты и овощи ( разберите их по корзиночкам)</a:t>
            </a:r>
            <a:r>
              <a:rPr lang="ru-RU" dirty="0" smtClean="0">
                <a:solidFill>
                  <a:schemeClr val="accent1"/>
                </a:solidFill>
              </a:rPr>
              <a:t/>
            </a:r>
            <a:br>
              <a:rPr lang="ru-RU" dirty="0" smtClean="0">
                <a:solidFill>
                  <a:schemeClr val="accent1"/>
                </a:solidFill>
              </a:rPr>
            </a:br>
            <a:endParaRPr lang="ru-RU" dirty="0">
              <a:solidFill>
                <a:schemeClr val="accent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/>
          </a:p>
        </p:txBody>
      </p:sp>
      <p:pic>
        <p:nvPicPr>
          <p:cNvPr id="4098" name="Picture 2" descr="C:\Users\ро\Desktop\20 мая\4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692696"/>
            <a:ext cx="5544616" cy="4824536"/>
          </a:xfrm>
          <a:prstGeom prst="rect">
            <a:avLst/>
          </a:prstGeom>
          <a:noFill/>
        </p:spPr>
      </p:pic>
      <p:pic>
        <p:nvPicPr>
          <p:cNvPr id="4099" name="Picture 3" descr="C:\Users\ро\Videos\Принять участие в конкурсе — Замок Талантов_files\500_F_208877202_ajKv3atSZW21td1xR8lFxn6QJvyWBe8c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68144" y="620688"/>
            <a:ext cx="2880320" cy="48965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1"/>
                </a:solidFill>
              </a:rPr>
              <a:t>Игра: расскажи куда спрятались </a:t>
            </a:r>
            <a:r>
              <a:rPr lang="ru-RU" dirty="0" smtClean="0">
                <a:solidFill>
                  <a:schemeClr val="accent1"/>
                </a:solidFill>
              </a:rPr>
              <a:t>зверушки. </a:t>
            </a:r>
            <a:r>
              <a:rPr lang="ru-RU" dirty="0" smtClean="0">
                <a:solidFill>
                  <a:schemeClr val="accent1"/>
                </a:solidFill>
              </a:rPr>
              <a:t>( На, за, в,)</a:t>
            </a:r>
            <a:endParaRPr lang="ru-RU" dirty="0">
              <a:solidFill>
                <a:schemeClr val="accent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5362" name="Picture 2" descr="C:\Users\ро\Videos\Принять участие в конкурсе — Замок Талантов_files\a30a94b56adb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556792"/>
            <a:ext cx="8352928" cy="46805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332656"/>
            <a:ext cx="8229600" cy="2448272"/>
          </a:xfrm>
        </p:spPr>
        <p:txBody>
          <a:bodyPr>
            <a:normAutofit fontScale="90000"/>
          </a:bodyPr>
          <a:lstStyle/>
          <a:p>
            <a:r>
              <a:rPr lang="ru-RU" sz="3100" b="1" dirty="0" smtClean="0">
                <a:solidFill>
                  <a:schemeClr val="accent1"/>
                </a:solidFill>
              </a:rPr>
              <a:t>2 .загадка</a:t>
            </a:r>
            <a:r>
              <a:rPr lang="ru-RU" sz="3100" dirty="0" smtClean="0">
                <a:solidFill>
                  <a:schemeClr val="accent1"/>
                </a:solidFill>
              </a:rPr>
              <a:t>. Серый, зубастый,</a:t>
            </a:r>
            <a:br>
              <a:rPr lang="ru-RU" sz="3100" dirty="0" smtClean="0">
                <a:solidFill>
                  <a:schemeClr val="accent1"/>
                </a:solidFill>
              </a:rPr>
            </a:br>
            <a:r>
              <a:rPr lang="ru-RU" sz="3100" dirty="0" smtClean="0">
                <a:solidFill>
                  <a:schemeClr val="accent1"/>
                </a:solidFill>
              </a:rPr>
              <a:t>По угодьям рыщет</a:t>
            </a:r>
            <a:br>
              <a:rPr lang="ru-RU" sz="3100" dirty="0" smtClean="0">
                <a:solidFill>
                  <a:schemeClr val="accent1"/>
                </a:solidFill>
              </a:rPr>
            </a:br>
            <a:r>
              <a:rPr lang="ru-RU" sz="3100" dirty="0" smtClean="0">
                <a:solidFill>
                  <a:schemeClr val="accent1"/>
                </a:solidFill>
              </a:rPr>
              <a:t>Кого съесть ищет.</a:t>
            </a:r>
            <a:br>
              <a:rPr lang="ru-RU" sz="3100" dirty="0" smtClean="0">
                <a:solidFill>
                  <a:schemeClr val="accent1"/>
                </a:solidFill>
              </a:rPr>
            </a:br>
            <a:r>
              <a:rPr lang="ru-RU" sz="3100" b="1" u="sng" dirty="0" smtClean="0">
                <a:solidFill>
                  <a:schemeClr val="accent1"/>
                </a:solidFill>
              </a:rPr>
              <a:t>(волк)</a:t>
            </a:r>
            <a:r>
              <a:rPr lang="ru-RU" dirty="0" smtClean="0">
                <a:solidFill>
                  <a:schemeClr val="accent1"/>
                </a:solidFill>
              </a:rPr>
              <a:t/>
            </a:r>
            <a:br>
              <a:rPr lang="ru-RU" dirty="0" smtClean="0">
                <a:solidFill>
                  <a:schemeClr val="accent1"/>
                </a:solidFill>
              </a:rPr>
            </a:br>
            <a:endParaRPr lang="ru-RU" dirty="0">
              <a:solidFill>
                <a:schemeClr val="accent1"/>
              </a:solidFill>
            </a:endParaRPr>
          </a:p>
        </p:txBody>
      </p:sp>
      <p:pic>
        <p:nvPicPr>
          <p:cNvPr id="5123" name="Picture 3" descr="C:\Users\ро\Desktop\20 мая\pngtree-fox-png-clipart_65797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4139952" y="1554162"/>
            <a:ext cx="4248472" cy="489917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dirty="0" smtClean="0"/>
              <a:t> </a:t>
            </a:r>
            <a:r>
              <a:rPr lang="ru-RU" sz="3200" b="1" dirty="0" smtClean="0">
                <a:solidFill>
                  <a:schemeClr val="accent1"/>
                </a:solidFill>
              </a:rPr>
              <a:t>игра: Угадайте, что в коробке?</a:t>
            </a:r>
            <a:br>
              <a:rPr lang="ru-RU" sz="3200" b="1" dirty="0" smtClean="0">
                <a:solidFill>
                  <a:schemeClr val="accent1"/>
                </a:solidFill>
              </a:rPr>
            </a:br>
            <a:r>
              <a:rPr lang="ru-RU" sz="2000" b="1" dirty="0" smtClean="0">
                <a:solidFill>
                  <a:schemeClr val="accent1"/>
                </a:solidFill>
              </a:rPr>
              <a:t>из чего сделаны  игрушки? ( мяч, машинка, матрёшка, стакан)  </a:t>
            </a:r>
            <a:endParaRPr lang="ru-RU" sz="3200" dirty="0">
              <a:solidFill>
                <a:schemeClr val="accent1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4005064"/>
            <a:ext cx="7571184" cy="2121099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3314" name="Picture 2" descr="C:\Users\ро\Videos\Принять участие в конкурсе — Замок Талантов_files\9308c152d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1772816"/>
            <a:ext cx="7128793" cy="4536504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271</TotalTime>
  <Words>178</Words>
  <Application>Microsoft Office PowerPoint</Application>
  <PresentationFormat>Экран (4:3)</PresentationFormat>
  <Paragraphs>34</Paragraphs>
  <Slides>20</Slides>
  <Notes>2</Notes>
  <HiddenSlides>0</HiddenSlides>
  <MMClips>4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Трек</vt:lpstr>
      <vt:lpstr> итоговое НОД во 2 младшей группе.       Воспитатель: Опарина Н.В                             Свердловская обл. п. Гари.                                 МБДОУ детский сад « Берёзка»</vt:lpstr>
      <vt:lpstr>Приветствие  «Здравствуйте ладошки.» </vt:lpstr>
      <vt:lpstr>Когда просыпается солнышко? Когда вы гуляете? Когда вы смотрите спокойной ночи малыши? Когда вы  спите? </vt:lpstr>
      <vt:lpstr>Нам пришло приглашение на день рождения, а к кому вы догадаетесь сами. если выполните задания героев  сказки..</vt:lpstr>
      <vt:lpstr>Отправляемся на паровозике.</vt:lpstr>
      <vt:lpstr>              1 Посмотрите на пенёчке сидит зайчик, только почему то он грустный. Он перепутал фрукты и овощи ( разберите их по корзиночкам) </vt:lpstr>
      <vt:lpstr>Игра: расскажи куда спрятались зверушки. ( На, за, в,)</vt:lpstr>
      <vt:lpstr>2 .загадка. Серый, зубастый, По угодьям рыщет Кого съесть ищет. (волк) </vt:lpstr>
      <vt:lpstr> игра: Угадайте, что в коробке? из чего сделаны  игрушки? ( мяч, машинка, матрёшка, стакан)  </vt:lpstr>
      <vt:lpstr>3. Дети, посмотрите кто это спит? он думает что сейчас зима.</vt:lpstr>
      <vt:lpstr>Слайд 11</vt:lpstr>
      <vt:lpstr>Ребята, пока мишка спал у него продырявился коврик, давайте его залатаем.,</vt:lpstr>
      <vt:lpstr>Загадка.  Хвост пушистый ,мех золотистый,  в лесу живет , В деревне кур крадет. (лиса)  Посчитайте цветы.  Сколько высоких?  Сколько низких?  </vt:lpstr>
      <vt:lpstr>Как называются животные, которые живут в лесу? ( дикие) </vt:lpstr>
      <vt:lpstr>назови животного и его детенышей</vt:lpstr>
      <vt:lpstr>Вы наверно угадали из какой сказки нам встречались звери?</vt:lpstr>
      <vt:lpstr>У колобка сегодня день рождения . давайте подарим ему одуванчики, которые никогда не завянут.</vt:lpstr>
      <vt:lpstr>Пальчиковая гимнастика</vt:lpstr>
      <vt:lpstr>Дети рисуют под песню « одуванчики»</vt:lpstr>
      <vt:lpstr>Отправляемся на паровозике домой.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Windows User</cp:lastModifiedBy>
  <cp:revision>31</cp:revision>
  <dcterms:modified xsi:type="dcterms:W3CDTF">2019-05-23T15:04:29Z</dcterms:modified>
</cp:coreProperties>
</file>