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5916D9-767D-4E11-986C-F90156BED74A}" type="datetimeFigureOut">
              <a:rPr lang="ru-RU" smtClean="0"/>
              <a:t>15.08.2019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6EE16B-9A43-4645-A9E5-0A2287D791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503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6EE16B-9A43-4645-A9E5-0A2287D7910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9064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6EE16B-9A43-4645-A9E5-0A2287D7910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649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82B50A6-5CD0-43C6-AE54-732648FE1FC9}" type="datetimeFigureOut">
              <a:rPr lang="ru-RU" smtClean="0"/>
              <a:t>15.08.2019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57F00026-9F82-4B84-AEBE-240C45B88C1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B50A6-5CD0-43C6-AE54-732648FE1FC9}" type="datetimeFigureOut">
              <a:rPr lang="ru-RU" smtClean="0"/>
              <a:t>15.08.2019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00026-9F82-4B84-AEBE-240C45B88C1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B50A6-5CD0-43C6-AE54-732648FE1FC9}" type="datetimeFigureOut">
              <a:rPr lang="ru-RU" smtClean="0"/>
              <a:t>15.08.2019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00026-9F82-4B84-AEBE-240C45B88C1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82B50A6-5CD0-43C6-AE54-732648FE1FC9}" type="datetimeFigureOut">
              <a:rPr lang="ru-RU" smtClean="0"/>
              <a:t>15.08.2019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00026-9F82-4B84-AEBE-240C45B88C1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82B50A6-5CD0-43C6-AE54-732648FE1FC9}" type="datetimeFigureOut">
              <a:rPr lang="ru-RU" smtClean="0"/>
              <a:t>15.08.2019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57F00026-9F82-4B84-AEBE-240C45B88C10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82B50A6-5CD0-43C6-AE54-732648FE1FC9}" type="datetimeFigureOut">
              <a:rPr lang="ru-RU" smtClean="0"/>
              <a:t>15.08.2019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7F00026-9F82-4B84-AEBE-240C45B88C1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82B50A6-5CD0-43C6-AE54-732648FE1FC9}" type="datetimeFigureOut">
              <a:rPr lang="ru-RU" smtClean="0"/>
              <a:t>15.08.2019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57F00026-9F82-4B84-AEBE-240C45B88C10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B50A6-5CD0-43C6-AE54-732648FE1FC9}" type="datetimeFigureOut">
              <a:rPr lang="ru-RU" smtClean="0"/>
              <a:t>15.08.2019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00026-9F82-4B84-AEBE-240C45B88C1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82B50A6-5CD0-43C6-AE54-732648FE1FC9}" type="datetimeFigureOut">
              <a:rPr lang="ru-RU" smtClean="0"/>
              <a:t>15.08.2019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7F00026-9F82-4B84-AEBE-240C45B88C1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82B50A6-5CD0-43C6-AE54-732648FE1FC9}" type="datetimeFigureOut">
              <a:rPr lang="ru-RU" smtClean="0"/>
              <a:t>15.08.2019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57F00026-9F82-4B84-AEBE-240C45B88C10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82B50A6-5CD0-43C6-AE54-732648FE1FC9}" type="datetimeFigureOut">
              <a:rPr lang="ru-RU" smtClean="0"/>
              <a:t>15.08.2019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57F00026-9F82-4B84-AEBE-240C45B88C10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82B50A6-5CD0-43C6-AE54-732648FE1FC9}" type="datetimeFigureOut">
              <a:rPr lang="ru-RU" smtClean="0"/>
              <a:t>15.08.2019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7F00026-9F82-4B84-AEBE-240C45B88C10}" type="slidenum">
              <a:rPr lang="ru-RU" smtClean="0"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slide" Target="slide11.xml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3012752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Системы </a:t>
            </a:r>
            <a:r>
              <a:rPr lang="ru-RU" dirty="0" smtClean="0"/>
              <a:t>счисления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3284984"/>
            <a:ext cx="8062912" cy="1800200"/>
          </a:xfrm>
        </p:spPr>
        <p:txBody>
          <a:bodyPr>
            <a:normAutofit/>
          </a:bodyPr>
          <a:lstStyle/>
          <a:p>
            <a:endParaRPr lang="ru-RU" sz="1600" dirty="0" smtClean="0"/>
          </a:p>
          <a:p>
            <a:endParaRPr lang="ru-RU" sz="1600" dirty="0"/>
          </a:p>
          <a:p>
            <a:endParaRPr lang="ru-RU" sz="1600" dirty="0" smtClean="0"/>
          </a:p>
          <a:p>
            <a:endParaRPr lang="ru-RU" sz="1600" dirty="0"/>
          </a:p>
          <a:p>
            <a:r>
              <a:rPr lang="ru-RU" sz="1600" dirty="0" smtClean="0"/>
              <a:t>Выполнила</a:t>
            </a:r>
            <a:r>
              <a:rPr lang="ru-RU" sz="1600" dirty="0" smtClean="0"/>
              <a:t>: </a:t>
            </a:r>
            <a:r>
              <a:rPr lang="ru-RU" sz="1600" dirty="0" smtClean="0"/>
              <a:t> учитель информатики</a:t>
            </a:r>
          </a:p>
          <a:p>
            <a:r>
              <a:rPr lang="ru-RU" sz="1600" dirty="0" smtClean="0"/>
              <a:t>МБОУ «</a:t>
            </a:r>
            <a:r>
              <a:rPr lang="ru-RU" sz="1600" dirty="0" err="1" smtClean="0"/>
              <a:t>Вишняковская</a:t>
            </a:r>
            <a:r>
              <a:rPr lang="ru-RU" sz="1600" dirty="0" smtClean="0"/>
              <a:t> СОШ №28»</a:t>
            </a:r>
          </a:p>
          <a:p>
            <a:r>
              <a:rPr lang="ru-RU" sz="1600" dirty="0" err="1" smtClean="0"/>
              <a:t>Субботкина</a:t>
            </a:r>
            <a:r>
              <a:rPr lang="ru-RU" sz="1600" dirty="0" smtClean="0"/>
              <a:t> Ольга Валериевна</a:t>
            </a:r>
            <a:endParaRPr lang="ru-RU" sz="1600" dirty="0"/>
          </a:p>
        </p:txBody>
      </p:sp>
      <p:sp>
        <p:nvSpPr>
          <p:cNvPr id="5" name="Стрелка вправо 4" hidden="1">
            <a:hlinkClick r:id="" action="ppaction://hlinkshowjump?jump=nextslide"/>
          </p:cNvPr>
          <p:cNvSpPr/>
          <p:nvPr/>
        </p:nvSpPr>
        <p:spPr>
          <a:xfrm>
            <a:off x="7020272" y="5805264"/>
            <a:ext cx="1008112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073274"/>
          </a:xfrm>
          <a:ln>
            <a:solidFill>
              <a:schemeClr val="bg1">
                <a:lumMod val="95000"/>
                <a:lumOff val="5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Перевод чисел: из десятичной в двоичную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12776"/>
            <a:ext cx="4038600" cy="525658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/>
              <a:t>Перевод в системах счисления чисел</a:t>
            </a:r>
          </a:p>
          <a:p>
            <a:pPr>
              <a:buNone/>
            </a:pPr>
            <a:r>
              <a:rPr lang="ru-RU" sz="1600" dirty="0" smtClean="0"/>
              <a:t>происходит по определенным правилам.</a:t>
            </a:r>
          </a:p>
          <a:p>
            <a:pPr>
              <a:buNone/>
            </a:pPr>
            <a:r>
              <a:rPr lang="ru-RU" sz="1600" dirty="0" smtClean="0"/>
              <a:t>Наиболее часто встречается перевод из</a:t>
            </a:r>
          </a:p>
          <a:p>
            <a:pPr>
              <a:buNone/>
            </a:pPr>
            <a:r>
              <a:rPr lang="ru-RU" sz="1600" dirty="0" smtClean="0"/>
              <a:t>двоичной в десятичную систему и</a:t>
            </a:r>
          </a:p>
          <a:p>
            <a:pPr>
              <a:buNone/>
            </a:pPr>
            <a:r>
              <a:rPr lang="ru-RU" sz="1600" dirty="0" smtClean="0"/>
              <a:t>наоборот. Для того, чтобы перевести</a:t>
            </a:r>
          </a:p>
          <a:p>
            <a:pPr>
              <a:buNone/>
            </a:pPr>
            <a:r>
              <a:rPr lang="ru-RU" sz="1600" dirty="0" smtClean="0"/>
              <a:t>число из десятичной системы в</a:t>
            </a:r>
          </a:p>
          <a:p>
            <a:pPr>
              <a:buNone/>
            </a:pPr>
            <a:r>
              <a:rPr lang="ru-RU" sz="1600" dirty="0" smtClean="0"/>
              <a:t>двоичную, необходимо последовательно</a:t>
            </a:r>
          </a:p>
          <a:p>
            <a:pPr>
              <a:buNone/>
            </a:pPr>
            <a:r>
              <a:rPr lang="ru-RU" sz="1600" dirty="0" smtClean="0"/>
              <a:t>делить его на основание системы</a:t>
            </a:r>
          </a:p>
          <a:p>
            <a:pPr>
              <a:buNone/>
            </a:pPr>
            <a:r>
              <a:rPr lang="ru-RU" sz="1600" dirty="0" smtClean="0"/>
              <a:t>счисления, то есть, число два. При этом,</a:t>
            </a:r>
          </a:p>
          <a:p>
            <a:pPr>
              <a:buNone/>
            </a:pPr>
            <a:r>
              <a:rPr lang="ru-RU" sz="1600" dirty="0" smtClean="0"/>
              <a:t>остаток от каждого деления необходимо</a:t>
            </a:r>
          </a:p>
          <a:p>
            <a:pPr>
              <a:buNone/>
            </a:pPr>
            <a:r>
              <a:rPr lang="ru-RU" sz="1600" dirty="0" smtClean="0"/>
              <a:t>фиксировать. Так будет происходить до</a:t>
            </a:r>
          </a:p>
          <a:p>
            <a:pPr>
              <a:buNone/>
            </a:pPr>
            <a:r>
              <a:rPr lang="ru-RU" sz="1600" dirty="0" smtClean="0"/>
              <a:t>тех пор, пока остаток от деления не</a:t>
            </a:r>
          </a:p>
          <a:p>
            <a:pPr>
              <a:buNone/>
            </a:pPr>
            <a:r>
              <a:rPr lang="ru-RU" sz="1600" dirty="0" smtClean="0"/>
              <a:t>будет меньше или равен единице.</a:t>
            </a:r>
          </a:p>
          <a:p>
            <a:pPr>
              <a:buNone/>
            </a:pPr>
            <a:r>
              <a:rPr lang="ru-RU" sz="1600" dirty="0" smtClean="0"/>
              <a:t>Проводить вычисления лучше всего в</a:t>
            </a:r>
          </a:p>
          <a:p>
            <a:pPr>
              <a:buNone/>
            </a:pPr>
            <a:r>
              <a:rPr lang="ru-RU" sz="1600" dirty="0" smtClean="0"/>
              <a:t>столбик. Затем полученные остатки от</a:t>
            </a:r>
          </a:p>
          <a:p>
            <a:pPr>
              <a:buNone/>
            </a:pPr>
            <a:r>
              <a:rPr lang="ru-RU" sz="1600" dirty="0" smtClean="0"/>
              <a:t>деления записываются в строку в</a:t>
            </a:r>
          </a:p>
          <a:p>
            <a:pPr>
              <a:buNone/>
            </a:pPr>
            <a:r>
              <a:rPr lang="ru-RU" sz="1600" dirty="0" smtClean="0"/>
              <a:t>обратном порядке</a:t>
            </a:r>
            <a:endParaRPr lang="ru-RU" sz="1600" dirty="0"/>
          </a:p>
        </p:txBody>
      </p:sp>
      <p:pic>
        <p:nvPicPr>
          <p:cNvPr id="5" name="Содержимое 4" descr="img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060848"/>
            <a:ext cx="4172272" cy="34390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380312" y="5877272"/>
            <a:ext cx="1042416" cy="792088"/>
          </a:xfrm>
          <a:prstGeom prst="actionButtonForwardNext">
            <a:avLst/>
          </a:prstGeom>
          <a:solidFill>
            <a:schemeClr val="tx2">
              <a:lumMod val="50000"/>
            </a:schemeClr>
          </a:solidFill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 dir="d"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29258"/>
          </a:xfrm>
          <a:ln>
            <a:solidFill>
              <a:schemeClr val="bg1">
                <a:lumMod val="95000"/>
                <a:lumOff val="5000"/>
              </a:schemeClr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Перевод чисел: из двоичной в десятичную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Довольно легко переводить числа и в</a:t>
            </a:r>
          </a:p>
          <a:p>
            <a:pPr>
              <a:buNone/>
            </a:pPr>
            <a:r>
              <a:rPr lang="ru-RU" dirty="0" smtClean="0"/>
              <a:t>десятичную систему счисления из</a:t>
            </a:r>
          </a:p>
          <a:p>
            <a:pPr>
              <a:buNone/>
            </a:pPr>
            <a:r>
              <a:rPr lang="ru-RU" dirty="0" smtClean="0"/>
              <a:t>двоичной. Для этого достаточно знать</a:t>
            </a:r>
          </a:p>
          <a:p>
            <a:pPr>
              <a:buNone/>
            </a:pPr>
            <a:r>
              <a:rPr lang="ru-RU" dirty="0" smtClean="0"/>
              <a:t>правила возведения чисел в степень.</a:t>
            </a:r>
          </a:p>
          <a:p>
            <a:pPr>
              <a:buNone/>
            </a:pPr>
            <a:r>
              <a:rPr lang="ru-RU" dirty="0" smtClean="0"/>
              <a:t>В данном случае, в степень двойки.</a:t>
            </a:r>
          </a:p>
          <a:p>
            <a:pPr>
              <a:buNone/>
            </a:pPr>
            <a:r>
              <a:rPr lang="ru-RU" dirty="0" smtClean="0"/>
              <a:t>Алгоритм перевода следующий: каждую</a:t>
            </a:r>
          </a:p>
          <a:p>
            <a:pPr>
              <a:buNone/>
            </a:pPr>
            <a:r>
              <a:rPr lang="ru-RU" dirty="0" smtClean="0"/>
              <a:t>цифру из кода двоичного числа</a:t>
            </a:r>
          </a:p>
          <a:p>
            <a:pPr>
              <a:buNone/>
            </a:pPr>
            <a:r>
              <a:rPr lang="ru-RU" dirty="0" smtClean="0"/>
              <a:t>необходимо умножить на двойку, причем,</a:t>
            </a:r>
          </a:p>
          <a:p>
            <a:pPr>
              <a:buNone/>
            </a:pPr>
            <a:r>
              <a:rPr lang="ru-RU" dirty="0" smtClean="0"/>
              <a:t>первая двойка будет в степени m-1, вторая</a:t>
            </a:r>
          </a:p>
          <a:p>
            <a:pPr>
              <a:buNone/>
            </a:pPr>
            <a:r>
              <a:rPr lang="ru-RU" dirty="0" smtClean="0"/>
              <a:t>– m-2 и так далее, где </a:t>
            </a:r>
            <a:r>
              <a:rPr lang="ru-RU" dirty="0" err="1" smtClean="0"/>
              <a:t>m</a:t>
            </a:r>
            <a:r>
              <a:rPr lang="ru-RU" dirty="0" smtClean="0"/>
              <a:t> – количество</a:t>
            </a:r>
          </a:p>
          <a:p>
            <a:pPr>
              <a:buNone/>
            </a:pPr>
            <a:r>
              <a:rPr lang="ru-RU" dirty="0" smtClean="0"/>
              <a:t>цифр в коде. Затем сложить результаты</a:t>
            </a:r>
          </a:p>
          <a:p>
            <a:pPr>
              <a:buNone/>
            </a:pPr>
            <a:r>
              <a:rPr lang="ru-RU" dirty="0" smtClean="0"/>
              <a:t>сложения, получив целое число. Для</a:t>
            </a:r>
          </a:p>
          <a:p>
            <a:pPr>
              <a:buNone/>
            </a:pPr>
            <a:r>
              <a:rPr lang="ru-RU" dirty="0" smtClean="0"/>
              <a:t>школьников этот алгоритм можно</a:t>
            </a:r>
          </a:p>
          <a:p>
            <a:pPr>
              <a:buNone/>
            </a:pPr>
            <a:r>
              <a:rPr lang="ru-RU" dirty="0" smtClean="0"/>
              <a:t>объяснить проще: Для начала берем и</a:t>
            </a:r>
          </a:p>
          <a:p>
            <a:pPr>
              <a:buNone/>
            </a:pPr>
            <a:r>
              <a:rPr lang="ru-RU" dirty="0" smtClean="0"/>
              <a:t>записываем каждую цифру, умноженную</a:t>
            </a:r>
          </a:p>
          <a:p>
            <a:pPr>
              <a:buNone/>
            </a:pPr>
            <a:r>
              <a:rPr lang="ru-RU" dirty="0" smtClean="0"/>
              <a:t>на двойку, затем проставляем степень</a:t>
            </a:r>
          </a:p>
          <a:p>
            <a:pPr>
              <a:buNone/>
            </a:pPr>
            <a:r>
              <a:rPr lang="ru-RU" dirty="0" smtClean="0"/>
              <a:t>двойки с конца, начиная с нуля. Потом</a:t>
            </a:r>
          </a:p>
          <a:p>
            <a:pPr>
              <a:buNone/>
            </a:pPr>
            <a:r>
              <a:rPr lang="ru-RU" dirty="0" smtClean="0"/>
              <a:t>складываем полученное число</a:t>
            </a:r>
            <a:endParaRPr lang="ru-RU" dirty="0"/>
          </a:p>
        </p:txBody>
      </p:sp>
      <p:pic>
        <p:nvPicPr>
          <p:cNvPr id="5" name="Содержимое 4" descr="img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4008" y="2276872"/>
            <a:ext cx="4248472" cy="3028950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7452320" y="5733256"/>
            <a:ext cx="1042416" cy="936104"/>
          </a:xfrm>
          <a:prstGeom prst="actionButtonHome">
            <a:avLst/>
          </a:prstGeom>
          <a:solidFill>
            <a:schemeClr val="tx2">
              <a:lumMod val="50000"/>
            </a:schemeClr>
          </a:solidFill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solidFill>
              <a:schemeClr val="tx1"/>
            </a:solidFill>
          </a:ln>
          <a:effectLst>
            <a:glow rad="228600">
              <a:schemeClr val="accent1">
                <a:lumMod val="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2400" b="1" dirty="0" smtClean="0"/>
              <a:t>Система счисления</a:t>
            </a:r>
            <a:r>
              <a:rPr lang="ru-RU" sz="2400" dirty="0" smtClean="0"/>
              <a:t> — это совокупность правил записи чисел посредством конечного набора символов (цифр).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3672408"/>
          </a:xfrm>
          <a:effectLst>
            <a:glow rad="101600">
              <a:schemeClr val="accent1">
                <a:lumMod val="75000"/>
                <a:alpha val="60000"/>
              </a:schemeClr>
            </a:glow>
          </a:effectLst>
        </p:spPr>
        <p:txBody>
          <a:bodyPr anchor="ctr"/>
          <a:lstStyle/>
          <a:p>
            <a:pPr>
              <a:buNone/>
            </a:pPr>
            <a:r>
              <a:rPr lang="ru-RU" sz="2800" dirty="0" smtClean="0"/>
              <a:t>Системы счисления бывают:</a:t>
            </a:r>
          </a:p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 action="ppaction://hlinksldjump"/>
              </a:rPr>
              <a:t>непозиционными</a:t>
            </a:r>
            <a:r>
              <a:rPr lang="ru-RU" sz="2800" dirty="0" smtClean="0"/>
              <a:t> (в этих системах значение цифры не зависит от ее позиции — положения в записи числа);</a:t>
            </a:r>
          </a:p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4" action="ppaction://hlinksldjump"/>
              </a:rPr>
              <a:t>позиционными</a:t>
            </a:r>
            <a:r>
              <a:rPr lang="ru-RU" sz="2800" dirty="0" smtClean="0"/>
              <a:t> (значение цифры зависит от позиции).</a:t>
            </a:r>
          </a:p>
          <a:p>
            <a:endParaRPr lang="ru-RU" dirty="0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6876256" y="5589240"/>
            <a:ext cx="1042416" cy="864096"/>
          </a:xfrm>
          <a:prstGeom prst="actionButtonForwardNext">
            <a:avLst/>
          </a:prstGeom>
          <a:solidFill>
            <a:schemeClr val="tx2">
              <a:lumMod val="50000"/>
            </a:schemeClr>
          </a:solidFill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 dir="d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01266"/>
          </a:xfrm>
          <a:ln>
            <a:solidFill>
              <a:srgbClr val="00B0F0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dirty="0" smtClean="0"/>
              <a:t>Непозиционные системы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042032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К непозиционным системам счисления относятся: </a:t>
            </a:r>
          </a:p>
          <a:p>
            <a:r>
              <a:rPr lang="ru-RU" dirty="0" smtClean="0"/>
              <a:t>Единичная система, которая считается одной из первых. В ней вместо цифр использовались палочки. Чем их было больше, тем больше было значение числа. Встретить пример чисел, записанных таким образом, можно в фильмах, где речь идет о потерянных в море людях, заключенных, которые отмечают каждый день с помощью зарубок на камне или дереве.</a:t>
            </a:r>
          </a:p>
          <a:p>
            <a:r>
              <a:rPr lang="ru-RU" dirty="0" smtClean="0"/>
              <a:t> Римская, в которой вместо цифр использовались латинские буквы. Используя их, можно записать любое число. При этом его значение определялось с помощью суммы и разницы цифр, из которых состояло число. Если слева от цифры находилось меньшее число, то левая цифра вычиталась из правой, а если справа цифра была меньше или равна цифре слева, то их значения суммировались. Например, число 11 записывалось как XI, а 9 – IX.</a:t>
            </a:r>
          </a:p>
          <a:p>
            <a:r>
              <a:rPr lang="ru-RU" dirty="0" smtClean="0"/>
              <a:t> Буквенные, в которых числа обозначались с помощью алфавита того или иного языка. Одной из них считается славянская система, в которой ряд букв имел не только фонетическое, но и числовое значение.</a:t>
            </a:r>
          </a:p>
          <a:p>
            <a:r>
              <a:rPr lang="ru-RU" dirty="0" smtClean="0"/>
              <a:t> Вавилонская система счисления, в которой использовалось всего два обозначения для записи – клинья и стрелочки.</a:t>
            </a:r>
          </a:p>
          <a:p>
            <a:r>
              <a:rPr lang="ru-RU" dirty="0" smtClean="0"/>
              <a:t> В Египте тоже использовались специальные символы для обозначения чисел. При записи числа каждый символ мог использоваться не более девяти раз. </a:t>
            </a:r>
            <a:endParaRPr lang="ru-RU" dirty="0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308304" y="5877272"/>
            <a:ext cx="1042416" cy="792088"/>
          </a:xfrm>
          <a:prstGeom prst="actionButtonForwardNext">
            <a:avLst/>
          </a:prstGeom>
          <a:solidFill>
            <a:schemeClr val="tx2">
              <a:lumMod val="50000"/>
            </a:schemeClr>
          </a:solidFill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 dir="u"/>
    <p:sndAc>
      <p:stSnd>
        <p:snd r:embed="rId3" name="click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73274"/>
          </a:xfrm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dirty="0" smtClean="0"/>
              <a:t>Позиционные системы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9801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Большое внимание уделяется в информатике позиционным системам счисления.</a:t>
            </a:r>
          </a:p>
          <a:p>
            <a:pPr>
              <a:buNone/>
            </a:pPr>
            <a:r>
              <a:rPr lang="ru-RU" dirty="0" smtClean="0"/>
              <a:t> К ним относятся следующие: 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 action="ppaction://hlinksldjump"/>
              </a:rPr>
              <a:t>двоичная</a:t>
            </a:r>
            <a:r>
              <a:rPr lang="ru-RU" dirty="0" smtClean="0"/>
              <a:t>;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4" action="ppaction://hlinksldjump"/>
              </a:rPr>
              <a:t> восьмеричная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5" action="ppaction://hlinksldjump"/>
              </a:rPr>
              <a:t>десятичная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6" action="ppaction://hlinksldjump"/>
              </a:rPr>
              <a:t>шестнадцатеричная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Каждая из них обладает своим алфавитом для записи, правилами перевода и выполнения арифметических операций.</a:t>
            </a:r>
            <a:endParaRPr lang="ru-RU" dirty="0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452320" y="5877272"/>
            <a:ext cx="1042416" cy="764704"/>
          </a:xfrm>
          <a:prstGeom prst="actionButtonForwardNext">
            <a:avLst/>
          </a:prstGeom>
          <a:solidFill>
            <a:schemeClr val="tx2">
              <a:lumMod val="50000"/>
            </a:schemeClr>
          </a:solidFill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glow rad="101600">
              <a:schemeClr val="accent1">
                <a:lumMod val="75000"/>
                <a:alpha val="6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dirty="0" smtClean="0"/>
              <a:t>Двоичная система счисления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/>
              <a:t>Одна из основных систем</a:t>
            </a:r>
          </a:p>
          <a:p>
            <a:pPr>
              <a:buNone/>
            </a:pPr>
            <a:r>
              <a:rPr lang="ru-RU" sz="1600" dirty="0" smtClean="0"/>
              <a:t>счисления в информатике – двоичная.</a:t>
            </a:r>
          </a:p>
          <a:p>
            <a:pPr>
              <a:buNone/>
            </a:pPr>
            <a:r>
              <a:rPr lang="ru-RU" sz="1600" dirty="0" smtClean="0"/>
              <a:t>Ее простота позволяет компьютеру</a:t>
            </a:r>
          </a:p>
          <a:p>
            <a:pPr>
              <a:buNone/>
            </a:pPr>
            <a:r>
              <a:rPr lang="ru-RU" sz="1600" dirty="0" smtClean="0"/>
              <a:t>производить громоздкие вычисления в</a:t>
            </a:r>
          </a:p>
          <a:p>
            <a:pPr>
              <a:buNone/>
            </a:pPr>
            <a:r>
              <a:rPr lang="ru-RU" sz="1600" dirty="0" smtClean="0"/>
              <a:t>несколько раз быстрее, нежели в</a:t>
            </a:r>
          </a:p>
          <a:p>
            <a:pPr>
              <a:buNone/>
            </a:pPr>
            <a:r>
              <a:rPr lang="ru-RU" sz="1600" dirty="0" smtClean="0"/>
              <a:t>десятичной системе. Для записи чисел</a:t>
            </a:r>
          </a:p>
          <a:p>
            <a:pPr>
              <a:buNone/>
            </a:pPr>
            <a:r>
              <a:rPr lang="ru-RU" sz="1600" dirty="0" smtClean="0"/>
              <a:t>используется лишь две цифры – 0 и 1.</a:t>
            </a:r>
          </a:p>
          <a:p>
            <a:pPr>
              <a:buNone/>
            </a:pPr>
            <a:r>
              <a:rPr lang="ru-RU" sz="1600" dirty="0" smtClean="0"/>
              <a:t>При этом, в зависимости от положения</a:t>
            </a:r>
          </a:p>
          <a:p>
            <a:pPr>
              <a:buNone/>
            </a:pPr>
            <a:r>
              <a:rPr lang="ru-RU" sz="1600" dirty="0" smtClean="0"/>
              <a:t>0 или 1 в числе, его значение будет</a:t>
            </a:r>
          </a:p>
          <a:p>
            <a:pPr>
              <a:buNone/>
            </a:pPr>
            <a:r>
              <a:rPr lang="ru-RU" sz="1600" dirty="0" smtClean="0"/>
              <a:t>меняться. Изначально именно с</a:t>
            </a:r>
          </a:p>
          <a:p>
            <a:pPr>
              <a:buNone/>
            </a:pPr>
            <a:r>
              <a:rPr lang="ru-RU" sz="1600" dirty="0" smtClean="0"/>
              <a:t>помощью двоичного кода компьютеры</a:t>
            </a:r>
          </a:p>
          <a:p>
            <a:pPr>
              <a:buNone/>
            </a:pPr>
            <a:r>
              <a:rPr lang="ru-RU" sz="1600" dirty="0" smtClean="0"/>
              <a:t>получали всю необходимую</a:t>
            </a:r>
          </a:p>
          <a:p>
            <a:pPr>
              <a:buNone/>
            </a:pPr>
            <a:r>
              <a:rPr lang="ru-RU" sz="1600" dirty="0" smtClean="0"/>
              <a:t>информацию. При этом, единица</a:t>
            </a:r>
          </a:p>
          <a:p>
            <a:pPr>
              <a:buNone/>
            </a:pPr>
            <a:r>
              <a:rPr lang="ru-RU" sz="1600" dirty="0" smtClean="0"/>
              <a:t>означала наличие сигнала,</a:t>
            </a:r>
          </a:p>
          <a:p>
            <a:pPr>
              <a:buNone/>
            </a:pPr>
            <a:r>
              <a:rPr lang="ru-RU" sz="1600" dirty="0" smtClean="0"/>
              <a:t>передаваемого с помощью напряжения,</a:t>
            </a:r>
          </a:p>
          <a:p>
            <a:pPr>
              <a:buNone/>
            </a:pPr>
            <a:r>
              <a:rPr lang="ru-RU" sz="1600" dirty="0" smtClean="0"/>
              <a:t>а ноль – его отсутствие. </a:t>
            </a:r>
            <a:endParaRPr lang="ru-RU" sz="1600" dirty="0"/>
          </a:p>
        </p:txBody>
      </p:sp>
      <p:pic>
        <p:nvPicPr>
          <p:cNvPr id="5" name="Содержимое 4" descr="199587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4008" y="1844824"/>
            <a:ext cx="424428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380312" y="5733256"/>
            <a:ext cx="1042416" cy="792088"/>
          </a:xfrm>
          <a:prstGeom prst="actionButtonForwardNext">
            <a:avLst/>
          </a:prstGeom>
          <a:solidFill>
            <a:schemeClr val="tx2">
              <a:lumMod val="50000"/>
            </a:schemeClr>
          </a:solidFill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 dir="r"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FFFF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dirty="0" smtClean="0"/>
              <a:t>Восьмеричная система счисления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1628800"/>
            <a:ext cx="4038600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Еще одна известная</a:t>
            </a:r>
          </a:p>
          <a:p>
            <a:pPr>
              <a:buNone/>
            </a:pPr>
            <a:r>
              <a:rPr lang="ru-RU" dirty="0" smtClean="0"/>
              <a:t>компьютерная система</a:t>
            </a:r>
          </a:p>
          <a:p>
            <a:pPr>
              <a:buNone/>
            </a:pPr>
            <a:r>
              <a:rPr lang="ru-RU" dirty="0" smtClean="0"/>
              <a:t>счисления, в которой</a:t>
            </a:r>
          </a:p>
          <a:p>
            <a:pPr>
              <a:buNone/>
            </a:pPr>
            <a:r>
              <a:rPr lang="ru-RU" dirty="0" smtClean="0"/>
              <a:t>применяются цифры от 0 до</a:t>
            </a:r>
          </a:p>
          <a:p>
            <a:pPr>
              <a:buNone/>
            </a:pPr>
            <a:r>
              <a:rPr lang="ru-RU" dirty="0" smtClean="0"/>
              <a:t>7. Применялась в основном в</a:t>
            </a:r>
          </a:p>
          <a:p>
            <a:pPr>
              <a:buNone/>
            </a:pPr>
            <a:r>
              <a:rPr lang="ru-RU" dirty="0" smtClean="0"/>
              <a:t>тех областях знаний, которые</a:t>
            </a:r>
          </a:p>
          <a:p>
            <a:pPr>
              <a:buNone/>
            </a:pPr>
            <a:r>
              <a:rPr lang="ru-RU" dirty="0" smtClean="0"/>
              <a:t>связаны с цифровыми</a:t>
            </a:r>
          </a:p>
          <a:p>
            <a:pPr>
              <a:buNone/>
            </a:pPr>
            <a:r>
              <a:rPr lang="ru-RU" dirty="0" smtClean="0"/>
              <a:t>устройствами. Но в</a:t>
            </a:r>
          </a:p>
          <a:p>
            <a:pPr>
              <a:buNone/>
            </a:pPr>
            <a:r>
              <a:rPr lang="ru-RU" dirty="0" smtClean="0"/>
              <a:t>последнее время она</a:t>
            </a:r>
          </a:p>
          <a:p>
            <a:pPr>
              <a:buNone/>
            </a:pPr>
            <a:r>
              <a:rPr lang="ru-RU" dirty="0" smtClean="0"/>
              <a:t>употребляется значительно</a:t>
            </a:r>
          </a:p>
          <a:p>
            <a:pPr>
              <a:buNone/>
            </a:pPr>
            <a:r>
              <a:rPr lang="ru-RU" dirty="0" smtClean="0"/>
              <a:t>реже, так как на смену ей</a:t>
            </a:r>
          </a:p>
          <a:p>
            <a:pPr>
              <a:buNone/>
            </a:pPr>
            <a:r>
              <a:rPr lang="ru-RU" dirty="0" smtClean="0"/>
              <a:t>пришла шестнадцатеричная</a:t>
            </a:r>
          </a:p>
          <a:p>
            <a:pPr>
              <a:buNone/>
            </a:pPr>
            <a:r>
              <a:rPr lang="ru-RU" dirty="0" smtClean="0"/>
              <a:t>система счисления. </a:t>
            </a:r>
            <a:endParaRPr lang="ru-RU" dirty="0"/>
          </a:p>
        </p:txBody>
      </p:sp>
      <p:pic>
        <p:nvPicPr>
          <p:cNvPr id="5" name="Содержимое 4" descr="02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4008" y="2132856"/>
            <a:ext cx="4038600" cy="3028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tx2">
                <a:lumMod val="50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  <a:scene3d>
            <a:camera prst="obliqueTopRight"/>
            <a:lightRig rig="threePt" dir="t"/>
          </a:scene3d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524328" y="5733256"/>
            <a:ext cx="1042416" cy="792088"/>
          </a:xfrm>
          <a:prstGeom prst="actionButtonForwardNext">
            <a:avLst/>
          </a:prstGeom>
          <a:solidFill>
            <a:schemeClr val="tx2">
              <a:lumMod val="50000"/>
            </a:schemeClr>
          </a:solidFill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470944"/>
            <a:ext cx="4038600" cy="3028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7030A0"/>
            </a:solidFill>
          </a:ln>
          <a:effectLst>
            <a:glow rad="101600">
              <a:srgbClr val="7030A0">
                <a:alpha val="60000"/>
              </a:srgbClr>
            </a:glow>
          </a:effectLst>
        </p:spPr>
        <p:txBody>
          <a:bodyPr/>
          <a:lstStyle/>
          <a:p>
            <a:r>
              <a:rPr lang="ru-RU" dirty="0" smtClean="0"/>
              <a:t>Десятичная система счисления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Данная система является для</a:t>
            </a:r>
          </a:p>
          <a:p>
            <a:pPr>
              <a:buNone/>
            </a:pPr>
            <a:r>
              <a:rPr lang="ru-RU" dirty="0" smtClean="0"/>
              <a:t>нас наиболее привычной. В ней</a:t>
            </a:r>
          </a:p>
          <a:p>
            <a:pPr>
              <a:buNone/>
            </a:pPr>
            <a:r>
              <a:rPr lang="ru-RU" dirty="0" smtClean="0"/>
              <a:t>используются цифры от 0 до 9</a:t>
            </a:r>
          </a:p>
          <a:p>
            <a:pPr>
              <a:buNone/>
            </a:pPr>
            <a:r>
              <a:rPr lang="ru-RU" dirty="0" smtClean="0"/>
              <a:t>для записи чисел. Они также</a:t>
            </a:r>
          </a:p>
          <a:p>
            <a:pPr>
              <a:buNone/>
            </a:pPr>
            <a:r>
              <a:rPr lang="ru-RU" dirty="0" smtClean="0"/>
              <a:t>носят название арабских. В</a:t>
            </a:r>
          </a:p>
          <a:p>
            <a:pPr>
              <a:buNone/>
            </a:pPr>
            <a:r>
              <a:rPr lang="ru-RU" dirty="0" smtClean="0"/>
              <a:t>зависимости от положения</a:t>
            </a:r>
          </a:p>
          <a:p>
            <a:pPr>
              <a:buNone/>
            </a:pPr>
            <a:r>
              <a:rPr lang="ru-RU" dirty="0" smtClean="0"/>
              <a:t>цифры в числе, она может</a:t>
            </a:r>
          </a:p>
          <a:p>
            <a:pPr>
              <a:buNone/>
            </a:pPr>
            <a:r>
              <a:rPr lang="ru-RU" dirty="0" smtClean="0"/>
              <a:t>обозначать разные разряды –</a:t>
            </a:r>
          </a:p>
          <a:p>
            <a:pPr>
              <a:buNone/>
            </a:pPr>
            <a:r>
              <a:rPr lang="ru-RU" dirty="0" smtClean="0"/>
              <a:t>единицы, десятки, сотни,</a:t>
            </a:r>
          </a:p>
          <a:p>
            <a:pPr>
              <a:buNone/>
            </a:pPr>
            <a:r>
              <a:rPr lang="ru-RU" dirty="0" smtClean="0"/>
              <a:t>тысячи или миллионы. Ее мы</a:t>
            </a:r>
          </a:p>
          <a:p>
            <a:pPr>
              <a:buNone/>
            </a:pPr>
            <a:r>
              <a:rPr lang="ru-RU" dirty="0" smtClean="0"/>
              <a:t>пользуемся повсеместно, знаем</a:t>
            </a:r>
          </a:p>
          <a:p>
            <a:pPr>
              <a:buNone/>
            </a:pPr>
            <a:r>
              <a:rPr lang="ru-RU" dirty="0" smtClean="0"/>
              <a:t>основные правила, по которым</a:t>
            </a:r>
          </a:p>
          <a:p>
            <a:pPr>
              <a:buNone/>
            </a:pPr>
            <a:r>
              <a:rPr lang="ru-RU" dirty="0" smtClean="0"/>
              <a:t>производятся арифметические</a:t>
            </a:r>
          </a:p>
          <a:p>
            <a:pPr>
              <a:buNone/>
            </a:pPr>
            <a:r>
              <a:rPr lang="ru-RU" dirty="0" smtClean="0"/>
              <a:t>операции над числами. </a:t>
            </a:r>
            <a:endParaRPr lang="ru-RU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380312" y="5877272"/>
            <a:ext cx="1042416" cy="792088"/>
          </a:xfrm>
          <a:prstGeom prst="actionButtonForwardNext">
            <a:avLst/>
          </a:prstGeom>
          <a:solidFill>
            <a:schemeClr val="tx2">
              <a:lumMod val="50000"/>
            </a:schemeClr>
          </a:solidFill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fad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C00000"/>
            </a:solidFill>
          </a:ln>
          <a:effectLst>
            <a:glow rad="101600">
              <a:srgbClr val="C00000">
                <a:alpha val="60000"/>
              </a:srgbClr>
            </a:glow>
          </a:effectLst>
        </p:spPr>
        <p:txBody>
          <a:bodyPr>
            <a:normAutofit/>
          </a:bodyPr>
          <a:lstStyle/>
          <a:p>
            <a:r>
              <a:rPr lang="ru-RU" sz="3600" dirty="0" err="1" smtClean="0"/>
              <a:t>Шестнадцатиричная</a:t>
            </a:r>
            <a:r>
              <a:rPr lang="ru-RU" sz="3600" dirty="0" smtClean="0"/>
              <a:t> система счисления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/>
              <a:t>В последнее время все</a:t>
            </a:r>
          </a:p>
          <a:p>
            <a:pPr>
              <a:buNone/>
            </a:pPr>
            <a:r>
              <a:rPr lang="ru-RU" sz="1800" dirty="0" smtClean="0"/>
              <a:t>большую популярность</a:t>
            </a:r>
          </a:p>
          <a:p>
            <a:pPr>
              <a:buNone/>
            </a:pPr>
            <a:r>
              <a:rPr lang="ru-RU" sz="1800" dirty="0" smtClean="0"/>
              <a:t>приобретает в</a:t>
            </a:r>
          </a:p>
          <a:p>
            <a:pPr>
              <a:buNone/>
            </a:pPr>
            <a:r>
              <a:rPr lang="ru-RU" sz="1800" dirty="0" smtClean="0"/>
              <a:t>программировании и</a:t>
            </a:r>
          </a:p>
          <a:p>
            <a:pPr>
              <a:buNone/>
            </a:pPr>
            <a:r>
              <a:rPr lang="ru-RU" sz="1800" dirty="0" smtClean="0"/>
              <a:t>информатике система</a:t>
            </a:r>
          </a:p>
          <a:p>
            <a:pPr>
              <a:buNone/>
            </a:pPr>
            <a:r>
              <a:rPr lang="ru-RU" sz="1800" dirty="0" smtClean="0"/>
              <a:t>Счисления</a:t>
            </a:r>
          </a:p>
          <a:p>
            <a:pPr>
              <a:buNone/>
            </a:pPr>
            <a:r>
              <a:rPr lang="ru-RU" sz="1800" dirty="0" smtClean="0"/>
              <a:t>шестнадцатеричная. В</a:t>
            </a:r>
          </a:p>
          <a:p>
            <a:pPr>
              <a:buNone/>
            </a:pPr>
            <a:r>
              <a:rPr lang="ru-RU" sz="1800" dirty="0" smtClean="0"/>
              <a:t>ней используются не</a:t>
            </a:r>
          </a:p>
          <a:p>
            <a:pPr>
              <a:buNone/>
            </a:pPr>
            <a:r>
              <a:rPr lang="ru-RU" sz="1800" dirty="0" smtClean="0"/>
              <a:t>только цифры от 0 до 9, но</a:t>
            </a:r>
          </a:p>
          <a:p>
            <a:pPr>
              <a:buNone/>
            </a:pPr>
            <a:r>
              <a:rPr lang="ru-RU" sz="1800" dirty="0" smtClean="0"/>
              <a:t>и ряд латинских букв – A,</a:t>
            </a:r>
          </a:p>
          <a:p>
            <a:pPr>
              <a:buNone/>
            </a:pPr>
            <a:r>
              <a:rPr lang="ru-RU" sz="1800" dirty="0" smtClean="0"/>
              <a:t>B, C, D, E, F. При этом, каждая из</a:t>
            </a:r>
          </a:p>
          <a:p>
            <a:pPr>
              <a:buNone/>
            </a:pPr>
            <a:r>
              <a:rPr lang="ru-RU" sz="1800" dirty="0" smtClean="0"/>
              <a:t>букв имеет свое значение, так A=10,</a:t>
            </a:r>
          </a:p>
          <a:p>
            <a:pPr>
              <a:buNone/>
            </a:pPr>
            <a:r>
              <a:rPr lang="ru-RU" sz="1800" dirty="0" smtClean="0"/>
              <a:t>B=11, C=12 и так далее. Каждое число</a:t>
            </a:r>
          </a:p>
          <a:p>
            <a:pPr>
              <a:buNone/>
            </a:pPr>
            <a:r>
              <a:rPr lang="ru-RU" sz="1800" dirty="0" smtClean="0"/>
              <a:t>представляется в виде набора из</a:t>
            </a:r>
          </a:p>
          <a:p>
            <a:pPr>
              <a:buNone/>
            </a:pPr>
            <a:r>
              <a:rPr lang="ru-RU" sz="1800" dirty="0" smtClean="0"/>
              <a:t>четырех знаков: 001F.</a:t>
            </a:r>
            <a:endParaRPr lang="ru-RU" sz="1800" dirty="0"/>
          </a:p>
        </p:txBody>
      </p:sp>
      <p:pic>
        <p:nvPicPr>
          <p:cNvPr id="5" name="Содержимое 4" descr="02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16016" y="2470944"/>
            <a:ext cx="3970784" cy="2978088"/>
          </a:xfrm>
          <a:prstGeom prst="roundRect">
            <a:avLst>
              <a:gd name="adj" fmla="val 3485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55500" dist="101600" dir="5400000" sy="-100000" algn="bl" rotWithShape="0"/>
          </a:effectLst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740352" y="5805264"/>
            <a:ext cx="1042416" cy="864096"/>
          </a:xfrm>
          <a:prstGeom prst="actionButtonForwardNext">
            <a:avLst/>
          </a:prstGeom>
          <a:solidFill>
            <a:schemeClr val="tx2">
              <a:lumMod val="50000"/>
            </a:schemeClr>
          </a:solidFill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45282"/>
          </a:xfrm>
          <a:ln>
            <a:solidFill>
              <a:schemeClr val="bg2">
                <a:lumMod val="5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3200" dirty="0" smtClean="0"/>
              <a:t>Двоично-десятичная система счисления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97002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Представление больших чисел в двоичной системе для человека</a:t>
            </a:r>
          </a:p>
          <a:p>
            <a:pPr>
              <a:buNone/>
            </a:pPr>
            <a:r>
              <a:rPr lang="ru-RU" dirty="0" smtClean="0"/>
              <a:t>– процесс довольно сложный. Для его упрощения была</a:t>
            </a:r>
          </a:p>
          <a:p>
            <a:pPr>
              <a:buNone/>
            </a:pPr>
            <a:r>
              <a:rPr lang="ru-RU" dirty="0" smtClean="0"/>
              <a:t>разработана двоично-десятичная система счисления.</a:t>
            </a:r>
          </a:p>
          <a:p>
            <a:pPr>
              <a:buNone/>
            </a:pPr>
            <a:r>
              <a:rPr lang="ru-RU" dirty="0" smtClean="0"/>
              <a:t>Используется она обычно в электронных часах, калькуляторах. В</a:t>
            </a:r>
          </a:p>
          <a:p>
            <a:pPr>
              <a:buNone/>
            </a:pPr>
            <a:r>
              <a:rPr lang="ru-RU" dirty="0" smtClean="0"/>
              <a:t>данной системе из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 action="ppaction://hlinksldjump"/>
              </a:rPr>
              <a:t>десятичной системы </a:t>
            </a:r>
            <a:r>
              <a:rPr lang="ru-RU" dirty="0" smtClean="0"/>
              <a:t>в двоичную</a:t>
            </a:r>
          </a:p>
          <a:p>
            <a:pPr>
              <a:buNone/>
            </a:pPr>
            <a:r>
              <a:rPr lang="ru-RU" dirty="0" smtClean="0"/>
              <a:t>преобразуется не все число, а каждая цифра переводится в</a:t>
            </a:r>
          </a:p>
          <a:p>
            <a:pPr>
              <a:buNone/>
            </a:pPr>
            <a:r>
              <a:rPr lang="ru-RU" dirty="0" smtClean="0"/>
              <a:t>соответствующий ей набор нулей и единиц в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4" action="ppaction://hlinksldjump"/>
              </a:rPr>
              <a:t>двоичной системе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Аналогично происходит и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5" action="ppaction://hlinksldjump"/>
              </a:rPr>
              <a:t>перевод из двоичной системы</a:t>
            </a:r>
            <a:r>
              <a:rPr lang="ru-RU" dirty="0" smtClean="0"/>
              <a:t> в</a:t>
            </a:r>
          </a:p>
          <a:p>
            <a:pPr>
              <a:buNone/>
            </a:pPr>
            <a:r>
              <a:rPr lang="ru-RU" dirty="0" smtClean="0"/>
              <a:t>десятичную. Каждая цифра, представленная в виде</a:t>
            </a:r>
          </a:p>
          <a:p>
            <a:pPr>
              <a:buNone/>
            </a:pPr>
            <a:r>
              <a:rPr lang="ru-RU" dirty="0" smtClean="0"/>
              <a:t>четырехзначного набора нулей и единиц, переводится в цифру</a:t>
            </a:r>
          </a:p>
          <a:p>
            <a:pPr>
              <a:buNone/>
            </a:pPr>
            <a:r>
              <a:rPr lang="ru-RU" dirty="0" smtClean="0"/>
              <a:t>десятичной системы счисления. В принципе, нет ничего</a:t>
            </a:r>
          </a:p>
          <a:p>
            <a:pPr>
              <a:buNone/>
            </a:pPr>
            <a:r>
              <a:rPr lang="ru-RU" dirty="0" smtClean="0"/>
              <a:t>сложного. Для работы с числам в данном случае пригодится</a:t>
            </a:r>
          </a:p>
          <a:p>
            <a:pPr>
              <a:buNone/>
            </a:pPr>
            <a:r>
              <a:rPr lang="ru-RU" dirty="0" smtClean="0"/>
              <a:t>таблица систем счисления, в которой будет указано соответствие</a:t>
            </a:r>
          </a:p>
          <a:p>
            <a:pPr>
              <a:buNone/>
            </a:pPr>
            <a:r>
              <a:rPr lang="ru-RU" dirty="0" smtClean="0"/>
              <a:t>между цифрами и их двоичным кодом. </a:t>
            </a:r>
            <a:endParaRPr lang="ru-RU" dirty="0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524328" y="5877272"/>
            <a:ext cx="1042416" cy="764704"/>
          </a:xfrm>
          <a:prstGeom prst="actionButtonForwardNext">
            <a:avLst/>
          </a:prstGeom>
          <a:solidFill>
            <a:schemeClr val="tx2">
              <a:lumMod val="50000"/>
            </a:schemeClr>
          </a:solidFill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fade thruBlk="1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96</TotalTime>
  <Words>955</Words>
  <Application>Microsoft Office PowerPoint</Application>
  <PresentationFormat>Экран (4:3)</PresentationFormat>
  <Paragraphs>143</Paragraphs>
  <Slides>11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Calibri</vt:lpstr>
      <vt:lpstr>Corbel</vt:lpstr>
      <vt:lpstr>Verdana</vt:lpstr>
      <vt:lpstr>Wingdings 2</vt:lpstr>
      <vt:lpstr>Яркая</vt:lpstr>
      <vt:lpstr>   Системы счисления</vt:lpstr>
      <vt:lpstr>Система счисления — это совокупность правил записи чисел посредством конечного набора символов (цифр).</vt:lpstr>
      <vt:lpstr>Непозиционные системы</vt:lpstr>
      <vt:lpstr>Позиционные системы</vt:lpstr>
      <vt:lpstr>Двоичная система счисления</vt:lpstr>
      <vt:lpstr>Восьмеричная система счисления</vt:lpstr>
      <vt:lpstr>Десятичная система счисления</vt:lpstr>
      <vt:lpstr>Шестнадцатиричная система счисления</vt:lpstr>
      <vt:lpstr>Двоично-десятичная система счисления</vt:lpstr>
      <vt:lpstr>Перевод чисел: из десятичной в двоичную</vt:lpstr>
      <vt:lpstr>Перевод чисел: из двоичной в десятичную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исчисления</dc:title>
  <dc:creator>София</dc:creator>
  <cp:lastModifiedBy>Пользователь</cp:lastModifiedBy>
  <cp:revision>11</cp:revision>
  <dcterms:created xsi:type="dcterms:W3CDTF">2019-02-15T11:13:25Z</dcterms:created>
  <dcterms:modified xsi:type="dcterms:W3CDTF">2019-08-15T15:46:11Z</dcterms:modified>
</cp:coreProperties>
</file>