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8"/>
  </p:notesMasterIdLst>
  <p:sldIdLst>
    <p:sldId id="256" r:id="rId2"/>
    <p:sldId id="257" r:id="rId3"/>
    <p:sldId id="258" r:id="rId4"/>
    <p:sldId id="266" r:id="rId5"/>
    <p:sldId id="260" r:id="rId6"/>
    <p:sldId id="268" r:id="rId7"/>
    <p:sldId id="269" r:id="rId8"/>
    <p:sldId id="270" r:id="rId9"/>
    <p:sldId id="271" r:id="rId10"/>
    <p:sldId id="272" r:id="rId11"/>
    <p:sldId id="262" r:id="rId12"/>
    <p:sldId id="273" r:id="rId13"/>
    <p:sldId id="274" r:id="rId14"/>
    <p:sldId id="275" r:id="rId15"/>
    <p:sldId id="276" r:id="rId16"/>
    <p:sldId id="278" r:id="rId17"/>
    <p:sldId id="263" r:id="rId18"/>
    <p:sldId id="279" r:id="rId19"/>
    <p:sldId id="280" r:id="rId20"/>
    <p:sldId id="264" r:id="rId21"/>
    <p:sldId id="281" r:id="rId22"/>
    <p:sldId id="285" r:id="rId23"/>
    <p:sldId id="282" r:id="rId24"/>
    <p:sldId id="283" r:id="rId25"/>
    <p:sldId id="284" r:id="rId26"/>
    <p:sldId id="26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3" autoAdjust="0"/>
    <p:restoredTop sz="94650" autoAdjust="0"/>
  </p:normalViewPr>
  <p:slideViewPr>
    <p:cSldViewPr>
      <p:cViewPr>
        <p:scale>
          <a:sx n="50" d="100"/>
          <a:sy n="50" d="100"/>
        </p:scale>
        <p:origin x="-1860" y="-4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9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18F199-B526-4FFD-B369-D37775211CBB}" type="datetimeFigureOut">
              <a:rPr lang="ru-RU" smtClean="0"/>
              <a:t>17.05.2019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6DDDC7-6DD5-4646-B25C-048B62BE96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11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Автор: учитель русского языка и литературы МКОУ СОШ №14 пос.Пятигорский </a:t>
            </a:r>
            <a:r>
              <a:rPr lang="ru-RU" dirty="0" err="1"/>
              <a:t>Ивахненко</a:t>
            </a:r>
            <a:r>
              <a:rPr lang="ru-RU" dirty="0"/>
              <a:t> Татьяна </a:t>
            </a:r>
            <a:r>
              <a:rPr lang="ru-RU" dirty="0" err="1"/>
              <a:t>Евгеньвна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DDDC7-6DD5-4646-B25C-048B62BE96D8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DDDC7-6DD5-4646-B25C-048B62BE96D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507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DDDC7-6DD5-4646-B25C-048B62BE96D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666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9E2C6-AE02-4F97-B171-E6FE5B11EBBC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EE4DD-F7BB-48EE-B9CD-BF739A49E2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9E2C6-AE02-4F97-B171-E6FE5B11EBBC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EE4DD-F7BB-48EE-B9CD-BF739A49E2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9E2C6-AE02-4F97-B171-E6FE5B11EBBC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EE4DD-F7BB-48EE-B9CD-BF739A49E2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9E2C6-AE02-4F97-B171-E6FE5B11EBBC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EE4DD-F7BB-48EE-B9CD-BF739A49E2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9E2C6-AE02-4F97-B171-E6FE5B11EBBC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EE4DD-F7BB-48EE-B9CD-BF739A49E2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9E2C6-AE02-4F97-B171-E6FE5B11EBBC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EE4DD-F7BB-48EE-B9CD-BF739A49E2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9E2C6-AE02-4F97-B171-E6FE5B11EBBC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EE4DD-F7BB-48EE-B9CD-BF739A49E2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9E2C6-AE02-4F97-B171-E6FE5B11EBBC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EE4DD-F7BB-48EE-B9CD-BF739A49E2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9E2C6-AE02-4F97-B171-E6FE5B11EBBC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EE4DD-F7BB-48EE-B9CD-BF739A49E2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9E2C6-AE02-4F97-B171-E6FE5B11EBBC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EE4DD-F7BB-48EE-B9CD-BF739A49E2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9E2C6-AE02-4F97-B171-E6FE5B11EBBC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EE4DD-F7BB-48EE-B9CD-BF739A49E2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409E2C6-AE02-4F97-B171-E6FE5B11EBBC}" type="datetimeFigureOut">
              <a:rPr lang="ru-RU" smtClean="0"/>
              <a:pPr/>
              <a:t>17.05.2019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FDEE4DD-F7BB-48EE-B9CD-BF739A49E23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88640"/>
            <a:ext cx="8424936" cy="2088233"/>
          </a:xfrm>
        </p:spPr>
        <p:txBody>
          <a:bodyPr/>
          <a:lstStyle/>
          <a:p>
            <a:r>
              <a:rPr lang="ru-RU" sz="5400" b="1" i="1" dirty="0">
                <a:solidFill>
                  <a:srgbClr val="002060"/>
                </a:solidFill>
                <a:latin typeface="Arial Black" pitchFamily="34" charset="0"/>
              </a:rPr>
              <a:t>ПУШКИН И КАВКАЗ 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79512" y="5159272"/>
            <a:ext cx="878497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Arial Black" pitchFamily="34" charset="0"/>
              </a:rPr>
              <a:t>Посвящается 220-летию Александра Сергеевича Пушкина</a:t>
            </a:r>
          </a:p>
          <a:p>
            <a:pPr algn="ctr"/>
            <a:r>
              <a:rPr lang="ru-RU" i="1" dirty="0" smtClean="0">
                <a:latin typeface="Arial Black" pitchFamily="34" charset="0"/>
              </a:rPr>
              <a:t>5 , 8 «</a:t>
            </a:r>
            <a:r>
              <a:rPr lang="ru-RU" i="1" dirty="0" smtClean="0">
                <a:latin typeface="Arial Black" pitchFamily="34" charset="0"/>
              </a:rPr>
              <a:t>А», 9 </a:t>
            </a:r>
            <a:r>
              <a:rPr lang="ru-RU" i="1" dirty="0">
                <a:latin typeface="Arial Black" pitchFamily="34" charset="0"/>
              </a:rPr>
              <a:t>«Б</a:t>
            </a:r>
            <a:r>
              <a:rPr lang="ru-RU" i="1" dirty="0" smtClean="0">
                <a:latin typeface="Arial Black" pitchFamily="34" charset="0"/>
              </a:rPr>
              <a:t>» классы.</a:t>
            </a:r>
            <a:endParaRPr lang="ru-RU" i="1" dirty="0">
              <a:latin typeface="Arial Black" pitchFamily="34" charset="0"/>
            </a:endParaRPr>
          </a:p>
          <a:p>
            <a:pPr algn="ctr"/>
            <a:r>
              <a:rPr lang="ru-RU" sz="1600" i="1" dirty="0" smtClean="0">
                <a:latin typeface="Arial Black" pitchFamily="34" charset="0"/>
              </a:rPr>
              <a:t>Авторы:  </a:t>
            </a:r>
            <a:r>
              <a:rPr lang="ru-RU" sz="1600" i="1" dirty="0" smtClean="0">
                <a:latin typeface="Arial Black" pitchFamily="34" charset="0"/>
              </a:rPr>
              <a:t>заведующая муниципальной библиотекой </a:t>
            </a:r>
            <a:r>
              <a:rPr lang="ru-RU" sz="1600" i="1" dirty="0" err="1" smtClean="0">
                <a:latin typeface="Arial Black" pitchFamily="34" charset="0"/>
              </a:rPr>
              <a:t>Байрамкулова</a:t>
            </a:r>
            <a:r>
              <a:rPr lang="ru-RU" sz="1600" i="1" dirty="0" smtClean="0">
                <a:latin typeface="Arial Black" pitchFamily="34" charset="0"/>
              </a:rPr>
              <a:t> Р.С. </a:t>
            </a:r>
          </a:p>
          <a:p>
            <a:pPr algn="ctr"/>
            <a:r>
              <a:rPr lang="ru-RU" sz="1600" i="1" dirty="0" smtClean="0">
                <a:latin typeface="Arial Black" pitchFamily="34" charset="0"/>
              </a:rPr>
              <a:t>учитель </a:t>
            </a:r>
            <a:r>
              <a:rPr lang="ru-RU" sz="1600" i="1" dirty="0">
                <a:latin typeface="Arial Black" pitchFamily="34" charset="0"/>
              </a:rPr>
              <a:t>МКОУ «СОШ </a:t>
            </a:r>
            <a:r>
              <a:rPr lang="ru-RU" sz="1600" i="1" dirty="0" err="1">
                <a:latin typeface="Arial Black" pitchFamily="34" charset="0"/>
              </a:rPr>
              <a:t>а.Новая</a:t>
            </a:r>
            <a:r>
              <a:rPr lang="ru-RU" sz="1600" i="1" dirty="0">
                <a:latin typeface="Arial Black" pitchFamily="34" charset="0"/>
              </a:rPr>
              <a:t> </a:t>
            </a:r>
            <a:r>
              <a:rPr lang="ru-RU" sz="1600" i="1" dirty="0" err="1">
                <a:latin typeface="Arial Black" pitchFamily="34" charset="0"/>
              </a:rPr>
              <a:t>Джегута</a:t>
            </a:r>
            <a:r>
              <a:rPr lang="ru-RU" sz="1600" i="1" dirty="0">
                <a:latin typeface="Arial Black" pitchFamily="34" charset="0"/>
              </a:rPr>
              <a:t>» </a:t>
            </a:r>
            <a:r>
              <a:rPr lang="ru-RU" sz="1600" i="1" dirty="0" err="1">
                <a:latin typeface="Arial Black" pitchFamily="34" charset="0"/>
              </a:rPr>
              <a:t>Узденова</a:t>
            </a:r>
            <a:r>
              <a:rPr lang="ru-RU" sz="1600" i="1" dirty="0">
                <a:latin typeface="Arial Black" pitchFamily="34" charset="0"/>
              </a:rPr>
              <a:t> </a:t>
            </a:r>
            <a:r>
              <a:rPr lang="ru-RU" sz="1600" i="1" dirty="0" err="1">
                <a:latin typeface="Arial Black" pitchFamily="34" charset="0"/>
              </a:rPr>
              <a:t>Дж.С</a:t>
            </a:r>
            <a:r>
              <a:rPr lang="ru-RU" sz="1600" i="1" dirty="0">
                <a:latin typeface="Arial Black" pitchFamily="34" charset="0"/>
              </a:rPr>
              <a:t>-Х.  </a:t>
            </a:r>
            <a:endParaRPr lang="ru-RU" sz="1200" i="1" dirty="0">
              <a:latin typeface="Arial Black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056" y="1057114"/>
            <a:ext cx="6120680" cy="4102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260648"/>
            <a:ext cx="8424936" cy="5865832"/>
          </a:xfrm>
        </p:spPr>
        <p:txBody>
          <a:bodyPr>
            <a:normAutofit/>
          </a:bodyPr>
          <a:lstStyle/>
          <a:p>
            <a:pPr marL="0" marR="18415" indent="0">
              <a:spcAft>
                <a:spcPts val="0"/>
              </a:spcAft>
              <a:buNone/>
            </a:pPr>
            <a:r>
              <a:rPr lang="ru-RU" sz="2800" b="1" i="1" dirty="0">
                <a:solidFill>
                  <a:srgbClr val="000000"/>
                </a:solidFill>
                <a:latin typeface="Times New Roman"/>
              </a:rPr>
              <a:t>   Именно Пушкин является первооткрывателем Кавказа в литературе. Как известно, Пушкин был на Кавказе два раза: первый раз в июле-августе 1820 года в Пятигорске, Кисловодске и других селениях Кавказских Минеральных вод.</a:t>
            </a:r>
            <a:endParaRPr lang="ru-RU" sz="2800" b="1" i="1" dirty="0">
              <a:latin typeface="Times New Roman"/>
              <a:ea typeface="Times New Roman"/>
            </a:endParaRPr>
          </a:p>
          <a:p>
            <a:pPr marL="0" marR="18415" indent="0"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Times New Roman"/>
              </a:rPr>
              <a:t> </a:t>
            </a:r>
          </a:p>
          <a:p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636912"/>
            <a:ext cx="6264696" cy="4091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91321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139952" y="404664"/>
            <a:ext cx="4608512" cy="5688632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1600" b="1" i="1" dirty="0">
              <a:latin typeface="Arial Black" pitchFamily="34" charset="0"/>
              <a:ea typeface="Batang" pitchFamily="18" charset="-127"/>
            </a:endParaRPr>
          </a:p>
          <a:p>
            <a:pPr marL="0" indent="0">
              <a:buNone/>
            </a:pPr>
            <a:r>
              <a:rPr lang="ru-RU" sz="1600" b="1" i="1" dirty="0">
                <a:latin typeface="Arial Black" pitchFamily="34" charset="0"/>
                <a:ea typeface="Batang" pitchFamily="18" charset="-127"/>
              </a:rPr>
              <a:t>Вторая поездка на Кавказ в 1829г оду нашла свое отражение в "Путешествии в Арзрум во время похода 1829 года", поэме "</a:t>
            </a:r>
            <a:r>
              <a:rPr lang="ru-RU" sz="1600" b="1" i="1" dirty="0" err="1">
                <a:latin typeface="Arial Black" pitchFamily="34" charset="0"/>
                <a:ea typeface="Batang" pitchFamily="18" charset="-127"/>
              </a:rPr>
              <a:t>Тазит</a:t>
            </a:r>
            <a:r>
              <a:rPr lang="ru-RU" sz="1600" b="1" i="1" dirty="0">
                <a:latin typeface="Arial Black" pitchFamily="34" charset="0"/>
                <a:ea typeface="Batang" pitchFamily="18" charset="-127"/>
              </a:rPr>
              <a:t>", незавершенном "Романе на Кавказских Водах", стихотворениях "Желал я душу освежить", "Калмычке", "все тихо, на  Кавказ идет ночная мгла..."( первая редакция стихотворения "На холмах Грузии лежит ночная мгла...."),"Дон", "На картинке к "Евгению Онегину в "Невском альманахе", в строфах о Кавказе "Путешествия Онегина" и эскизном плане о русской девушке и черкесе. Современник и знакомый Пушкина В. В.Измайлов писал П. А. Вяземскому в июне 1829 года: "Пушкин на полете к югу и, вероятно, к новой славе литературной!»</a:t>
            </a:r>
          </a:p>
          <a:p>
            <a:endParaRPr lang="ru-RU" sz="3200" dirty="0"/>
          </a:p>
        </p:txBody>
      </p:sp>
      <p:pic>
        <p:nvPicPr>
          <p:cNvPr id="6146" name="Picture 2" descr="C:\Documents and Settings\Школа\Мои документы\методическая папка\интернетцентр\401\Еремизина\кАВКАЗ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51520" y="836712"/>
            <a:ext cx="3756940" cy="5040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1"/>
            <a:ext cx="7884368" cy="4501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spcBef>
                <a:spcPts val="250"/>
              </a:spcBef>
              <a:spcAft>
                <a:spcPts val="0"/>
              </a:spcAft>
            </a:pPr>
            <a:endParaRPr lang="ru-RU" sz="2000" b="1" i="1" dirty="0">
              <a:solidFill>
                <a:srgbClr val="000000"/>
              </a:solidFill>
              <a:latin typeface="Arial Black" pitchFamily="34" charset="0"/>
              <a:ea typeface="Times New Roman"/>
            </a:endParaRPr>
          </a:p>
          <a:p>
            <a:pPr indent="180340">
              <a:spcBef>
                <a:spcPts val="250"/>
              </a:spcBef>
              <a:spcAft>
                <a:spcPts val="0"/>
              </a:spcAft>
            </a:pPr>
            <a:r>
              <a:rPr lang="ru-RU" b="1" i="1" dirty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Во дни печальные разлуки</a:t>
            </a:r>
            <a:endParaRPr lang="ru-RU" b="1" i="1" dirty="0">
              <a:latin typeface="Arial Black" pitchFamily="34" charset="0"/>
              <a:ea typeface="Times New Roman"/>
            </a:endParaRPr>
          </a:p>
          <a:p>
            <a:pPr indent="180340">
              <a:spcBef>
                <a:spcPts val="250"/>
              </a:spcBef>
              <a:spcAft>
                <a:spcPts val="0"/>
              </a:spcAft>
            </a:pPr>
            <a:r>
              <a:rPr lang="ru-RU" b="1" i="1" dirty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Мои задумчивые звуки</a:t>
            </a:r>
            <a:endParaRPr lang="ru-RU" b="1" i="1" dirty="0">
              <a:latin typeface="Arial Black" pitchFamily="34" charset="0"/>
              <a:ea typeface="Times New Roman"/>
            </a:endParaRPr>
          </a:p>
          <a:p>
            <a:pPr indent="180340">
              <a:spcBef>
                <a:spcPts val="250"/>
              </a:spcBef>
              <a:spcAft>
                <a:spcPts val="0"/>
              </a:spcAft>
            </a:pPr>
            <a:r>
              <a:rPr lang="ru-RU" b="1" i="1" dirty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Напоминали мне Кавказ,</a:t>
            </a:r>
            <a:endParaRPr lang="ru-RU" b="1" i="1" dirty="0">
              <a:latin typeface="Arial Black" pitchFamily="34" charset="0"/>
              <a:ea typeface="Times New Roman"/>
            </a:endParaRPr>
          </a:p>
          <a:p>
            <a:pPr indent="180340">
              <a:spcBef>
                <a:spcPts val="250"/>
              </a:spcBef>
              <a:spcAft>
                <a:spcPts val="0"/>
              </a:spcAft>
            </a:pPr>
            <a:r>
              <a:rPr lang="ru-RU" b="1" i="1" dirty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Где пасмурный Бештау, пустынник величавый,</a:t>
            </a:r>
            <a:endParaRPr lang="ru-RU" b="1" i="1" dirty="0">
              <a:latin typeface="Arial Black" pitchFamily="34" charset="0"/>
              <a:ea typeface="Times New Roman"/>
            </a:endParaRPr>
          </a:p>
          <a:p>
            <a:pPr indent="180340">
              <a:spcBef>
                <a:spcPts val="250"/>
              </a:spcBef>
              <a:spcAft>
                <a:spcPts val="0"/>
              </a:spcAft>
            </a:pPr>
            <a:r>
              <a:rPr lang="ru-RU" b="1" i="1" dirty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Аулов и полей властитель пятиглавый,</a:t>
            </a:r>
            <a:endParaRPr lang="ru-RU" b="1" i="1" dirty="0">
              <a:latin typeface="Arial Black" pitchFamily="34" charset="0"/>
              <a:ea typeface="Times New Roman"/>
            </a:endParaRPr>
          </a:p>
          <a:p>
            <a:pPr indent="180340">
              <a:spcBef>
                <a:spcPts val="250"/>
              </a:spcBef>
              <a:spcAft>
                <a:spcPts val="0"/>
              </a:spcAft>
            </a:pPr>
            <a:r>
              <a:rPr lang="ru-RU" b="1" i="1" dirty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Был новый для меня Парнас.</a:t>
            </a:r>
            <a:endParaRPr lang="ru-RU" b="1" i="1" dirty="0">
              <a:latin typeface="Arial Black" pitchFamily="34" charset="0"/>
              <a:ea typeface="Times New Roman"/>
            </a:endParaRPr>
          </a:p>
          <a:p>
            <a:pPr indent="180340">
              <a:spcBef>
                <a:spcPts val="250"/>
              </a:spcBef>
              <a:spcAft>
                <a:spcPts val="0"/>
              </a:spcAft>
            </a:pPr>
            <a:r>
              <a:rPr lang="ru-RU" b="1" i="1" dirty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Забуду ли его кремнистые вершины,</a:t>
            </a:r>
            <a:endParaRPr lang="ru-RU" b="1" i="1" dirty="0">
              <a:latin typeface="Arial Black" pitchFamily="34" charset="0"/>
              <a:ea typeface="Times New Roman"/>
            </a:endParaRPr>
          </a:p>
          <a:p>
            <a:pPr indent="180340">
              <a:spcBef>
                <a:spcPts val="250"/>
              </a:spcBef>
              <a:spcAft>
                <a:spcPts val="0"/>
              </a:spcAft>
            </a:pPr>
            <a:r>
              <a:rPr lang="ru-RU" b="1" i="1" dirty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Гремучие ключи, увядшие равнины,</a:t>
            </a:r>
            <a:endParaRPr lang="ru-RU" b="1" i="1" dirty="0">
              <a:latin typeface="Arial Black" pitchFamily="34" charset="0"/>
              <a:ea typeface="Times New Roman"/>
            </a:endParaRPr>
          </a:p>
          <a:p>
            <a:pPr indent="180340">
              <a:spcBef>
                <a:spcPts val="250"/>
              </a:spcBef>
              <a:spcAft>
                <a:spcPts val="0"/>
              </a:spcAft>
            </a:pPr>
            <a:r>
              <a:rPr lang="ru-RU" b="1" i="1" dirty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Пустыни знойные, края, где ты со мной</a:t>
            </a:r>
            <a:endParaRPr lang="ru-RU" b="1" i="1" dirty="0">
              <a:latin typeface="Arial Black" pitchFamily="34" charset="0"/>
              <a:ea typeface="Times New Roman"/>
            </a:endParaRPr>
          </a:p>
          <a:p>
            <a:pPr indent="180340">
              <a:spcBef>
                <a:spcPts val="250"/>
              </a:spcBef>
              <a:spcAft>
                <a:spcPts val="0"/>
              </a:spcAft>
            </a:pPr>
            <a:r>
              <a:rPr lang="ru-RU" b="1" i="1" dirty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Делил души младые впечатленья,</a:t>
            </a:r>
            <a:endParaRPr lang="ru-RU" b="1" i="1" dirty="0">
              <a:latin typeface="Arial Black" pitchFamily="34" charset="0"/>
              <a:ea typeface="Times New Roman"/>
            </a:endParaRPr>
          </a:p>
          <a:p>
            <a:pPr indent="180340">
              <a:spcBef>
                <a:spcPts val="250"/>
              </a:spcBef>
              <a:spcAft>
                <a:spcPts val="0"/>
              </a:spcAft>
            </a:pPr>
            <a:r>
              <a:rPr lang="ru-RU" b="1" i="1" dirty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Где рыскает в горах воинственный разбой,</a:t>
            </a:r>
            <a:endParaRPr lang="ru-RU" b="1" i="1" dirty="0">
              <a:latin typeface="Arial Black" pitchFamily="34" charset="0"/>
              <a:ea typeface="Times New Roman"/>
            </a:endParaRPr>
          </a:p>
          <a:p>
            <a:pPr indent="180340">
              <a:spcBef>
                <a:spcPts val="250"/>
              </a:spcBef>
              <a:spcAft>
                <a:spcPts val="0"/>
              </a:spcAft>
            </a:pPr>
            <a:r>
              <a:rPr lang="ru-RU" b="1" i="1" dirty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И дикий гений вдохновенья</a:t>
            </a:r>
            <a:endParaRPr lang="ru-RU" b="1" i="1" dirty="0">
              <a:latin typeface="Arial Black" pitchFamily="34" charset="0"/>
              <a:ea typeface="Times New Roman"/>
            </a:endParaRPr>
          </a:p>
          <a:p>
            <a:pPr indent="180340">
              <a:spcBef>
                <a:spcPts val="250"/>
              </a:spcBef>
              <a:spcAft>
                <a:spcPts val="0"/>
              </a:spcAft>
            </a:pPr>
            <a:r>
              <a:rPr lang="ru-RU" b="1" i="1" dirty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Таится в тишине глухой?</a:t>
            </a:r>
            <a:endParaRPr lang="ru-RU" b="1" i="1" dirty="0">
              <a:effectLst/>
              <a:latin typeface="Arial Black" pitchFamily="34" charset="0"/>
              <a:ea typeface="Times New Roman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861048"/>
            <a:ext cx="4248894" cy="2823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88022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506496"/>
          </a:xfrm>
        </p:spPr>
        <p:txBody>
          <a:bodyPr>
            <a:normAutofit fontScale="90000"/>
          </a:bodyPr>
          <a:lstStyle/>
          <a:p>
            <a:pPr marL="0" indent="0" algn="l">
              <a:lnSpc>
                <a:spcPct val="115000"/>
              </a:lnSpc>
              <a:spcBef>
                <a:spcPts val="250"/>
              </a:spcBef>
              <a:spcAft>
                <a:spcPts val="0"/>
              </a:spcAft>
              <a:buNone/>
            </a:pPr>
            <a:r>
              <a:rPr lang="ru-RU" sz="22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Величественная природа этих мест, быт и нравы горских народов вдохновили поэта на создание поэм "Кавказский пленник" и "</a:t>
            </a:r>
            <a:r>
              <a:rPr lang="ru-RU" sz="2200" b="1" i="1" dirty="0" err="1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Тазит</a:t>
            </a:r>
            <a:r>
              <a:rPr lang="ru-RU" sz="22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",  свыше десятков шедевров его лирики     посвящены кавказской теме.</a:t>
            </a:r>
            <a:r>
              <a:rPr lang="ru-RU" sz="2200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/>
            </a:r>
            <a:br>
              <a:rPr lang="ru-RU" sz="2200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2200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/>
            </a:r>
            <a:br>
              <a:rPr lang="ru-RU" sz="2200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800" b="1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 Так  Муза, легкой друг Мечты,</a:t>
            </a:r>
            <a:br>
              <a:rPr lang="ru-RU" sz="1800" b="1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</a:br>
            <a:r>
              <a:rPr lang="ru-RU" sz="1800" b="1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К пределам Азии летала</a:t>
            </a:r>
            <a:br>
              <a:rPr lang="ru-RU" sz="1800" b="1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</a:br>
            <a:r>
              <a:rPr lang="ru-RU" sz="1800" b="1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И для венка себе срывала</a:t>
            </a:r>
            <a:br>
              <a:rPr lang="ru-RU" sz="1800" b="1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</a:br>
            <a:r>
              <a:rPr lang="ru-RU" sz="1800" b="1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Кавказа дикие цветы.</a:t>
            </a:r>
            <a:br>
              <a:rPr lang="ru-RU" sz="1800" b="1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</a:br>
            <a:r>
              <a:rPr lang="ru-RU" sz="1800" b="1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Ее пленял наряд суровый</a:t>
            </a:r>
            <a:br>
              <a:rPr lang="ru-RU" sz="1800" b="1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</a:br>
            <a:r>
              <a:rPr lang="ru-RU" sz="1800" b="1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Племен, возросших на войне,</a:t>
            </a:r>
            <a:br>
              <a:rPr lang="ru-RU" sz="1800" b="1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</a:br>
            <a:r>
              <a:rPr lang="ru-RU" sz="1800" b="1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И часто в сей одежде новой</a:t>
            </a:r>
            <a:br>
              <a:rPr lang="ru-RU" sz="1800" b="1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</a:br>
            <a:r>
              <a:rPr lang="ru-RU" sz="1800" b="1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Волшебница являлась мне;</a:t>
            </a:r>
            <a:br>
              <a:rPr lang="ru-RU" sz="1800" b="1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</a:br>
            <a:r>
              <a:rPr lang="ru-RU" sz="1800" b="1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Вокруг аулов опустелых</a:t>
            </a:r>
            <a:br>
              <a:rPr lang="ru-RU" sz="1800" b="1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</a:br>
            <a:r>
              <a:rPr lang="ru-RU" sz="1800" b="1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Одна бродила по скалам,</a:t>
            </a:r>
            <a:br>
              <a:rPr lang="ru-RU" sz="1800" b="1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</a:br>
            <a:r>
              <a:rPr lang="ru-RU" sz="1800" b="1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И к песням дев осиротелых</a:t>
            </a:r>
            <a:br>
              <a:rPr lang="ru-RU" sz="1800" b="1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</a:br>
            <a:r>
              <a:rPr lang="ru-RU" sz="1800" b="1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Она прислушивалась там;</a:t>
            </a:r>
            <a:br>
              <a:rPr lang="ru-RU" sz="1800" b="1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</a:br>
            <a:r>
              <a:rPr lang="ru-RU" sz="1800" b="1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Любила бранные станицы,</a:t>
            </a:r>
            <a:br>
              <a:rPr lang="ru-RU" sz="1800" b="1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</a:br>
            <a:r>
              <a:rPr lang="ru-RU" sz="1800" b="1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Тревоги смелых казаков,</a:t>
            </a:r>
            <a:br>
              <a:rPr lang="ru-RU" sz="1800" b="1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</a:br>
            <a:r>
              <a:rPr lang="ru-RU" sz="1800" b="1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Курганы, тихие гробницы,</a:t>
            </a:r>
            <a:br>
              <a:rPr lang="ru-RU" sz="1800" b="1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</a:br>
            <a:r>
              <a:rPr lang="ru-RU" sz="1800" b="1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И шум, и ржанье табунов…</a:t>
            </a:r>
            <a:r>
              <a:rPr lang="ru-RU" sz="4000" dirty="0">
                <a:latin typeface="Calibri"/>
                <a:ea typeface="Calibri"/>
                <a:cs typeface="Times New Roman"/>
              </a:rPr>
              <a:t/>
            </a:r>
            <a:br>
              <a:rPr lang="ru-RU" sz="4000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0395" y="2603376"/>
            <a:ext cx="4972039" cy="4077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25577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6451" y="260648"/>
            <a:ext cx="3886029" cy="5976664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Bef>
                <a:spcPts val="250"/>
              </a:spcBef>
              <a:spcAft>
                <a:spcPts val="0"/>
              </a:spcAft>
            </a:pPr>
            <a:endParaRPr lang="ru-RU" sz="1600" i="1" dirty="0">
              <a:solidFill>
                <a:srgbClr val="000000"/>
              </a:solidFill>
              <a:latin typeface="Arial Black" pitchFamily="34" charset="0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250"/>
              </a:spcBef>
              <a:spcAft>
                <a:spcPts val="0"/>
              </a:spcAft>
            </a:pPr>
            <a:endParaRPr lang="ru-RU" sz="1600" i="1" dirty="0">
              <a:solidFill>
                <a:srgbClr val="000000"/>
              </a:solidFill>
              <a:latin typeface="Arial Black" pitchFamily="34" charset="0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250"/>
              </a:spcBef>
              <a:spcAft>
                <a:spcPts val="0"/>
              </a:spcAft>
            </a:pPr>
            <a:endParaRPr lang="ru-RU" sz="1600" i="1" dirty="0">
              <a:solidFill>
                <a:srgbClr val="000000"/>
              </a:solidFill>
              <a:latin typeface="Arial Black" pitchFamily="34" charset="0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250"/>
              </a:spcBef>
              <a:spcAft>
                <a:spcPts val="0"/>
              </a:spcAft>
            </a:pPr>
            <a:endParaRPr lang="ru-RU" sz="1600" i="1" dirty="0">
              <a:solidFill>
                <a:srgbClr val="000000"/>
              </a:solidFill>
              <a:latin typeface="Arial Black" pitchFamily="34" charset="0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250"/>
              </a:spcBef>
              <a:spcAft>
                <a:spcPts val="0"/>
              </a:spcAft>
            </a:pPr>
            <a:endParaRPr lang="ru-RU" sz="1600" i="1" dirty="0">
              <a:solidFill>
                <a:srgbClr val="000000"/>
              </a:solidFill>
              <a:latin typeface="Arial Black" pitchFamily="34" charset="0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250"/>
              </a:spcBef>
              <a:spcAft>
                <a:spcPts val="0"/>
              </a:spcAft>
            </a:pPr>
            <a:endParaRPr lang="ru-RU" sz="1600" i="1" dirty="0">
              <a:solidFill>
                <a:srgbClr val="000000"/>
              </a:solidFill>
              <a:latin typeface="Arial Black" pitchFamily="34" charset="0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250"/>
              </a:spcBef>
              <a:spcAft>
                <a:spcPts val="0"/>
              </a:spcAft>
            </a:pPr>
            <a:endParaRPr lang="ru-RU" sz="1600" i="1" dirty="0">
              <a:solidFill>
                <a:srgbClr val="000000"/>
              </a:solidFill>
              <a:latin typeface="Arial Black" pitchFamily="34" charset="0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250"/>
              </a:spcBef>
              <a:spcAft>
                <a:spcPts val="0"/>
              </a:spcAft>
            </a:pPr>
            <a:endParaRPr lang="ru-RU" sz="1600" i="1" dirty="0">
              <a:solidFill>
                <a:srgbClr val="000000"/>
              </a:solidFill>
              <a:latin typeface="Arial Black" pitchFamily="34" charset="0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250"/>
              </a:spcBef>
              <a:spcAft>
                <a:spcPts val="0"/>
              </a:spcAft>
            </a:pPr>
            <a:endParaRPr lang="ru-RU" sz="1600" i="1" dirty="0">
              <a:solidFill>
                <a:srgbClr val="000000"/>
              </a:solidFill>
              <a:latin typeface="Arial Black" pitchFamily="34" charset="0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250"/>
              </a:spcBef>
              <a:spcAft>
                <a:spcPts val="0"/>
              </a:spcAft>
            </a:pPr>
            <a:r>
              <a:rPr lang="ru-RU" sz="1600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Так  Муза, легкой друг Мечты,</a:t>
            </a:r>
            <a:br>
              <a:rPr lang="ru-RU" sz="1600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</a:br>
            <a:r>
              <a:rPr lang="ru-RU" sz="1600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К пределам Азии летала</a:t>
            </a:r>
            <a:br>
              <a:rPr lang="ru-RU" sz="1600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</a:br>
            <a:r>
              <a:rPr lang="ru-RU" sz="1600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И для венка себе срывала</a:t>
            </a:r>
            <a:br>
              <a:rPr lang="ru-RU" sz="1600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</a:br>
            <a:r>
              <a:rPr lang="ru-RU" sz="1600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Кавказа дикие цветы.</a:t>
            </a:r>
            <a:br>
              <a:rPr lang="ru-RU" sz="1600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</a:br>
            <a:r>
              <a:rPr lang="ru-RU" sz="1600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Ее пленял наряд суровый</a:t>
            </a:r>
            <a:br>
              <a:rPr lang="ru-RU" sz="1600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</a:br>
            <a:r>
              <a:rPr lang="ru-RU" sz="1600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Племен, возросших на войне,</a:t>
            </a:r>
            <a:br>
              <a:rPr lang="ru-RU" sz="1600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</a:br>
            <a:r>
              <a:rPr lang="ru-RU" sz="1600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И часто в сей одежде новой</a:t>
            </a:r>
            <a:br>
              <a:rPr lang="ru-RU" sz="1600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</a:br>
            <a:r>
              <a:rPr lang="ru-RU" sz="1600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Волшебница являлась мне;</a:t>
            </a:r>
            <a:br>
              <a:rPr lang="ru-RU" sz="1600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</a:br>
            <a:r>
              <a:rPr lang="ru-RU" sz="1600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Вокруг аулов опустелых</a:t>
            </a:r>
            <a:br>
              <a:rPr lang="ru-RU" sz="1600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</a:br>
            <a:r>
              <a:rPr lang="ru-RU" sz="1600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Одна бродила по скалам,</a:t>
            </a:r>
            <a:br>
              <a:rPr lang="ru-RU" sz="1600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</a:br>
            <a:r>
              <a:rPr lang="ru-RU" sz="1600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И к песням дев осиротелых</a:t>
            </a:r>
            <a:br>
              <a:rPr lang="ru-RU" sz="1600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</a:br>
            <a:r>
              <a:rPr lang="ru-RU" sz="1600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Она прислушивалась там;</a:t>
            </a:r>
            <a:br>
              <a:rPr lang="ru-RU" sz="1600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</a:br>
            <a:r>
              <a:rPr lang="ru-RU" sz="1600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Любила бранные станицы,</a:t>
            </a:r>
            <a:br>
              <a:rPr lang="ru-RU" sz="1600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</a:br>
            <a:r>
              <a:rPr lang="ru-RU" sz="1600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Тревоги смелых казаков,</a:t>
            </a:r>
            <a:br>
              <a:rPr lang="ru-RU" sz="1600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</a:br>
            <a:r>
              <a:rPr lang="ru-RU" sz="1600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Курганы, тихие гробницы,</a:t>
            </a:r>
            <a:br>
              <a:rPr lang="ru-RU" sz="1600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</a:br>
            <a:r>
              <a:rPr lang="ru-RU" sz="1600" i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И шум, и ржанье табунов…</a:t>
            </a:r>
          </a:p>
          <a:p>
            <a:pPr algn="l">
              <a:lnSpc>
                <a:spcPct val="115000"/>
              </a:lnSpc>
              <a:spcBef>
                <a:spcPts val="250"/>
              </a:spcBef>
              <a:spcAft>
                <a:spcPts val="0"/>
              </a:spcAft>
            </a:pPr>
            <a:endParaRPr lang="ru-RU" sz="1600" i="1" dirty="0">
              <a:latin typeface="Arial Black" pitchFamily="34" charset="0"/>
              <a:ea typeface="Calibri"/>
              <a:cs typeface="Times New Roman"/>
            </a:endParaRPr>
          </a:p>
          <a:p>
            <a:pPr algn="l"/>
            <a:endParaRPr lang="ru-RU" sz="1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691" y="3356992"/>
            <a:ext cx="4904760" cy="324036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2200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/>
            </a:r>
            <a:br>
              <a:rPr lang="ru-RU" sz="2200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2200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/>
            </a:r>
            <a:br>
              <a:rPr lang="ru-RU" sz="2200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2200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Величественная природа этих мест, быт и нравы горских народов вдохновили поэта на создание поэм "Кавказский пленник" и "</a:t>
            </a:r>
            <a:r>
              <a:rPr lang="ru-RU" sz="2200" i="1" dirty="0" err="1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Тазит</a:t>
            </a:r>
            <a:r>
              <a:rPr lang="ru-RU" sz="2200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",  свыше десятков шедевров его лирики     посвящены кавказской теме.</a:t>
            </a:r>
            <a:r>
              <a:rPr lang="ru-RU" sz="3600" i="1" dirty="0">
                <a:latin typeface="Arial Black" pitchFamily="34" charset="0"/>
                <a:ea typeface="Calibri"/>
                <a:cs typeface="Times New Roman"/>
              </a:rPr>
              <a:t/>
            </a:r>
            <a:br>
              <a:rPr lang="ru-RU" sz="3600" i="1" dirty="0">
                <a:latin typeface="Arial Black" pitchFamily="34" charset="0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90" y="260648"/>
            <a:ext cx="4904761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88878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2204864"/>
            <a:ext cx="4608512" cy="4392488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Bef>
                <a:spcPts val="250"/>
              </a:spcBef>
              <a:spcAft>
                <a:spcPts val="0"/>
              </a:spcAft>
            </a:pPr>
            <a:r>
              <a:rPr lang="ru-RU" sz="20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Далече от брегов Невы,</a:t>
            </a:r>
            <a:endParaRPr lang="ru-RU" sz="1800" b="1" i="1" dirty="0">
              <a:latin typeface="Arial Black" pitchFamily="34" charset="0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250"/>
              </a:spcBef>
              <a:spcAft>
                <a:spcPts val="0"/>
              </a:spcAft>
            </a:pPr>
            <a:r>
              <a:rPr lang="ru-RU" sz="20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Теперь я вижу пред собою</a:t>
            </a:r>
            <a:endParaRPr lang="ru-RU" sz="1800" b="1" i="1" dirty="0">
              <a:latin typeface="Arial Black" pitchFamily="34" charset="0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250"/>
              </a:spcBef>
              <a:spcAft>
                <a:spcPts val="0"/>
              </a:spcAft>
            </a:pPr>
            <a:r>
              <a:rPr lang="ru-RU" sz="20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Кавказа гордые главы.</a:t>
            </a:r>
            <a:endParaRPr lang="ru-RU" sz="1800" b="1" i="1" dirty="0">
              <a:latin typeface="Arial Black" pitchFamily="34" charset="0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250"/>
              </a:spcBef>
              <a:spcAft>
                <a:spcPts val="0"/>
              </a:spcAft>
            </a:pPr>
            <a:r>
              <a:rPr lang="ru-RU" sz="20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Над их вершинами крутыми,</a:t>
            </a:r>
            <a:endParaRPr lang="ru-RU" sz="1800" b="1" i="1" dirty="0">
              <a:latin typeface="Arial Black" pitchFamily="34" charset="0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250"/>
              </a:spcBef>
              <a:spcAft>
                <a:spcPts val="0"/>
              </a:spcAft>
            </a:pPr>
            <a:r>
              <a:rPr lang="ru-RU" sz="20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На скате каменных стремнин,</a:t>
            </a:r>
            <a:endParaRPr lang="ru-RU" sz="1800" b="1" i="1" dirty="0">
              <a:latin typeface="Arial Black" pitchFamily="34" charset="0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250"/>
              </a:spcBef>
              <a:spcAft>
                <a:spcPts val="0"/>
              </a:spcAft>
            </a:pPr>
            <a:r>
              <a:rPr lang="ru-RU" sz="20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Питаюсь чувствами немыми</a:t>
            </a:r>
            <a:endParaRPr lang="ru-RU" sz="1800" b="1" i="1" dirty="0">
              <a:latin typeface="Arial Black" pitchFamily="34" charset="0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250"/>
              </a:spcBef>
              <a:spcAft>
                <a:spcPts val="0"/>
              </a:spcAft>
            </a:pPr>
            <a:r>
              <a:rPr lang="ru-RU" sz="20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И чудной прелестью картин</a:t>
            </a:r>
            <a:endParaRPr lang="ru-RU" sz="1800" b="1" i="1" dirty="0">
              <a:latin typeface="Arial Black" pitchFamily="34" charset="0"/>
              <a:ea typeface="Calibri"/>
              <a:cs typeface="Times New Roman"/>
            </a:endParaRPr>
          </a:p>
          <a:p>
            <a:pPr algn="l">
              <a:lnSpc>
                <a:spcPct val="115000"/>
              </a:lnSpc>
              <a:spcBef>
                <a:spcPts val="250"/>
              </a:spcBef>
              <a:spcAft>
                <a:spcPts val="0"/>
              </a:spcAft>
            </a:pPr>
            <a:r>
              <a:rPr lang="ru-RU" sz="20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Природы дикой и угрюмой...</a:t>
            </a:r>
            <a:endParaRPr lang="ru-RU" sz="1800" b="1" i="1" dirty="0">
              <a:latin typeface="Arial Black" pitchFamily="34" charset="0"/>
              <a:ea typeface="Calibri"/>
              <a:cs typeface="Times New Roman"/>
            </a:endParaRPr>
          </a:p>
          <a:p>
            <a:pPr algn="l"/>
            <a:endParaRPr lang="ru-RU" sz="2000" b="1" i="1" dirty="0">
              <a:latin typeface="Arial Black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91056"/>
          </a:xfrm>
        </p:spPr>
        <p:txBody>
          <a:bodyPr>
            <a:normAutofit fontScale="90000"/>
          </a:bodyPr>
          <a:lstStyle/>
          <a:p>
            <a:pPr indent="0" algn="l">
              <a:lnSpc>
                <a:spcPct val="115000"/>
              </a:lnSpc>
              <a:spcBef>
                <a:spcPts val="250"/>
              </a:spcBef>
              <a:spcAft>
                <a:spcPts val="0"/>
              </a:spcAft>
              <a:buNone/>
            </a:pPr>
            <a:r>
              <a:rPr lang="ru-RU" sz="2000" b="1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/>
            </a:r>
            <a:br>
              <a:rPr lang="ru-RU" sz="2000" b="1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2000" b="1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В эпилоге «Руслана и Людмилы» поэт нарисовал грандиозную картину Большого Кавказа, которую увидел со склонов Машука и Бештау.</a:t>
            </a:r>
            <a:r>
              <a:rPr lang="ru-RU" sz="1800" b="1" i="1" dirty="0">
                <a:latin typeface="Arial Black" pitchFamily="34" charset="0"/>
                <a:ea typeface="Calibri"/>
                <a:cs typeface="Times New Roman"/>
              </a:rPr>
              <a:t/>
            </a:r>
            <a:br>
              <a:rPr lang="ru-RU" sz="1800" b="1" i="1" dirty="0">
                <a:latin typeface="Arial Black" pitchFamily="34" charset="0"/>
                <a:ea typeface="Calibri"/>
                <a:cs typeface="Times New Roman"/>
              </a:rPr>
            </a:br>
            <a:r>
              <a:rPr lang="ru-RU" sz="1800" b="1" i="1" dirty="0">
                <a:latin typeface="Arial Black" pitchFamily="34" charset="0"/>
                <a:ea typeface="Calibri"/>
                <a:cs typeface="Times New Roman"/>
              </a:rPr>
              <a:t/>
            </a:r>
            <a:br>
              <a:rPr lang="ru-RU" sz="1800" b="1" i="1" dirty="0">
                <a:latin typeface="Arial Black" pitchFamily="34" charset="0"/>
                <a:ea typeface="Calibri"/>
                <a:cs typeface="Times New Roman"/>
              </a:rPr>
            </a:br>
            <a:r>
              <a:rPr lang="ru-RU" sz="20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   Поэт любуется природой Кавказа, хотя душа, как прежде, "каждый час полна томительной думой".</a:t>
            </a:r>
            <a:r>
              <a:rPr lang="ru-RU" sz="4000" dirty="0">
                <a:latin typeface="Calibri"/>
                <a:ea typeface="Calibri"/>
                <a:cs typeface="Times New Roman"/>
              </a:rPr>
              <a:t/>
            </a:r>
            <a:br>
              <a:rPr lang="ru-RU" sz="4000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103240"/>
            <a:ext cx="4344349" cy="2740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17719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936104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ru-RU" sz="2000" b="1" i="1" dirty="0">
                <a:latin typeface="Batang" pitchFamily="18" charset="-127"/>
                <a:ea typeface="Batang" pitchFamily="18" charset="-127"/>
              </a:rPr>
              <a:t> </a:t>
            </a:r>
            <a:r>
              <a:rPr lang="ru-RU" sz="2000" b="1" i="1" dirty="0">
                <a:latin typeface="Arial Black" pitchFamily="34" charset="0"/>
                <a:ea typeface="Batang" pitchFamily="18" charset="-127"/>
              </a:rPr>
              <a:t>Не  писать о чудесной природе  Кавказа поэт не мог. В своих поэмах  поэт запечатлел экзотические картины природы.  </a:t>
            </a:r>
            <a:br>
              <a:rPr lang="ru-RU" sz="2000" b="1" i="1" dirty="0">
                <a:latin typeface="Arial Black" pitchFamily="34" charset="0"/>
                <a:ea typeface="Batang" pitchFamily="18" charset="-127"/>
              </a:rPr>
            </a:br>
            <a:r>
              <a:rPr lang="ru-RU" sz="2000" i="1" dirty="0">
                <a:latin typeface="Arial Black" pitchFamily="34" charset="0"/>
                <a:ea typeface="Batang" pitchFamily="18" charset="-127"/>
              </a:rPr>
              <a:t/>
            </a:r>
            <a:br>
              <a:rPr lang="ru-RU" sz="2000" i="1" dirty="0">
                <a:latin typeface="Arial Black" pitchFamily="34" charset="0"/>
                <a:ea typeface="Batang" pitchFamily="18" charset="-127"/>
              </a:rPr>
            </a:br>
            <a:r>
              <a:rPr lang="ru-RU" sz="2000" b="1" i="1" dirty="0">
                <a:latin typeface="Arial Black" pitchFamily="34" charset="0"/>
                <a:ea typeface="Batang" pitchFamily="18" charset="-127"/>
              </a:rPr>
              <a:t/>
            </a:r>
            <a:br>
              <a:rPr lang="ru-RU" sz="2000" b="1" i="1" dirty="0">
                <a:latin typeface="Arial Black" pitchFamily="34" charset="0"/>
                <a:ea typeface="Batang" pitchFamily="18" charset="-127"/>
              </a:rPr>
            </a:br>
            <a:r>
              <a:rPr lang="ru-RU" sz="2000" i="1" dirty="0">
                <a:latin typeface="Arial Black" pitchFamily="34" charset="0"/>
                <a:ea typeface="Batang" pitchFamily="18" charset="-127"/>
              </a:rPr>
              <a:t/>
            </a:r>
            <a:br>
              <a:rPr lang="ru-RU" sz="2000" i="1" dirty="0">
                <a:latin typeface="Arial Black" pitchFamily="34" charset="0"/>
                <a:ea typeface="Batang" pitchFamily="18" charset="-127"/>
              </a:rPr>
            </a:br>
            <a:endParaRPr lang="ru-RU" sz="2000" b="1" i="1" dirty="0">
              <a:latin typeface="Arial Black" pitchFamily="34" charset="0"/>
              <a:ea typeface="Batang" pitchFamily="18" charset="-127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79512" y="1052736"/>
            <a:ext cx="3816424" cy="5112568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1000" b="1" i="1" dirty="0">
              <a:latin typeface="Batang" pitchFamily="18" charset="-127"/>
              <a:ea typeface="Batang" pitchFamily="18" charset="-127"/>
            </a:endParaRPr>
          </a:p>
          <a:p>
            <a:pPr>
              <a:buNone/>
            </a:pPr>
            <a:r>
              <a:rPr lang="ru-RU" sz="1000" b="1" i="1" dirty="0">
                <a:latin typeface="Batang" pitchFamily="18" charset="-127"/>
                <a:ea typeface="Batang" pitchFamily="18" charset="-127"/>
              </a:rPr>
              <a:t>Кавказ подо мною. Один в вышине</a:t>
            </a:r>
          </a:p>
          <a:p>
            <a:pPr>
              <a:buNone/>
            </a:pPr>
            <a:r>
              <a:rPr lang="ru-RU" sz="1000" b="1" i="1" dirty="0">
                <a:latin typeface="Batang" pitchFamily="18" charset="-127"/>
                <a:ea typeface="Batang" pitchFamily="18" charset="-127"/>
              </a:rPr>
              <a:t>Стою над снегами у края стремнины;</a:t>
            </a:r>
          </a:p>
          <a:p>
            <a:pPr>
              <a:buNone/>
            </a:pPr>
            <a:r>
              <a:rPr lang="ru-RU" sz="1000" b="1" i="1" dirty="0">
                <a:latin typeface="Batang" pitchFamily="18" charset="-127"/>
                <a:ea typeface="Batang" pitchFamily="18" charset="-127"/>
              </a:rPr>
              <a:t>Орел, с отдаленной поднявшись вершины,</a:t>
            </a:r>
          </a:p>
          <a:p>
            <a:pPr>
              <a:buNone/>
            </a:pPr>
            <a:r>
              <a:rPr lang="ru-RU" sz="1000" b="1" i="1" dirty="0">
                <a:latin typeface="Batang" pitchFamily="18" charset="-127"/>
                <a:ea typeface="Batang" pitchFamily="18" charset="-127"/>
              </a:rPr>
              <a:t>Парит неподвижно со мной наравне.</a:t>
            </a:r>
          </a:p>
          <a:p>
            <a:pPr>
              <a:buNone/>
            </a:pPr>
            <a:r>
              <a:rPr lang="ru-RU" sz="1000" b="1" i="1" dirty="0">
                <a:latin typeface="Batang" pitchFamily="18" charset="-127"/>
                <a:ea typeface="Batang" pitchFamily="18" charset="-127"/>
              </a:rPr>
              <a:t>Отселе я вижу потоков рожденье</a:t>
            </a:r>
          </a:p>
          <a:p>
            <a:pPr>
              <a:buNone/>
            </a:pPr>
            <a:r>
              <a:rPr lang="ru-RU" sz="1000" b="1" i="1" dirty="0">
                <a:latin typeface="Batang" pitchFamily="18" charset="-127"/>
                <a:ea typeface="Batang" pitchFamily="18" charset="-127"/>
              </a:rPr>
              <a:t>И первое грозных обвалов движенье.</a:t>
            </a:r>
          </a:p>
          <a:p>
            <a:pPr>
              <a:buNone/>
            </a:pPr>
            <a:r>
              <a:rPr lang="ru-RU" sz="1000" b="1" i="1" dirty="0">
                <a:latin typeface="Batang" pitchFamily="18" charset="-127"/>
                <a:ea typeface="Batang" pitchFamily="18" charset="-127"/>
              </a:rPr>
              <a:t>Здесь тучи смиренно идут подо мной;</a:t>
            </a:r>
          </a:p>
          <a:p>
            <a:pPr>
              <a:buNone/>
            </a:pPr>
            <a:r>
              <a:rPr lang="ru-RU" sz="1000" b="1" i="1" dirty="0">
                <a:latin typeface="Batang" pitchFamily="18" charset="-127"/>
                <a:ea typeface="Batang" pitchFamily="18" charset="-127"/>
              </a:rPr>
              <a:t>Сквозь них, низвергаясь, шумят водопады;</a:t>
            </a:r>
          </a:p>
          <a:p>
            <a:pPr>
              <a:buNone/>
            </a:pPr>
            <a:r>
              <a:rPr lang="ru-RU" sz="1000" b="1" i="1" dirty="0">
                <a:latin typeface="Batang" pitchFamily="18" charset="-127"/>
                <a:ea typeface="Batang" pitchFamily="18" charset="-127"/>
              </a:rPr>
              <a:t>Под ними утесов нагие громады;</a:t>
            </a:r>
          </a:p>
          <a:p>
            <a:pPr>
              <a:buNone/>
            </a:pPr>
            <a:r>
              <a:rPr lang="ru-RU" sz="1000" b="1" i="1" dirty="0">
                <a:latin typeface="Batang" pitchFamily="18" charset="-127"/>
                <a:ea typeface="Batang" pitchFamily="18" charset="-127"/>
              </a:rPr>
              <a:t>Там ниже мох тощий, кустарник сухой;</a:t>
            </a:r>
          </a:p>
          <a:p>
            <a:pPr>
              <a:buNone/>
            </a:pPr>
            <a:r>
              <a:rPr lang="ru-RU" sz="1000" b="1" i="1" dirty="0">
                <a:latin typeface="Batang" pitchFamily="18" charset="-127"/>
                <a:ea typeface="Batang" pitchFamily="18" charset="-127"/>
              </a:rPr>
              <a:t>А там уже рощи, зеленые сени,</a:t>
            </a:r>
          </a:p>
          <a:p>
            <a:pPr>
              <a:buNone/>
            </a:pPr>
            <a:r>
              <a:rPr lang="ru-RU" sz="1000" b="1" i="1" dirty="0">
                <a:latin typeface="Batang" pitchFamily="18" charset="-127"/>
                <a:ea typeface="Batang" pitchFamily="18" charset="-127"/>
              </a:rPr>
              <a:t>Где птицы щебечут, где скачут олени.</a:t>
            </a:r>
          </a:p>
          <a:p>
            <a:pPr>
              <a:buNone/>
            </a:pPr>
            <a:r>
              <a:rPr lang="ru-RU" sz="1000" b="1" i="1" dirty="0">
                <a:latin typeface="Batang" pitchFamily="18" charset="-127"/>
                <a:ea typeface="Batang" pitchFamily="18" charset="-127"/>
              </a:rPr>
              <a:t>А там уж и люди гнездятся в горах,</a:t>
            </a:r>
          </a:p>
          <a:p>
            <a:pPr>
              <a:buNone/>
            </a:pPr>
            <a:r>
              <a:rPr lang="ru-RU" sz="1000" b="1" i="1" dirty="0">
                <a:latin typeface="Batang" pitchFamily="18" charset="-127"/>
                <a:ea typeface="Batang" pitchFamily="18" charset="-127"/>
              </a:rPr>
              <a:t>И ползают овцы по злачным стремнинам,</a:t>
            </a:r>
          </a:p>
          <a:p>
            <a:pPr>
              <a:buNone/>
            </a:pPr>
            <a:r>
              <a:rPr lang="ru-RU" sz="1000" b="1" i="1" dirty="0">
                <a:latin typeface="Batang" pitchFamily="18" charset="-127"/>
                <a:ea typeface="Batang" pitchFamily="18" charset="-127"/>
              </a:rPr>
              <a:t>И пастырь нисходит к веселым долинам,</a:t>
            </a:r>
          </a:p>
          <a:p>
            <a:pPr>
              <a:buNone/>
            </a:pPr>
            <a:r>
              <a:rPr lang="ru-RU" sz="1000" b="1" i="1" dirty="0">
                <a:latin typeface="Batang" pitchFamily="18" charset="-127"/>
                <a:ea typeface="Batang" pitchFamily="18" charset="-127"/>
              </a:rPr>
              <a:t>Где мчится </a:t>
            </a:r>
            <a:r>
              <a:rPr lang="ru-RU" sz="1000" b="1" i="1" dirty="0" err="1">
                <a:latin typeface="Batang" pitchFamily="18" charset="-127"/>
                <a:ea typeface="Batang" pitchFamily="18" charset="-127"/>
              </a:rPr>
              <a:t>Арагва</a:t>
            </a:r>
            <a:r>
              <a:rPr lang="ru-RU" sz="1000" b="1" i="1" dirty="0">
                <a:latin typeface="Batang" pitchFamily="18" charset="-127"/>
                <a:ea typeface="Batang" pitchFamily="18" charset="-127"/>
              </a:rPr>
              <a:t> в тенистых брегах,</a:t>
            </a:r>
          </a:p>
          <a:p>
            <a:pPr>
              <a:buNone/>
            </a:pPr>
            <a:r>
              <a:rPr lang="ru-RU" sz="1000" b="1" i="1" dirty="0">
                <a:latin typeface="Batang" pitchFamily="18" charset="-127"/>
                <a:ea typeface="Batang" pitchFamily="18" charset="-127"/>
              </a:rPr>
              <a:t>И нищий наездник таится в ущелье,</a:t>
            </a:r>
          </a:p>
          <a:p>
            <a:pPr>
              <a:buNone/>
            </a:pPr>
            <a:r>
              <a:rPr lang="ru-RU" sz="1000" b="1" i="1" dirty="0">
                <a:latin typeface="Batang" pitchFamily="18" charset="-127"/>
                <a:ea typeface="Batang" pitchFamily="18" charset="-127"/>
              </a:rPr>
              <a:t>Где Терек играет в свирепом веселье;</a:t>
            </a:r>
          </a:p>
          <a:p>
            <a:pPr>
              <a:buNone/>
            </a:pPr>
            <a:r>
              <a:rPr lang="ru-RU" sz="1000" b="1" i="1" dirty="0">
                <a:latin typeface="Batang" pitchFamily="18" charset="-127"/>
                <a:ea typeface="Batang" pitchFamily="18" charset="-127"/>
              </a:rPr>
              <a:t>Играет и воет, как зверь молодой,</a:t>
            </a:r>
          </a:p>
          <a:p>
            <a:pPr>
              <a:buNone/>
            </a:pPr>
            <a:r>
              <a:rPr lang="ru-RU" sz="1000" b="1" i="1" dirty="0">
                <a:latin typeface="Batang" pitchFamily="18" charset="-127"/>
                <a:ea typeface="Batang" pitchFamily="18" charset="-127"/>
              </a:rPr>
              <a:t>Завидевший пищу из клетки железной;</a:t>
            </a:r>
          </a:p>
          <a:p>
            <a:pPr>
              <a:buNone/>
            </a:pPr>
            <a:r>
              <a:rPr lang="ru-RU" sz="1000" b="1" i="1" dirty="0">
                <a:latin typeface="Batang" pitchFamily="18" charset="-127"/>
                <a:ea typeface="Batang" pitchFamily="18" charset="-127"/>
              </a:rPr>
              <a:t>И бьется о берег в вражде бесполезной</a:t>
            </a:r>
          </a:p>
          <a:p>
            <a:pPr>
              <a:buNone/>
            </a:pPr>
            <a:r>
              <a:rPr lang="ru-RU" sz="1000" b="1" i="1" dirty="0">
                <a:latin typeface="Batang" pitchFamily="18" charset="-127"/>
                <a:ea typeface="Batang" pitchFamily="18" charset="-127"/>
              </a:rPr>
              <a:t>И лижет утесы голодной водной...</a:t>
            </a:r>
          </a:p>
          <a:p>
            <a:pPr>
              <a:buNone/>
            </a:pPr>
            <a:r>
              <a:rPr lang="ru-RU" sz="1000" b="1" i="1" dirty="0">
                <a:latin typeface="Batang" pitchFamily="18" charset="-127"/>
                <a:ea typeface="Batang" pitchFamily="18" charset="-127"/>
              </a:rPr>
              <a:t>Вотще! нет ни пищи ему, ни отрады:</a:t>
            </a:r>
          </a:p>
          <a:p>
            <a:pPr>
              <a:buNone/>
            </a:pPr>
            <a:r>
              <a:rPr lang="ru-RU" sz="1000" b="1" i="1" dirty="0">
                <a:latin typeface="Batang" pitchFamily="18" charset="-127"/>
                <a:ea typeface="Batang" pitchFamily="18" charset="-127"/>
              </a:rPr>
              <a:t>Теснят его грозно немые громады.</a:t>
            </a:r>
          </a:p>
          <a:p>
            <a:pPr>
              <a:buNone/>
            </a:pPr>
            <a:endParaRPr lang="ru-RU" sz="1200" dirty="0"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836712"/>
            <a:ext cx="4487408" cy="582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13440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52128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2700" b="0" i="1" dirty="0">
                <a:latin typeface="Arial Black" pitchFamily="34" charset="0"/>
                <a:ea typeface="Batang" pitchFamily="18" charset="-127"/>
              </a:rPr>
              <a:t>15 мая 1829 года датирована первая редакция одного из лучших стихотворений Пушкина  "На   холмах  Грузии  лежит  ночная  мгла".  Это  было  в  Георгиевске</a:t>
            </a:r>
            <a:r>
              <a:rPr lang="ru-RU" sz="2700" b="1" i="1" dirty="0">
                <a:latin typeface="Batang" pitchFamily="18" charset="-127"/>
                <a:ea typeface="Batang" pitchFamily="18" charset="-127"/>
              </a:rPr>
              <a:t>.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9512" y="2348880"/>
            <a:ext cx="3096344" cy="3851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Текст 8"/>
          <p:cNvSpPr>
            <a:spLocks noGrp="1"/>
          </p:cNvSpPr>
          <p:nvPr>
            <p:ph sz="quarter" idx="14"/>
          </p:nvPr>
        </p:nvSpPr>
        <p:spPr>
          <a:xfrm>
            <a:off x="3419872" y="2060848"/>
            <a:ext cx="5544616" cy="4536504"/>
          </a:xfrm>
        </p:spPr>
        <p:txBody>
          <a:bodyPr>
            <a:noAutofit/>
          </a:bodyPr>
          <a:lstStyle/>
          <a:p>
            <a:pPr marL="0" lvl="1" indent="0">
              <a:buNone/>
            </a:pPr>
            <a:endParaRPr lang="ru-RU" sz="1800" b="1" i="1" dirty="0">
              <a:latin typeface="Arial Black" pitchFamily="34" charset="0"/>
              <a:ea typeface="Batang" pitchFamily="18" charset="-127"/>
            </a:endParaRPr>
          </a:p>
          <a:p>
            <a:pPr marL="0" lvl="1" indent="0">
              <a:buNone/>
            </a:pPr>
            <a:r>
              <a:rPr lang="ru-RU" sz="1800" b="1" i="1" dirty="0">
                <a:latin typeface="Arial Black" pitchFamily="34" charset="0"/>
                <a:ea typeface="Batang" pitchFamily="18" charset="-127"/>
              </a:rPr>
              <a:t>Все тихо- на Кавказ идет ночная  мгла,</a:t>
            </a:r>
          </a:p>
          <a:p>
            <a:pPr>
              <a:buNone/>
            </a:pPr>
            <a:r>
              <a:rPr lang="ru-RU" sz="1800" b="1" i="1" dirty="0">
                <a:latin typeface="Arial Black" pitchFamily="34" charset="0"/>
                <a:ea typeface="Batang" pitchFamily="18" charset="-127"/>
              </a:rPr>
              <a:t>Восходят звезды надо мною.</a:t>
            </a:r>
          </a:p>
          <a:p>
            <a:pPr>
              <a:buNone/>
            </a:pPr>
            <a:r>
              <a:rPr lang="ru-RU" sz="1800" b="1" i="1" dirty="0">
                <a:latin typeface="Arial Black" pitchFamily="34" charset="0"/>
                <a:ea typeface="Batang" pitchFamily="18" charset="-127"/>
              </a:rPr>
              <a:t>Мне грустно и легко; печаль моя светла,</a:t>
            </a:r>
          </a:p>
          <a:p>
            <a:pPr>
              <a:buNone/>
            </a:pPr>
            <a:r>
              <a:rPr lang="ru-RU" sz="1800" b="1" i="1" dirty="0">
                <a:latin typeface="Arial Black" pitchFamily="34" charset="0"/>
                <a:ea typeface="Batang" pitchFamily="18" charset="-127"/>
              </a:rPr>
              <a:t>Печаль моя полна тобою,</a:t>
            </a:r>
          </a:p>
          <a:p>
            <a:pPr>
              <a:buNone/>
            </a:pPr>
            <a:r>
              <a:rPr lang="ru-RU" sz="1800" b="1" i="1" dirty="0" err="1">
                <a:latin typeface="Arial Black" pitchFamily="34" charset="0"/>
                <a:ea typeface="Batang" pitchFamily="18" charset="-127"/>
              </a:rPr>
              <a:t>обой</a:t>
            </a:r>
            <a:r>
              <a:rPr lang="ru-RU" sz="1800" b="1" i="1" dirty="0">
                <a:latin typeface="Arial Black" pitchFamily="34" charset="0"/>
                <a:ea typeface="Batang" pitchFamily="18" charset="-127"/>
              </a:rPr>
              <a:t>, одной тобой... Унынья моего</a:t>
            </a:r>
          </a:p>
          <a:p>
            <a:pPr>
              <a:buNone/>
            </a:pPr>
            <a:r>
              <a:rPr lang="ru-RU" sz="1800" b="1" i="1" dirty="0">
                <a:latin typeface="Arial Black" pitchFamily="34" charset="0"/>
                <a:ea typeface="Batang" pitchFamily="18" charset="-127"/>
              </a:rPr>
              <a:t>Ничто не мучит, не тревожит,</a:t>
            </a:r>
          </a:p>
          <a:p>
            <a:pPr>
              <a:buNone/>
            </a:pPr>
            <a:r>
              <a:rPr lang="ru-RU" sz="1800" b="1" i="1" dirty="0">
                <a:latin typeface="Arial Black" pitchFamily="34" charset="0"/>
                <a:ea typeface="Batang" pitchFamily="18" charset="-127"/>
              </a:rPr>
              <a:t>И сердце вновь горит и любит -оттого,</a:t>
            </a:r>
          </a:p>
          <a:p>
            <a:pPr>
              <a:buNone/>
            </a:pPr>
            <a:r>
              <a:rPr lang="ru-RU" sz="1800" b="1" i="1" dirty="0">
                <a:latin typeface="Arial Black" pitchFamily="34" charset="0"/>
                <a:ea typeface="Batang" pitchFamily="18" charset="-127"/>
              </a:rPr>
              <a:t>Что не любить оно не может.</a:t>
            </a:r>
          </a:p>
          <a:p>
            <a:pPr algn="r">
              <a:buNone/>
            </a:pPr>
            <a:endParaRPr lang="ru-RU" sz="1400" b="1" i="1" dirty="0">
              <a:latin typeface="Arial Black" pitchFamily="34" charset="0"/>
              <a:ea typeface="Batang" pitchFamily="18" charset="-127"/>
            </a:endParaRPr>
          </a:p>
          <a:p>
            <a:pPr algn="r">
              <a:buNone/>
            </a:pPr>
            <a:r>
              <a:rPr lang="ru-RU" sz="1400" b="1" i="1" dirty="0">
                <a:latin typeface="Arial Black" pitchFamily="34" charset="0"/>
                <a:ea typeface="Batang" pitchFamily="18" charset="-127"/>
              </a:rPr>
              <a:t>(посвящено невесте Пушкина </a:t>
            </a:r>
            <a:r>
              <a:rPr lang="ru-RU" sz="1400" b="1" i="1" dirty="0" err="1">
                <a:latin typeface="Arial Black" pitchFamily="34" charset="0"/>
                <a:ea typeface="Batang" pitchFamily="18" charset="-127"/>
              </a:rPr>
              <a:t>Н.Гончаровой</a:t>
            </a:r>
            <a:r>
              <a:rPr lang="ru-RU" sz="1400" b="1" i="1" dirty="0">
                <a:latin typeface="Arial Black" pitchFamily="34" charset="0"/>
                <a:ea typeface="Batang" pitchFamily="18" charset="-127"/>
              </a:rPr>
              <a:t>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0"/>
            <a:ext cx="8892480" cy="2060848"/>
          </a:xfrm>
        </p:spPr>
        <p:txBody>
          <a:bodyPr>
            <a:normAutofit fontScale="25000" lnSpcReduction="20000"/>
          </a:bodyPr>
          <a:lstStyle/>
          <a:p>
            <a:pPr indent="0">
              <a:lnSpc>
                <a:spcPct val="115000"/>
              </a:lnSpc>
              <a:buNone/>
            </a:pPr>
            <a:r>
              <a:rPr lang="ru-RU" sz="64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   </a:t>
            </a:r>
          </a:p>
          <a:p>
            <a:pPr indent="0">
              <a:lnSpc>
                <a:spcPct val="115000"/>
              </a:lnSpc>
              <a:buNone/>
            </a:pPr>
            <a:r>
              <a:rPr lang="ru-RU" sz="64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 </a:t>
            </a:r>
          </a:p>
          <a:p>
            <a:pPr indent="0">
              <a:lnSpc>
                <a:spcPct val="115000"/>
              </a:lnSpc>
              <a:buNone/>
            </a:pPr>
            <a:r>
              <a:rPr lang="ru-RU" sz="64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  Во время ссылки на юг Пушкин впервые увидел суровый и величественный Кавказ со снеговыми вершинами, бурные горные речки, бесконечные морские просторы, залитое ос</a:t>
            </a:r>
            <a:r>
              <a:rPr lang="ru-RU" sz="6400" b="1" i="1" dirty="0">
                <a:latin typeface="Arial Black" pitchFamily="34" charset="0"/>
                <a:ea typeface="Times New Roman"/>
                <a:cs typeface="Times New Roman"/>
              </a:rPr>
              <a:t>лепительным солнцем побережье Крыма. </a:t>
            </a:r>
          </a:p>
          <a:p>
            <a:pPr indent="0">
              <a:lnSpc>
                <a:spcPct val="115000"/>
              </a:lnSpc>
              <a:buNone/>
            </a:pPr>
            <a:r>
              <a:rPr lang="ru-RU" sz="7200" b="1" i="1" dirty="0">
                <a:latin typeface="Arial Black" pitchFamily="34" charset="0"/>
                <a:ea typeface="Times New Roman"/>
                <a:cs typeface="Times New Roman"/>
              </a:rPr>
              <a:t>   Поэт был потрясен всем увиденным. </a:t>
            </a:r>
            <a:r>
              <a:rPr lang="ru-RU" sz="7200" b="1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Этой теме посвящено стихотворение «Узник». В нем прослеживается тесная внутренняя связь между фактами человеческой жизни и жизни природы:</a:t>
            </a:r>
            <a:endParaRPr lang="ru-RU" sz="7200" b="1" i="1" dirty="0">
              <a:latin typeface="Arial Black" pitchFamily="34" charset="0"/>
              <a:ea typeface="Calibri"/>
              <a:cs typeface="Times New Roman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5000" b="1" i="1" dirty="0">
              <a:latin typeface="Arial Black" pitchFamily="34" charset="0"/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2636912"/>
            <a:ext cx="5040560" cy="3797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Сижу за решеткой в темнице сырой.</a:t>
            </a:r>
            <a:br>
              <a:rPr lang="ru-RU" sz="16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6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Вскормленный в неволе орел молодой,</a:t>
            </a:r>
            <a:br>
              <a:rPr lang="ru-RU" sz="16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6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Мой грустный товарищ, махая крылом,</a:t>
            </a:r>
            <a:br>
              <a:rPr lang="ru-RU" sz="16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6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Кровавую пищу клюет под окном,</a:t>
            </a:r>
            <a:endParaRPr lang="ru-RU" sz="1400" b="1" i="1" dirty="0">
              <a:latin typeface="Arial Black" pitchFamily="34" charset="0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16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Клюет, и бросает, и смотрит в окно,</a:t>
            </a:r>
            <a:br>
              <a:rPr lang="ru-RU" sz="16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6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Как будто со мною задумал одно.</a:t>
            </a:r>
            <a:br>
              <a:rPr lang="ru-RU" sz="16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6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Зовет меня взглядом и криком своим</a:t>
            </a:r>
            <a:br>
              <a:rPr lang="ru-RU" sz="16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6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И вымолвить хочет: «Давай улетим!</a:t>
            </a:r>
            <a:endParaRPr lang="ru-RU" sz="1400" b="1" i="1" dirty="0">
              <a:latin typeface="Arial Black" pitchFamily="34" charset="0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ru-RU" sz="16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Мы вольные птицы; пора, брат, пора!</a:t>
            </a:r>
            <a:br>
              <a:rPr lang="ru-RU" sz="16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6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Туда, где за тучей белеет гора,</a:t>
            </a:r>
            <a:br>
              <a:rPr lang="ru-RU" sz="16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6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Туда, где синеют морские края,</a:t>
            </a:r>
            <a:br>
              <a:rPr lang="ru-RU" sz="16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600" b="1" i="1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Туда, где гуляем лишь ветер... да я!...»</a:t>
            </a:r>
            <a:endParaRPr lang="ru-RU" sz="1400" b="1" i="1" dirty="0">
              <a:effectLst/>
              <a:latin typeface="Arial Black" pitchFamily="34" charset="0"/>
              <a:ea typeface="Calibri"/>
              <a:cs typeface="Times New Roman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8" y="3187721"/>
            <a:ext cx="3829382" cy="26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08229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5237440" cy="3456384"/>
          </a:xfrm>
        </p:spPr>
        <p:txBody>
          <a:bodyPr>
            <a:normAutofit fontScale="90000"/>
          </a:bodyPr>
          <a:lstStyle/>
          <a:p>
            <a:pPr marL="0" marR="18415" indent="0" algn="l">
              <a:spcAft>
                <a:spcPts val="0"/>
              </a:spcAft>
              <a:buNone/>
            </a:pPr>
            <a:r>
              <a:rPr lang="ru-RU" sz="2200" b="1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  <a:t/>
            </a:r>
            <a:br>
              <a:rPr lang="ru-RU" sz="2200" b="1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</a:br>
            <a:r>
              <a:rPr lang="ru-RU" sz="2200" b="1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  <a:t/>
            </a:r>
            <a:br>
              <a:rPr lang="ru-RU" sz="2200" b="1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</a:br>
            <a:r>
              <a:rPr lang="ru-RU" sz="2200" b="1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  <a:t/>
            </a:r>
            <a:br>
              <a:rPr lang="ru-RU" sz="2200" b="1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</a:br>
            <a:r>
              <a:rPr lang="ru-RU" sz="2200" b="1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  <a:t>    </a:t>
            </a:r>
            <a:br>
              <a:rPr lang="ru-RU" sz="2200" b="1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</a:br>
            <a:r>
              <a:rPr lang="ru-RU" sz="2200" b="1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  <a:t/>
            </a:r>
            <a:br>
              <a:rPr lang="ru-RU" sz="2200" b="1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</a:br>
            <a:r>
              <a:rPr lang="ru-RU" sz="2200" b="1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  <a:t/>
            </a:r>
            <a:br>
              <a:rPr lang="ru-RU" sz="2200" b="1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</a:br>
            <a:r>
              <a:rPr lang="ru-RU" sz="2200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  <a:t/>
            </a:r>
            <a:br>
              <a:rPr lang="ru-RU" sz="2200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</a:br>
            <a:r>
              <a:rPr lang="ru-RU" sz="2200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  <a:t/>
            </a:r>
            <a:br>
              <a:rPr lang="ru-RU" sz="2200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</a:br>
            <a:r>
              <a:rPr lang="ru-RU" sz="2200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  <a:t/>
            </a:r>
            <a:br>
              <a:rPr lang="ru-RU" sz="2200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</a:br>
            <a:r>
              <a:rPr lang="ru-RU" sz="2200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  <a:t/>
            </a:r>
            <a:br>
              <a:rPr lang="ru-RU" sz="2200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</a:br>
            <a:r>
              <a:rPr lang="ru-RU" sz="2200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  <a:t/>
            </a:r>
            <a:br>
              <a:rPr lang="ru-RU" sz="2200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</a:br>
            <a:r>
              <a:rPr lang="ru-RU" sz="2200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  <a:t/>
            </a:r>
            <a:br>
              <a:rPr lang="ru-RU" sz="2200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</a:br>
            <a:r>
              <a:rPr lang="ru-RU" sz="2200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  <a:t> </a:t>
            </a:r>
            <a:br>
              <a:rPr lang="ru-RU" sz="2200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</a:br>
            <a:r>
              <a:rPr lang="ru-RU" sz="2200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  <a:t> </a:t>
            </a:r>
            <a:r>
              <a:rPr lang="ru-RU" sz="2200" b="1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  <a:t>Кавказ- колыбель поэзии Пушкина - сделался потом и колыбелью  поэзии  Лермонтова.    </a:t>
            </a:r>
            <a:br>
              <a:rPr lang="ru-RU" sz="2200" b="1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</a:br>
            <a:r>
              <a:rPr lang="ru-RU" sz="2200" b="1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  <a:t>   Он трагически принял смерть Великого поэта и написал смелое стихотворение «Смерть поэта».</a:t>
            </a:r>
            <a:br>
              <a:rPr lang="ru-RU" sz="2200" b="1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</a:br>
            <a:r>
              <a:rPr lang="ru-RU" sz="2200" b="1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  <a:t/>
            </a:r>
            <a:br>
              <a:rPr lang="ru-RU" sz="2200" b="1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</a:br>
            <a:r>
              <a:rPr lang="ru-RU" sz="2200" b="1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  <a:t/>
            </a:r>
            <a:br>
              <a:rPr lang="ru-RU" sz="2200" b="1" i="1" dirty="0">
                <a:solidFill>
                  <a:srgbClr val="000000"/>
                </a:solidFill>
                <a:latin typeface="Arial Black" pitchFamily="34" charset="0"/>
                <a:ea typeface="+mn-ea"/>
              </a:rPr>
            </a:br>
            <a:r>
              <a:rPr lang="ru-RU" dirty="0">
                <a:latin typeface="Times New Roman"/>
                <a:ea typeface="Times New Roman"/>
              </a:rPr>
              <a:t/>
            </a:r>
            <a:br>
              <a:rPr lang="ru-RU" dirty="0">
                <a:latin typeface="Times New Roman"/>
                <a:ea typeface="Times New Roman"/>
              </a:rPr>
            </a:br>
            <a:r>
              <a:rPr lang="ru-RU" dirty="0">
                <a:solidFill>
                  <a:srgbClr val="000000"/>
                </a:solidFill>
                <a:latin typeface="Times New Roman"/>
                <a:ea typeface="+mn-ea"/>
              </a:rPr>
              <a:t> </a:t>
            </a:r>
            <a:r>
              <a:rPr lang="ru-RU" dirty="0">
                <a:latin typeface="Times New Roman"/>
                <a:ea typeface="Times New Roman"/>
              </a:rPr>
              <a:t/>
            </a:r>
            <a:br>
              <a:rPr lang="ru-RU" dirty="0"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4719290" y="131862"/>
            <a:ext cx="4101182" cy="3768316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050" dirty="0">
                <a:latin typeface="Arial Black" pitchFamily="34" charset="0"/>
                <a:ea typeface="Times New Roman"/>
                <a:cs typeface="Times New Roman"/>
              </a:rPr>
              <a:t>         </a:t>
            </a:r>
            <a:r>
              <a:rPr lang="ru-RU" sz="1050" b="1" dirty="0">
                <a:latin typeface="Arial Black" pitchFamily="34" charset="0"/>
                <a:ea typeface="Times New Roman"/>
                <a:cs typeface="Times New Roman"/>
              </a:rPr>
              <a:t>П</a:t>
            </a: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огиб поэт! — невольник чести —</a:t>
            </a:r>
            <a:b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        Пал, оклеветанный молвой,</a:t>
            </a:r>
            <a:b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        С свинцом в груди и жаждой мести,</a:t>
            </a:r>
            <a:b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        Поникнув гордой головой!..</a:t>
            </a:r>
            <a:b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        Не вынесла душа поэта</a:t>
            </a:r>
            <a:b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        Позора мелочных обид,</a:t>
            </a:r>
            <a:b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        Восстал он против мнений света</a:t>
            </a:r>
            <a:b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        Один, как прежде... и убит!</a:t>
            </a:r>
            <a:b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        Убит!.. к чему теперь рыданья,</a:t>
            </a:r>
            <a:b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        Пустых похвал ненужный хор</a:t>
            </a:r>
            <a:b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        И жалкий лепет оправданья?</a:t>
            </a:r>
            <a:b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        Судьбы свершился приговор!</a:t>
            </a:r>
            <a:b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        Не вы ль сперва так злобно гнали</a:t>
            </a:r>
            <a:b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        Его свободный, смелый дар</a:t>
            </a:r>
            <a:b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        И для потехи раздували</a:t>
            </a:r>
            <a:b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        Чуть затаившийся пожар?</a:t>
            </a:r>
            <a:b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        Что ж? веселитесь... — он мучений</a:t>
            </a:r>
            <a:b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        Последних вынести не мог:</a:t>
            </a:r>
            <a:b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        Угас, как светоч, дивный гений,</a:t>
            </a:r>
            <a:b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        Увял торжественный венок.</a:t>
            </a:r>
            <a:b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        Его убийца хладнокровно</a:t>
            </a:r>
            <a:b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        Навел удар... спасенья нет:</a:t>
            </a:r>
            <a:b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        Пустое сердце бьется ровно.</a:t>
            </a:r>
            <a:b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        В руке не дрогнул пистолет,</a:t>
            </a:r>
            <a:b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        И что за диво?.. издалека,</a:t>
            </a:r>
            <a:b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        Подобный сотням беглецов,</a:t>
            </a:r>
            <a:b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        На ловлю счастья и чинов</a:t>
            </a:r>
            <a:b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        Заброшен к нам по воле рока;</a:t>
            </a:r>
            <a:b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        Смеясь, он дерзко презирал</a:t>
            </a:r>
            <a:b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        Земли чужой язык и нравы;</a:t>
            </a:r>
            <a:b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        Не мог щадить он нашей славы;</a:t>
            </a:r>
            <a:b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        Не мог понять в сей миг кровавый,</a:t>
            </a:r>
            <a:b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1100" b="1" i="1" dirty="0">
                <a:latin typeface="Arial Black" pitchFamily="34" charset="0"/>
                <a:ea typeface="Times New Roman"/>
                <a:cs typeface="Times New Roman"/>
              </a:rPr>
              <a:t>        На что́ он руку поднимал!..</a:t>
            </a:r>
            <a:endParaRPr lang="ru-RU" sz="1050" b="1" i="1" dirty="0">
              <a:latin typeface="Arial Black" pitchFamily="34" charset="0"/>
              <a:ea typeface="Calibri"/>
              <a:cs typeface="Times New Roman"/>
            </a:endParaRPr>
          </a:p>
          <a:p>
            <a:pPr indent="180340">
              <a:lnSpc>
                <a:spcPct val="115000"/>
              </a:lnSpc>
              <a:spcBef>
                <a:spcPts val="250"/>
              </a:spcBef>
              <a:spcAft>
                <a:spcPts val="0"/>
              </a:spcAft>
            </a:pPr>
            <a:r>
              <a:rPr lang="ru-RU" sz="7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6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319" y="148717"/>
            <a:ext cx="5381456" cy="3824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2853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496944" cy="864096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Кавказ</a:t>
            </a:r>
            <a:r>
              <a:rPr lang="ru-RU" i="1" dirty="0">
                <a:latin typeface="Arial Black" pitchFamily="34" charset="0"/>
              </a:rPr>
              <a:t>-колыбель поэзии Пушкина</a:t>
            </a:r>
            <a:endParaRPr lang="ru-RU" sz="44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619672" y="1196752"/>
            <a:ext cx="5472608" cy="3981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5373216"/>
            <a:ext cx="8784976" cy="1296144"/>
          </a:xfrm>
        </p:spPr>
        <p:txBody>
          <a:bodyPr>
            <a:noAutofit/>
          </a:bodyPr>
          <a:lstStyle/>
          <a:p>
            <a:pPr indent="180975"/>
            <a:r>
              <a:rPr lang="ru-RU" sz="2000" b="1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Что связывает великого поэта с глухой и далекой российской провинцией? Что искал и что нашел он в краю суровой и дикой природы, «где люди вольны, как орлы»?</a:t>
            </a:r>
            <a:endParaRPr lang="ru-RU" sz="2000" b="1" i="1" dirty="0">
              <a:latin typeface="Arial Black" pitchFamily="34" charset="0"/>
              <a:ea typeface="Batang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4175125" y="260350"/>
            <a:ext cx="4968875" cy="61928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100" dirty="0"/>
              <a:t>     </a:t>
            </a:r>
          </a:p>
          <a:p>
            <a:pPr marL="0" indent="0">
              <a:buNone/>
            </a:pPr>
            <a:r>
              <a:rPr lang="ru-RU" b="1" i="1" dirty="0">
                <a:latin typeface="Arial Black" pitchFamily="34" charset="0"/>
                <a:ea typeface="Batang" pitchFamily="18" charset="-127"/>
              </a:rPr>
              <a:t>Значение Кавказа для </a:t>
            </a:r>
          </a:p>
          <a:p>
            <a:pPr marL="0" indent="0">
              <a:buNone/>
            </a:pPr>
            <a:r>
              <a:rPr lang="ru-RU" b="1" i="1" dirty="0">
                <a:latin typeface="Arial Black" pitchFamily="34" charset="0"/>
                <a:ea typeface="Batang" pitchFamily="18" charset="-127"/>
              </a:rPr>
              <a:t>творчества Пушкина было  огромно.    Об этом еще при жизни поэта писал Н. В. Гоголь: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1050" dirty="0">
              <a:latin typeface="Calibri"/>
              <a:ea typeface="Calibri"/>
              <a:cs typeface="Times New Roman"/>
            </a:endParaRPr>
          </a:p>
          <a:p>
            <a:pPr marL="0" indent="0" algn="ctr">
              <a:buNone/>
            </a:pPr>
            <a:r>
              <a:rPr lang="ru-RU" sz="2000" b="1" i="1" dirty="0">
                <a:latin typeface="Arial Black" pitchFamily="34" charset="0"/>
              </a:rPr>
              <a:t>   "Судьба как нарочно забросила его туда…</a:t>
            </a:r>
          </a:p>
          <a:p>
            <a:pPr marL="0" indent="0" algn="ctr">
              <a:buNone/>
            </a:pPr>
            <a:r>
              <a:rPr lang="ru-RU" sz="2000" b="1" i="1" dirty="0">
                <a:latin typeface="Arial Black" pitchFamily="34" charset="0"/>
              </a:rPr>
              <a:t>    Его пленила вольная поэтическая жизнь дерзких горцев, их схватки, их быстрые, неотразимые набеги…Он один только певец Кавказа: он влюблен в него всею душой и чувствами; он проникнут и напитан его чудными окрестностями, южным небом...» </a:t>
            </a:r>
          </a:p>
          <a:p>
            <a:pPr marL="0" indent="0">
              <a:buNone/>
            </a:pPr>
            <a:endParaRPr lang="ru-RU" sz="1100" dirty="0"/>
          </a:p>
          <a:p>
            <a:pPr marL="0" indent="0">
              <a:buNone/>
            </a:pPr>
            <a:endParaRPr lang="ru-RU" sz="11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3528" y="620688"/>
            <a:ext cx="3722688" cy="597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0"/>
            <a:ext cx="8712968" cy="6997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lnSpc>
                <a:spcPct val="115000"/>
              </a:lnSpc>
              <a:spcBef>
                <a:spcPts val="250"/>
              </a:spcBef>
              <a:spcAft>
                <a:spcPts val="0"/>
              </a:spcAft>
            </a:pPr>
            <a:endParaRPr lang="ru-RU" sz="2000" b="1" i="1" dirty="0">
              <a:solidFill>
                <a:srgbClr val="333333"/>
              </a:solidFill>
              <a:latin typeface="Arial Black" pitchFamily="34" charset="0"/>
              <a:ea typeface="Times New Roman"/>
              <a:cs typeface="Times New Roman"/>
            </a:endParaRPr>
          </a:p>
          <a:p>
            <a:pPr indent="180340">
              <a:lnSpc>
                <a:spcPct val="115000"/>
              </a:lnSpc>
              <a:spcBef>
                <a:spcPts val="250"/>
              </a:spcBef>
              <a:spcAft>
                <a:spcPts val="0"/>
              </a:spcAft>
            </a:pPr>
            <a:r>
              <a:rPr lang="ru-RU" sz="2000" b="1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Великий дагестанский поэт Расул Гамзатов - лучший переводчик Александра Сергеевича Пушкина на аварский язык.  Среди   произведений  Расула Гамзатова,  посвященных Пушкину</a:t>
            </a:r>
            <a:r>
              <a:rPr lang="ru-RU" sz="2000" b="1" i="1" dirty="0">
                <a:solidFill>
                  <a:srgbClr val="000000"/>
                </a:solidFill>
                <a:latin typeface="Arial Black" pitchFamily="34" charset="0"/>
                <a:cs typeface="Times New Roman"/>
              </a:rPr>
              <a:t>, </a:t>
            </a:r>
            <a:r>
              <a:rPr lang="ru-RU" sz="2000" b="1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выделяется одно небольшое стихотворение.</a:t>
            </a:r>
            <a:endParaRPr lang="ru-RU" b="1" i="1" dirty="0">
              <a:latin typeface="Arial Black" pitchFamily="34" charset="0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000" b="1" i="1" dirty="0">
              <a:solidFill>
                <a:srgbClr val="333333"/>
              </a:solidFill>
              <a:latin typeface="Arial Black" pitchFamily="34" charset="0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  В этом стихотворении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 образ  русского поэта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помогает  осмыслению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непростых  в прошлом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взаимоотношений 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народов Кавказа  и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царской России.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Об этом писал Пушкин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в произведении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«Кавказский пленник».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i="1" dirty="0">
              <a:solidFill>
                <a:srgbClr val="333333"/>
              </a:solidFill>
              <a:latin typeface="Arial Black" pitchFamily="34" charset="0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i="1" dirty="0">
              <a:solidFill>
                <a:srgbClr val="333333"/>
              </a:solidFill>
              <a:latin typeface="Arial Black" pitchFamily="34" charset="0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 </a:t>
            </a:r>
          </a:p>
        </p:txBody>
      </p:sp>
      <p:sp>
        <p:nvSpPr>
          <p:cNvPr id="3" name="AutoShape 2" descr="ÐÐ°ÑÑÐ¸Ð½ÐºÐ¸ Ð¿Ð¾ Ð·Ð°Ð¿ÑÐ¾ÑÑ Ð³Ð°Ð¼Ð·Ð°ÑÐ¾Ð² Ð¸ Ð¿ÑÑÐºÐ¸Ð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840300"/>
            <a:ext cx="4918620" cy="3853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31307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19" y="188640"/>
            <a:ext cx="8424937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   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  В  ответ на реплику Пушкина: «смирись Кавказ, идёт Ермолов»  Гамзатов написал:</a:t>
            </a:r>
            <a:r>
              <a:rPr lang="ru-RU" sz="2400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              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	</a:t>
            </a:r>
            <a:endParaRPr lang="ru-RU" sz="1600" dirty="0">
              <a:latin typeface="Arial Black" pitchFamily="34" charset="0"/>
              <a:ea typeface="Calibri"/>
              <a:cs typeface="Times New Roman"/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679731"/>
            <a:ext cx="2769815" cy="3892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" y="1471540"/>
            <a:ext cx="7092279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endParaRPr lang="ru-RU" sz="2400" dirty="0">
              <a:solidFill>
                <a:srgbClr val="000000"/>
              </a:solidFill>
              <a:latin typeface="Arial Black" pitchFamily="34" charset="0"/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sz="2400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  Нет,  не смирялись и  не гнули спины</a:t>
            </a:r>
            <a:endParaRPr lang="ru-RU" sz="2000" dirty="0">
              <a:solidFill>
                <a:prstClr val="black"/>
              </a:solidFill>
              <a:latin typeface="Arial Black" pitchFamily="34" charset="0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sz="2400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И в те года, и через сотни лет</a:t>
            </a:r>
            <a:endParaRPr lang="ru-RU" sz="2000" dirty="0">
              <a:solidFill>
                <a:prstClr val="black"/>
              </a:solidFill>
              <a:latin typeface="Arial Black" pitchFamily="34" charset="0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sz="2400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Ни горские сыны, ни их вершины</a:t>
            </a:r>
            <a:endParaRPr lang="ru-RU" sz="2000" dirty="0">
              <a:solidFill>
                <a:prstClr val="black"/>
              </a:solidFill>
              <a:latin typeface="Arial Black" pitchFamily="34" charset="0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sz="2400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При виде генеральских эполет.</a:t>
            </a:r>
            <a:endParaRPr lang="ru-RU" sz="2000" dirty="0">
              <a:solidFill>
                <a:prstClr val="black"/>
              </a:solidFill>
              <a:latin typeface="Arial Black" pitchFamily="34" charset="0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sz="2400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Ни хитроумье бранное,  ни сила</a:t>
            </a:r>
            <a:endParaRPr lang="ru-RU" sz="2000" dirty="0">
              <a:solidFill>
                <a:prstClr val="black"/>
              </a:solidFill>
              <a:latin typeface="Arial Black" pitchFamily="34" charset="0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sz="2400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Здесь ни при чем. </a:t>
            </a:r>
          </a:p>
          <a:p>
            <a:pPr lvl="0">
              <a:lnSpc>
                <a:spcPct val="115000"/>
              </a:lnSpc>
            </a:pPr>
            <a:r>
              <a:rPr lang="ru-RU" sz="2400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Я утверждать берусь:</a:t>
            </a:r>
            <a:endParaRPr lang="ru-RU" sz="2000" dirty="0">
              <a:solidFill>
                <a:prstClr val="black"/>
              </a:solidFill>
              <a:latin typeface="Arial Black" pitchFamily="34" charset="0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sz="2400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Не Русь Ермолова нас покорила,</a:t>
            </a:r>
            <a:endParaRPr lang="ru-RU" sz="2000" dirty="0">
              <a:solidFill>
                <a:prstClr val="black"/>
              </a:solidFill>
              <a:latin typeface="Arial Black" pitchFamily="34" charset="0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sz="2400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Кавказ пленила пушкинская Русь.</a:t>
            </a:r>
            <a:endParaRPr lang="ru-RU" sz="2000" dirty="0">
              <a:solidFill>
                <a:prstClr val="black"/>
              </a:solidFill>
              <a:latin typeface="Arial Black" pitchFamily="34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602872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568952" cy="429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lnSpc>
                <a:spcPct val="115000"/>
              </a:lnSpc>
              <a:spcAft>
                <a:spcPts val="1500"/>
              </a:spcAft>
            </a:pPr>
            <a:r>
              <a:rPr lang="ru-RU" b="1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Погружение в тему кавказской лирики Пушкина заставляет по-новому взглянуть на творчество поэта. Пушкину первому в русской литературе удалось создать великолепный образ кавказской природы. </a:t>
            </a:r>
          </a:p>
          <a:p>
            <a:pPr indent="180340">
              <a:lnSpc>
                <a:spcPct val="115000"/>
              </a:lnSpc>
              <a:spcAft>
                <a:spcPts val="1500"/>
              </a:spcAft>
            </a:pPr>
            <a:r>
              <a:rPr lang="ru-RU" b="1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Призывая любить и уважать простых людей, горцев Кавказа, великий поэт так глубоко и проникновенно описал их жизнь, трудолюбие, нравы и обычаи, что его можно считать не только непревзойденным художником, но и настоящим ученым-этнографом.</a:t>
            </a:r>
          </a:p>
          <a:p>
            <a:pPr indent="180340">
              <a:lnSpc>
                <a:spcPct val="115000"/>
              </a:lnSpc>
              <a:spcAft>
                <a:spcPts val="1500"/>
              </a:spcAft>
            </a:pPr>
            <a:r>
              <a:rPr lang="ru-RU" b="1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Кавказ стал для Пушкина предметом                 восхищения и темой его творчества, которую он пронес                                                     через всю жизнь:                                                                                 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4293095"/>
            <a:ext cx="5328592" cy="2085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340" algn="ctr">
              <a:lnSpc>
                <a:spcPct val="115000"/>
              </a:lnSpc>
              <a:spcAft>
                <a:spcPts val="1500"/>
              </a:spcAft>
            </a:pPr>
            <a:r>
              <a:rPr lang="ru-RU" sz="2000" b="1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«В свое святилище глухое </a:t>
            </a:r>
          </a:p>
          <a:p>
            <a:pPr lvl="0" indent="180340" algn="ctr">
              <a:lnSpc>
                <a:spcPct val="115000"/>
              </a:lnSpc>
              <a:spcAft>
                <a:spcPts val="1500"/>
              </a:spcAft>
            </a:pPr>
            <a:r>
              <a:rPr lang="ru-RU" sz="2000" b="1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ты принимал меня не раз.</a:t>
            </a:r>
          </a:p>
          <a:p>
            <a:pPr lvl="0" indent="180340" algn="ctr">
              <a:lnSpc>
                <a:spcPct val="115000"/>
              </a:lnSpc>
              <a:spcAft>
                <a:spcPts val="1500"/>
              </a:spcAft>
            </a:pPr>
            <a:r>
              <a:rPr lang="ru-RU" sz="2000" b="1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 В тебя влюблен я был безумно. </a:t>
            </a:r>
          </a:p>
          <a:p>
            <a:pPr lvl="0" indent="180340" algn="ctr">
              <a:lnSpc>
                <a:spcPct val="115000"/>
              </a:lnSpc>
              <a:spcAft>
                <a:spcPts val="1500"/>
              </a:spcAft>
            </a:pPr>
            <a:r>
              <a:rPr lang="ru-RU" sz="2000" b="1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Меня приветствовал ты шумно».</a:t>
            </a:r>
            <a:endParaRPr lang="ru-RU" sz="2000" b="1" i="1" dirty="0">
              <a:solidFill>
                <a:prstClr val="black"/>
              </a:solidFill>
              <a:latin typeface="Arial Black" pitchFamily="34" charset="0"/>
              <a:ea typeface="Calibri"/>
              <a:cs typeface="Times New Roman"/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2984" y="3140968"/>
            <a:ext cx="2928154" cy="3545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76824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0"/>
            <a:ext cx="8784976" cy="3297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>
              <a:lnSpc>
                <a:spcPct val="115000"/>
              </a:lnSpc>
              <a:spcBef>
                <a:spcPts val="250"/>
              </a:spcBef>
              <a:spcAft>
                <a:spcPts val="0"/>
              </a:spcAft>
            </a:pPr>
            <a:endParaRPr lang="ru-RU" b="1" i="1" dirty="0">
              <a:solidFill>
                <a:srgbClr val="000000"/>
              </a:solidFill>
              <a:latin typeface="Arial Black" pitchFamily="34" charset="0"/>
              <a:cs typeface="Times New Roman"/>
            </a:endParaRPr>
          </a:p>
          <a:p>
            <a:pPr indent="180340">
              <a:lnSpc>
                <a:spcPct val="115000"/>
              </a:lnSpc>
              <a:spcBef>
                <a:spcPts val="250"/>
              </a:spcBef>
              <a:spcAft>
                <a:spcPts val="0"/>
              </a:spcAft>
            </a:pPr>
            <a:r>
              <a:rPr lang="ru-RU" b="1" i="1" dirty="0">
                <a:solidFill>
                  <a:srgbClr val="000000"/>
                </a:solidFill>
                <a:latin typeface="Arial Black" pitchFamily="34" charset="0"/>
                <a:cs typeface="Times New Roman"/>
              </a:rPr>
              <a:t>Пушкин- слава и гордость земли русской, очень близок конечно  нам, народам Кавказа. Исторические связи наших предков- русских и горцев- уходят в глубь веков, в эпоху скифов, сарматов , алан и булгар.</a:t>
            </a:r>
            <a:r>
              <a:rPr lang="ru-RU" b="1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/>
            </a:r>
            <a:br>
              <a:rPr lang="ru-RU" b="1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</a:br>
            <a:r>
              <a:rPr lang="ru-RU" b="1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   Отец  Расула Гамзатова Гамзата </a:t>
            </a:r>
            <a:r>
              <a:rPr lang="ru-RU" b="1" i="1" dirty="0" err="1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Цадасы</a:t>
            </a:r>
            <a:r>
              <a:rPr lang="ru-RU" b="1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 очень любил и уважал творчество А.С.  Пушкина, с большой любовью   и  мастерством    переводил стихотворения великого русского поэта на  родной язык. Свое отношение  к Пушкину он  выразил  в  стихах, посвященных  его памяти: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23728" y="2108639"/>
            <a:ext cx="4734272" cy="677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endParaRPr lang="ru-RU" dirty="0"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19872" y="3320988"/>
            <a:ext cx="525658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i="1" dirty="0">
              <a:latin typeface="Arial Black" pitchFamily="34" charset="0"/>
            </a:endParaRPr>
          </a:p>
          <a:p>
            <a:r>
              <a:rPr lang="ru-RU" sz="2000" b="1" i="1" dirty="0">
                <a:latin typeface="Arial Black" pitchFamily="34" charset="0"/>
              </a:rPr>
              <a:t>Я слово правды не нарушу</a:t>
            </a:r>
          </a:p>
          <a:p>
            <a:r>
              <a:rPr lang="ru-RU" sz="2000" b="1" i="1" dirty="0">
                <a:latin typeface="Arial Black" pitchFamily="34" charset="0"/>
              </a:rPr>
              <a:t>Когда скажу тебе, поэт:</a:t>
            </a:r>
          </a:p>
          <a:p>
            <a:r>
              <a:rPr lang="ru-RU" sz="2000" b="1" i="1" dirty="0">
                <a:latin typeface="Arial Black" pitchFamily="34" charset="0"/>
              </a:rPr>
              <a:t>Как в очи входит солнца свет</a:t>
            </a:r>
          </a:p>
          <a:p>
            <a:r>
              <a:rPr lang="ru-RU" sz="2000" b="1" i="1" dirty="0">
                <a:latin typeface="Arial Black" pitchFamily="34" charset="0"/>
              </a:rPr>
              <a:t>Твой чистый голос входит в душу.</a:t>
            </a:r>
          </a:p>
          <a:p>
            <a:r>
              <a:rPr lang="ru-RU" sz="2000" b="1" i="1" dirty="0">
                <a:latin typeface="Arial Black" pitchFamily="34" charset="0"/>
              </a:rPr>
              <a:t>Как мне отрадно, что аварец</a:t>
            </a:r>
          </a:p>
          <a:p>
            <a:r>
              <a:rPr lang="ru-RU" sz="2000" b="1" i="1" dirty="0">
                <a:latin typeface="Arial Black" pitchFamily="34" charset="0"/>
              </a:rPr>
              <a:t>Твоим пленяется стихам</a:t>
            </a:r>
          </a:p>
          <a:p>
            <a:r>
              <a:rPr lang="ru-RU" sz="2000" b="1" i="1" dirty="0">
                <a:latin typeface="Arial Black" pitchFamily="34" charset="0"/>
              </a:rPr>
              <a:t>Джигит находит мудрость в нем</a:t>
            </a:r>
          </a:p>
          <a:p>
            <a:r>
              <a:rPr lang="ru-RU" sz="2000" b="1" i="1" dirty="0">
                <a:latin typeface="Arial Black" pitchFamily="34" charset="0"/>
              </a:rPr>
              <a:t>И юность обретает старец...</a:t>
            </a:r>
          </a:p>
          <a:p>
            <a:endParaRPr lang="ru-RU" sz="2000" b="1" i="1" dirty="0">
              <a:latin typeface="Arial Black" pitchFamily="34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0988"/>
            <a:ext cx="2592288" cy="3526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73937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04665"/>
            <a:ext cx="507605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b="1" i="1" dirty="0">
                <a:latin typeface="Arial Black" pitchFamily="34" charset="0"/>
                <a:ea typeface="Batang" pitchFamily="18" charset="-127"/>
              </a:rPr>
              <a:t>  </a:t>
            </a:r>
          </a:p>
          <a:p>
            <a:pPr>
              <a:buNone/>
            </a:pPr>
            <a:r>
              <a:rPr lang="ru-RU" sz="2800" b="1" i="1" dirty="0">
                <a:latin typeface="Arial Black" pitchFamily="34" charset="0"/>
                <a:ea typeface="Batang" pitchFamily="18" charset="-127"/>
              </a:rPr>
              <a:t>  </a:t>
            </a:r>
            <a:r>
              <a:rPr lang="ru-RU" sz="2400" b="1" i="1" dirty="0">
                <a:latin typeface="Arial Black" pitchFamily="34" charset="0"/>
                <a:ea typeface="Batang" pitchFamily="18" charset="-127"/>
              </a:rPr>
              <a:t>В горах Кавказа нет  </a:t>
            </a:r>
          </a:p>
          <a:p>
            <a:pPr>
              <a:buNone/>
            </a:pPr>
            <a:r>
              <a:rPr lang="ru-RU" sz="2400" b="1" i="1" dirty="0">
                <a:latin typeface="Arial Black" pitchFamily="34" charset="0"/>
                <a:ea typeface="Batang" pitchFamily="18" charset="-127"/>
              </a:rPr>
              <a:t>народа, который бы </a:t>
            </a:r>
          </a:p>
          <a:p>
            <a:pPr>
              <a:buNone/>
            </a:pPr>
            <a:r>
              <a:rPr lang="ru-RU" sz="2400" b="1" i="1" dirty="0">
                <a:latin typeface="Arial Black" pitchFamily="34" charset="0"/>
                <a:ea typeface="Batang" pitchFamily="18" charset="-127"/>
              </a:rPr>
              <a:t>не сказал: «Пушкин– </a:t>
            </a:r>
          </a:p>
          <a:p>
            <a:pPr>
              <a:buNone/>
            </a:pPr>
            <a:r>
              <a:rPr lang="ru-RU" sz="2400" b="1" i="1" dirty="0">
                <a:latin typeface="Arial Black" pitchFamily="34" charset="0"/>
                <a:ea typeface="Batang" pitchFamily="18" charset="-127"/>
              </a:rPr>
              <a:t>наш национальный Поэт…»</a:t>
            </a:r>
          </a:p>
          <a:p>
            <a:pPr>
              <a:buNone/>
            </a:pPr>
            <a:endParaRPr lang="ru-RU" sz="2400" b="1" i="1" dirty="0">
              <a:latin typeface="Arial Black" pitchFamily="34" charset="0"/>
              <a:ea typeface="Batang" pitchFamily="18" charset="-127"/>
            </a:endParaRPr>
          </a:p>
          <a:p>
            <a:pPr>
              <a:buNone/>
            </a:pPr>
            <a:r>
              <a:rPr lang="ru-RU" sz="2400" b="1" i="1" dirty="0">
                <a:latin typeface="Arial Black" pitchFamily="34" charset="0"/>
                <a:ea typeface="Batang" pitchFamily="18" charset="-127"/>
              </a:rPr>
              <a:t>  Это гордость кавказских </a:t>
            </a:r>
          </a:p>
          <a:p>
            <a:pPr>
              <a:buNone/>
            </a:pPr>
            <a:r>
              <a:rPr lang="ru-RU" sz="2400" b="1" i="1" dirty="0">
                <a:latin typeface="Arial Black" pitchFamily="34" charset="0"/>
                <a:ea typeface="Batang" pitchFamily="18" charset="-127"/>
              </a:rPr>
              <a:t>Народов, зачинатель</a:t>
            </a:r>
          </a:p>
          <a:p>
            <a:pPr>
              <a:buNone/>
            </a:pPr>
            <a:r>
              <a:rPr lang="ru-RU" sz="2400" b="1" i="1" dirty="0">
                <a:latin typeface="Arial Black" pitchFamily="34" charset="0"/>
                <a:ea typeface="Batang" pitchFamily="18" charset="-127"/>
              </a:rPr>
              <a:t> нашей литературы.</a:t>
            </a:r>
          </a:p>
          <a:p>
            <a:pPr>
              <a:buNone/>
            </a:pPr>
            <a:endParaRPr lang="ru-RU" sz="2400" b="1" i="1" dirty="0">
              <a:latin typeface="Arial Black" pitchFamily="34" charset="0"/>
              <a:ea typeface="Batang" pitchFamily="18" charset="-127"/>
            </a:endParaRPr>
          </a:p>
          <a:p>
            <a:pPr>
              <a:buNone/>
            </a:pPr>
            <a:r>
              <a:rPr lang="ru-RU" sz="2400" b="1" i="1" dirty="0">
                <a:latin typeface="Arial Black" pitchFamily="34" charset="0"/>
                <a:ea typeface="Batang" pitchFamily="18" charset="-127"/>
              </a:rPr>
              <a:t>  Поэты Кавказа считают </a:t>
            </a:r>
          </a:p>
          <a:p>
            <a:pPr>
              <a:buNone/>
            </a:pPr>
            <a:r>
              <a:rPr lang="ru-RU" sz="2400" b="1" i="1" dirty="0">
                <a:latin typeface="Arial Black" pitchFamily="34" charset="0"/>
                <a:ea typeface="Batang" pitchFamily="18" charset="-127"/>
              </a:rPr>
              <a:t>его своим учителем, </a:t>
            </a:r>
          </a:p>
          <a:p>
            <a:pPr>
              <a:buNone/>
            </a:pPr>
            <a:r>
              <a:rPr lang="ru-RU" sz="2400" b="1" i="1" dirty="0">
                <a:latin typeface="Arial Black" pitchFamily="34" charset="0"/>
                <a:ea typeface="Batang" pitchFamily="18" charset="-127"/>
              </a:rPr>
              <a:t>певцом родного края.</a:t>
            </a:r>
            <a:endParaRPr lang="ru-RU" sz="2400" dirty="0">
              <a:latin typeface="Arial Black" pitchFamily="34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5993" y="429445"/>
            <a:ext cx="4062989" cy="5830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93736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496944" cy="1296144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6600" b="1" i="1" dirty="0">
                <a:solidFill>
                  <a:srgbClr val="002060"/>
                </a:solidFill>
                <a:latin typeface="Arial Black" pitchFamily="34" charset="0"/>
              </a:rPr>
              <a:t>ПУШКИН И КАВКАЗ</a:t>
            </a: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268760"/>
            <a:ext cx="7344816" cy="538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8115" y="476672"/>
            <a:ext cx="4176464" cy="6048672"/>
          </a:xfrm>
        </p:spPr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sz="1000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            </a:t>
            </a:r>
            <a:r>
              <a:rPr lang="ru-RU" sz="2400" i="1" dirty="0">
                <a:latin typeface="Arial Black" pitchFamily="34" charset="0"/>
                <a:ea typeface="Calibri"/>
                <a:cs typeface="Times New Roman"/>
              </a:rPr>
              <a:t>Жизнь Пушкина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400" i="1" dirty="0">
                <a:latin typeface="Arial Black" pitchFamily="34" charset="0"/>
                <a:ea typeface="Calibri"/>
                <a:cs typeface="Times New Roman"/>
              </a:rPr>
              <a:t>и его творчество тесно связаны с Северным Кавказом. Великий русский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400" i="1" dirty="0">
                <a:latin typeface="Arial Black" pitchFamily="34" charset="0"/>
                <a:ea typeface="Calibri"/>
                <a:cs typeface="Times New Roman"/>
              </a:rPr>
              <a:t>поэт, по существу, первым в русской поэзии открыл кавказскую тему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400" i="1" dirty="0">
                <a:latin typeface="Arial Black" pitchFamily="34" charset="0"/>
                <a:ea typeface="Calibri"/>
                <a:cs typeface="Times New Roman"/>
              </a:rPr>
              <a:t>не по книгам и чужим рассказам,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400" i="1" dirty="0">
                <a:latin typeface="Arial Black" pitchFamily="34" charset="0"/>
                <a:ea typeface="Calibri"/>
                <a:cs typeface="Times New Roman"/>
              </a:rPr>
              <a:t>а по собственным впечатлениям от посещения этих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400" i="1" dirty="0">
                <a:latin typeface="Arial Black" pitchFamily="34" charset="0"/>
                <a:ea typeface="Calibri"/>
                <a:cs typeface="Times New Roman"/>
              </a:rPr>
              <a:t>мест.</a:t>
            </a:r>
            <a:endParaRPr lang="ru-RU" sz="2000" i="1" dirty="0">
              <a:latin typeface="Arial Black" pitchFamily="34" charset="0"/>
              <a:ea typeface="Calibri"/>
              <a:cs typeface="Times New Roman"/>
            </a:endParaRPr>
          </a:p>
          <a:p>
            <a:pPr marL="0" indent="0">
              <a:spcAft>
                <a:spcPts val="0"/>
              </a:spcAft>
            </a:pPr>
            <a:endParaRPr lang="ru-RU" sz="2400" i="1" dirty="0">
              <a:latin typeface="Arial Black" pitchFamily="34" charset="0"/>
              <a:ea typeface="Calibri"/>
              <a:cs typeface="Times New Roman"/>
            </a:endParaRPr>
          </a:p>
          <a:p>
            <a:pPr>
              <a:buNone/>
            </a:pPr>
            <a:endParaRPr lang="ru-RU" sz="1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772816"/>
            <a:ext cx="4373426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208912" cy="1368152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ru-RU" sz="2000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Интересно, что до Пушкина ни один русский писатель всерьез не касался кавказской темы. </a:t>
            </a:r>
            <a:br>
              <a:rPr lang="ru-RU" sz="2000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2000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Да и Пушкин, кажется, </a:t>
            </a:r>
            <a:br>
              <a:rPr lang="ru-RU" sz="2000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2000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сюда не стремился.</a:t>
            </a:r>
            <a:r>
              <a:rPr lang="ru-RU" sz="2000" i="1" dirty="0">
                <a:latin typeface="Arial Black" pitchFamily="34" charset="0"/>
                <a:ea typeface="Calibri"/>
                <a:cs typeface="Times New Roman"/>
              </a:rPr>
              <a:t/>
            </a:r>
            <a:br>
              <a:rPr lang="ru-RU" sz="2000" i="1" dirty="0">
                <a:latin typeface="Arial Black" pitchFamily="34" charset="0"/>
                <a:ea typeface="Calibri"/>
                <a:cs typeface="Times New Roman"/>
              </a:rPr>
            </a:br>
            <a:endParaRPr lang="ru-RU" sz="2000" b="1" i="1" dirty="0"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sz="quarter" idx="13"/>
          </p:nvPr>
        </p:nvSpPr>
        <p:spPr>
          <a:xfrm>
            <a:off x="251520" y="1196752"/>
            <a:ext cx="4320480" cy="540060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b="1" i="1" dirty="0"/>
          </a:p>
          <a:p>
            <a:pPr>
              <a:buNone/>
            </a:pPr>
            <a:endParaRPr lang="ru-RU" b="1" i="1" dirty="0"/>
          </a:p>
          <a:p>
            <a:pPr>
              <a:buNone/>
            </a:pPr>
            <a:endParaRPr lang="ru-RU" b="1" i="1" dirty="0"/>
          </a:p>
          <a:p>
            <a:pPr marL="45720" indent="0">
              <a:lnSpc>
                <a:spcPct val="115000"/>
              </a:lnSpc>
              <a:spcAft>
                <a:spcPts val="1500"/>
              </a:spcAft>
              <a:buNone/>
            </a:pPr>
            <a:r>
              <a:rPr lang="ru-RU" sz="4000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  </a:t>
            </a:r>
            <a:endParaRPr lang="ru-RU" sz="4000" i="1" dirty="0"/>
          </a:p>
          <a:p>
            <a:pPr>
              <a:buNone/>
            </a:pPr>
            <a:endParaRPr lang="ru-RU" sz="4000" i="1" dirty="0"/>
          </a:p>
          <a:p>
            <a:pPr>
              <a:buNone/>
            </a:pPr>
            <a:endParaRPr lang="ru-RU" sz="4000" i="1" dirty="0"/>
          </a:p>
          <a:p>
            <a:pPr>
              <a:buNone/>
            </a:pPr>
            <a:endParaRPr lang="ru-RU" sz="4000" i="1" dirty="0"/>
          </a:p>
          <a:p>
            <a:pPr>
              <a:buNone/>
            </a:pPr>
            <a:endParaRPr lang="ru-RU" sz="4800" b="1" i="1" dirty="0">
              <a:latin typeface="Batang" pitchFamily="18" charset="-127"/>
              <a:ea typeface="Batang" pitchFamily="18" charset="-127"/>
            </a:endParaRPr>
          </a:p>
          <a:p>
            <a:pPr>
              <a:buNone/>
            </a:pPr>
            <a:endParaRPr lang="ru-RU" sz="4800" b="1" i="1" dirty="0">
              <a:latin typeface="Batang" pitchFamily="18" charset="-127"/>
              <a:ea typeface="Batang" pitchFamily="18" charset="-127"/>
            </a:endParaRPr>
          </a:p>
          <a:p>
            <a:pPr>
              <a:buNone/>
            </a:pPr>
            <a:endParaRPr lang="ru-RU" sz="4800" b="1" i="1" dirty="0"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333420"/>
            <a:ext cx="4176464" cy="5327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51520" y="332656"/>
            <a:ext cx="4248472" cy="5978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500"/>
              </a:spcAft>
            </a:pPr>
            <a:endParaRPr lang="ru-RU" sz="2000" i="1" dirty="0">
              <a:solidFill>
                <a:srgbClr val="333333"/>
              </a:solidFill>
              <a:latin typeface="Arial Black" pitchFamily="34" charset="0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500"/>
              </a:spcAft>
            </a:pPr>
            <a:endParaRPr lang="ru-RU" sz="2000" i="1" dirty="0">
              <a:solidFill>
                <a:srgbClr val="333333"/>
              </a:solidFill>
              <a:latin typeface="Arial Black" pitchFamily="34" charset="0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500"/>
              </a:spcAft>
            </a:pPr>
            <a:endParaRPr lang="ru-RU" sz="2000" i="1" dirty="0">
              <a:solidFill>
                <a:srgbClr val="333333"/>
              </a:solidFill>
              <a:latin typeface="Arial Black" pitchFamily="34" charset="0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500"/>
              </a:spcAft>
            </a:pPr>
            <a:r>
              <a:rPr lang="ru-RU" sz="2000" i="1" dirty="0">
                <a:solidFill>
                  <a:srgbClr val="333333"/>
                </a:solidFill>
                <a:latin typeface="Arial Black" pitchFamily="34" charset="0"/>
                <a:ea typeface="Times New Roman"/>
                <a:cs typeface="Times New Roman"/>
              </a:rPr>
              <a:t>Первая его поездка на Кавказ относится к 1820 году.  Ее нельзя назвать добровольной. Причиной тому  стала ссылка. И вот, подъезжая к Ставрополю, Пушкин неожиданно увидел на краю неба гряду белых облаков - снежные вершины Кавказского хребта. Это видение поразило поэта. </a:t>
            </a:r>
            <a:endParaRPr lang="ru-RU" i="1" dirty="0">
              <a:effectLst/>
              <a:latin typeface="Arial Black" pitchFamily="34" charset="0"/>
              <a:ea typeface="Calibri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i="1" dirty="0">
                <a:solidFill>
                  <a:srgbClr val="002060"/>
                </a:solidFill>
                <a:latin typeface="Arial Black" pitchFamily="34" charset="0"/>
                <a:ea typeface="Batang" pitchFamily="18" charset="-127"/>
              </a:rPr>
              <a:t>Природа Кавказа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251520" y="1196752"/>
            <a:ext cx="4248472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i="1" dirty="0">
                <a:solidFill>
                  <a:srgbClr val="333333"/>
                </a:solidFill>
                <a:latin typeface="Times New Roman"/>
                <a:ea typeface="Times New Roman"/>
              </a:rPr>
              <a:t>    </a:t>
            </a:r>
            <a:r>
              <a:rPr lang="ru-RU" b="1" i="1" dirty="0">
                <a:solidFill>
                  <a:srgbClr val="333333"/>
                </a:solidFill>
                <a:latin typeface="Times New Roman"/>
                <a:ea typeface="Times New Roman"/>
              </a:rPr>
              <a:t>Позднее он напишет: </a:t>
            </a:r>
          </a:p>
          <a:p>
            <a:pPr marL="0" indent="0">
              <a:buNone/>
            </a:pPr>
            <a:r>
              <a:rPr lang="ru-RU" sz="2000" b="1" i="1" dirty="0">
                <a:solidFill>
                  <a:srgbClr val="333333"/>
                </a:solidFill>
                <a:latin typeface="Times New Roman"/>
                <a:ea typeface="Times New Roman"/>
              </a:rPr>
              <a:t>   </a:t>
            </a:r>
            <a:endParaRPr lang="ru-RU" b="1" i="1" dirty="0">
              <a:solidFill>
                <a:srgbClr val="333333"/>
              </a:solidFill>
              <a:latin typeface="Times New Roman"/>
              <a:ea typeface="Times New Roman"/>
            </a:endParaRPr>
          </a:p>
          <a:p>
            <a:pPr marL="0" indent="0">
              <a:buNone/>
            </a:pPr>
            <a:r>
              <a:rPr lang="ru-RU" b="1" i="1" dirty="0">
                <a:solidFill>
                  <a:srgbClr val="333333"/>
                </a:solidFill>
                <a:latin typeface="Times New Roman"/>
                <a:ea typeface="Times New Roman"/>
              </a:rPr>
              <a:t> «Великолепные картины, престолы вечные снегов,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333333"/>
                </a:solidFill>
                <a:latin typeface="Times New Roman"/>
                <a:ea typeface="Times New Roman"/>
              </a:rPr>
              <a:t>очам казались их вершины недвижной цепью облаков, 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333333"/>
                </a:solidFill>
                <a:latin typeface="Times New Roman"/>
                <a:ea typeface="Times New Roman"/>
              </a:rPr>
              <a:t>и в их кругу колосс двуглавый, 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333333"/>
                </a:solidFill>
                <a:latin typeface="Times New Roman"/>
                <a:ea typeface="Times New Roman"/>
              </a:rPr>
              <a:t>в венце блистая ледяном, Эльбрус огромный, величавый белел на небе голубом».</a:t>
            </a:r>
            <a:endParaRPr lang="ru-RU" b="1" i="1" dirty="0"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412776"/>
            <a:ext cx="3966663" cy="5260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27029" y="476672"/>
            <a:ext cx="4337459" cy="6048672"/>
          </a:xfrm>
        </p:spPr>
        <p:txBody>
          <a:bodyPr>
            <a:normAutofit/>
          </a:bodyPr>
          <a:lstStyle/>
          <a:p>
            <a:pPr marR="18415" indent="0" algn="ctr">
              <a:spcAft>
                <a:spcPts val="0"/>
              </a:spcAft>
              <a:buNone/>
            </a:pPr>
            <a:r>
              <a:rPr lang="ru-RU" b="1" i="1" dirty="0">
                <a:solidFill>
                  <a:srgbClr val="000000"/>
                </a:solidFill>
                <a:latin typeface="Arial Black" pitchFamily="34" charset="0"/>
              </a:rPr>
              <a:t>"С легкой  руки  Пушкина,- писал Белинский,- Кавказ сделался для русских заветною страною не только широкой раздольной воли, но и неисчерпаемой поэзии, страною   кипучей жизни и смелых мечтаний! Муза Пушкина как бы осветила давно уже на деле существовавшее родство  России с этим краем…»</a:t>
            </a:r>
            <a:endParaRPr lang="ru-RU" b="1" i="1" dirty="0">
              <a:latin typeface="Arial Black" pitchFamily="34" charset="0"/>
              <a:ea typeface="Times New Roman"/>
            </a:endParaRPr>
          </a:p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79" y="476672"/>
            <a:ext cx="4446350" cy="5897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5074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8328"/>
            <a:ext cx="8208912" cy="714408"/>
          </a:xfrm>
        </p:spPr>
        <p:txBody>
          <a:bodyPr>
            <a:normAutofit fontScale="90000"/>
          </a:bodyPr>
          <a:lstStyle/>
          <a:p>
            <a:pPr indent="0" algn="l">
              <a:spcBef>
                <a:spcPts val="250"/>
              </a:spcBef>
              <a:spcAft>
                <a:spcPts val="0"/>
              </a:spcAft>
              <a:buNone/>
            </a:pPr>
            <a:r>
              <a:rPr lang="ru-RU" sz="2200" b="1" i="1" dirty="0">
                <a:solidFill>
                  <a:srgbClr val="000000"/>
                </a:solidFill>
                <a:latin typeface="Arial Black" pitchFamily="34" charset="0"/>
              </a:rPr>
              <a:t>В эпилоге к "Руслану и Людмиле", написанном на Кислых водах в июле 1820 года, Пушкин вспоминает свою высылку из Петербурга и душевное состояние в те дни:</a:t>
            </a:r>
            <a:r>
              <a:rPr lang="ru-RU" sz="2200" b="1" i="1" dirty="0">
                <a:latin typeface="Arial Black" pitchFamily="34" charset="0"/>
                <a:ea typeface="Times New Roman"/>
              </a:rPr>
              <a:t/>
            </a:r>
            <a:br>
              <a:rPr lang="ru-RU" sz="2200" b="1" i="1" dirty="0">
                <a:latin typeface="Arial Black" pitchFamily="34" charset="0"/>
                <a:ea typeface="Times New Roman"/>
              </a:rPr>
            </a:br>
            <a:r>
              <a:rPr lang="ru-RU" dirty="0">
                <a:latin typeface="Times New Roman"/>
                <a:ea typeface="Times New Roman"/>
              </a:rPr>
              <a:t> </a:t>
            </a:r>
            <a:br>
              <a:rPr lang="ru-RU" dirty="0"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772816"/>
            <a:ext cx="4464496" cy="5085184"/>
          </a:xfrm>
        </p:spPr>
        <p:txBody>
          <a:bodyPr>
            <a:normAutofit/>
          </a:bodyPr>
          <a:lstStyle/>
          <a:p>
            <a:pPr indent="0">
              <a:spcBef>
                <a:spcPts val="250"/>
              </a:spcBef>
              <a:spcAft>
                <a:spcPts val="0"/>
              </a:spcAft>
              <a:buNone/>
            </a:pPr>
            <a:endParaRPr lang="ru-RU" sz="2000" b="1" i="1" dirty="0">
              <a:solidFill>
                <a:srgbClr val="000000"/>
              </a:solidFill>
              <a:latin typeface="Arial Black" pitchFamily="34" charset="0"/>
            </a:endParaRPr>
          </a:p>
          <a:p>
            <a:pPr indent="0">
              <a:spcBef>
                <a:spcPts val="250"/>
              </a:spcBef>
              <a:spcAft>
                <a:spcPts val="0"/>
              </a:spcAft>
              <a:buNone/>
            </a:pPr>
            <a:r>
              <a:rPr lang="ru-RU" sz="2000" b="1" i="1" dirty="0">
                <a:solidFill>
                  <a:srgbClr val="000000"/>
                </a:solidFill>
                <a:latin typeface="Arial Black" pitchFamily="34" charset="0"/>
              </a:rPr>
              <a:t>Я погибал... Святой хранитель</a:t>
            </a:r>
            <a:endParaRPr lang="ru-RU" sz="2000" b="1" i="1" dirty="0">
              <a:latin typeface="Arial Black" pitchFamily="34" charset="0"/>
              <a:ea typeface="Times New Roman"/>
            </a:endParaRPr>
          </a:p>
          <a:p>
            <a:pPr indent="0">
              <a:spcBef>
                <a:spcPts val="250"/>
              </a:spcBef>
              <a:spcAft>
                <a:spcPts val="0"/>
              </a:spcAft>
              <a:buNone/>
            </a:pPr>
            <a:r>
              <a:rPr lang="ru-RU" sz="2000" b="1" i="1" dirty="0">
                <a:solidFill>
                  <a:srgbClr val="000000"/>
                </a:solidFill>
                <a:latin typeface="Arial Black" pitchFamily="34" charset="0"/>
              </a:rPr>
              <a:t>Первоначальных, бурных дней,</a:t>
            </a:r>
            <a:endParaRPr lang="ru-RU" sz="2000" b="1" i="1" dirty="0">
              <a:latin typeface="Arial Black" pitchFamily="34" charset="0"/>
              <a:ea typeface="Times New Roman"/>
            </a:endParaRPr>
          </a:p>
          <a:p>
            <a:pPr indent="0">
              <a:spcBef>
                <a:spcPts val="250"/>
              </a:spcBef>
              <a:spcAft>
                <a:spcPts val="0"/>
              </a:spcAft>
              <a:buNone/>
            </a:pPr>
            <a:r>
              <a:rPr lang="ru-RU" sz="2000" b="1" i="1" dirty="0">
                <a:solidFill>
                  <a:srgbClr val="000000"/>
                </a:solidFill>
                <a:latin typeface="Arial Black" pitchFamily="34" charset="0"/>
              </a:rPr>
              <a:t>О дружба, нежный утешитель</a:t>
            </a:r>
            <a:endParaRPr lang="ru-RU" sz="2000" b="1" i="1" dirty="0">
              <a:latin typeface="Arial Black" pitchFamily="34" charset="0"/>
              <a:ea typeface="Times New Roman"/>
            </a:endParaRPr>
          </a:p>
          <a:p>
            <a:pPr indent="0">
              <a:spcBef>
                <a:spcPts val="250"/>
              </a:spcBef>
              <a:spcAft>
                <a:spcPts val="0"/>
              </a:spcAft>
              <a:buNone/>
            </a:pPr>
            <a:r>
              <a:rPr lang="ru-RU" sz="2000" b="1" i="1" dirty="0">
                <a:solidFill>
                  <a:srgbClr val="000000"/>
                </a:solidFill>
                <a:latin typeface="Arial Black" pitchFamily="34" charset="0"/>
              </a:rPr>
              <a:t>Болезненной души моей!</a:t>
            </a:r>
            <a:endParaRPr lang="ru-RU" sz="2000" b="1" i="1" dirty="0">
              <a:latin typeface="Arial Black" pitchFamily="34" charset="0"/>
              <a:ea typeface="Times New Roman"/>
            </a:endParaRPr>
          </a:p>
          <a:p>
            <a:pPr indent="0">
              <a:spcBef>
                <a:spcPts val="250"/>
              </a:spcBef>
              <a:spcAft>
                <a:spcPts val="0"/>
              </a:spcAft>
              <a:buNone/>
            </a:pPr>
            <a:r>
              <a:rPr lang="ru-RU" sz="2000" b="1" i="1" dirty="0">
                <a:solidFill>
                  <a:srgbClr val="000000"/>
                </a:solidFill>
                <a:latin typeface="Arial Black" pitchFamily="34" charset="0"/>
              </a:rPr>
              <a:t>Ты умолила непогоду;</a:t>
            </a:r>
            <a:endParaRPr lang="ru-RU" sz="2000" b="1" i="1" dirty="0">
              <a:latin typeface="Arial Black" pitchFamily="34" charset="0"/>
              <a:ea typeface="Times New Roman"/>
            </a:endParaRPr>
          </a:p>
          <a:p>
            <a:pPr indent="0">
              <a:spcBef>
                <a:spcPts val="250"/>
              </a:spcBef>
              <a:spcAft>
                <a:spcPts val="0"/>
              </a:spcAft>
              <a:buNone/>
            </a:pPr>
            <a:r>
              <a:rPr lang="ru-RU" sz="2000" b="1" i="1" dirty="0">
                <a:solidFill>
                  <a:srgbClr val="000000"/>
                </a:solidFill>
                <a:latin typeface="Arial Black" pitchFamily="34" charset="0"/>
              </a:rPr>
              <a:t>Ты сердцу возвратила мир;</a:t>
            </a:r>
            <a:endParaRPr lang="ru-RU" sz="2000" b="1" i="1" dirty="0">
              <a:latin typeface="Arial Black" pitchFamily="34" charset="0"/>
              <a:ea typeface="Times New Roman"/>
            </a:endParaRPr>
          </a:p>
          <a:p>
            <a:pPr indent="0">
              <a:spcBef>
                <a:spcPts val="250"/>
              </a:spcBef>
              <a:spcAft>
                <a:spcPts val="0"/>
              </a:spcAft>
              <a:buNone/>
            </a:pPr>
            <a:r>
              <a:rPr lang="ru-RU" sz="2000" b="1" i="1" dirty="0">
                <a:solidFill>
                  <a:srgbClr val="000000"/>
                </a:solidFill>
                <a:latin typeface="Arial Black" pitchFamily="34" charset="0"/>
              </a:rPr>
              <a:t>Ты сохранила мне свободу,</a:t>
            </a:r>
            <a:endParaRPr lang="ru-RU" sz="2000" b="1" i="1" dirty="0">
              <a:latin typeface="Arial Black" pitchFamily="34" charset="0"/>
              <a:ea typeface="Times New Roman"/>
            </a:endParaRPr>
          </a:p>
          <a:p>
            <a:pPr indent="0">
              <a:spcBef>
                <a:spcPts val="250"/>
              </a:spcBef>
              <a:spcAft>
                <a:spcPts val="0"/>
              </a:spcAft>
              <a:buNone/>
            </a:pPr>
            <a:r>
              <a:rPr lang="ru-RU" sz="2000" b="1" i="1" dirty="0">
                <a:solidFill>
                  <a:srgbClr val="000000"/>
                </a:solidFill>
                <a:latin typeface="Arial Black" pitchFamily="34" charset="0"/>
              </a:rPr>
              <a:t>Кипящей младости кумир!..</a:t>
            </a:r>
            <a:endParaRPr lang="ru-RU" sz="2000" b="1" i="1" dirty="0">
              <a:latin typeface="Arial Black" pitchFamily="34" charset="0"/>
              <a:ea typeface="Times New Roman"/>
            </a:endParaRPr>
          </a:p>
          <a:p>
            <a:endParaRPr lang="ru-RU" sz="2800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524" y="1412776"/>
            <a:ext cx="3626824" cy="5273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87302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1" y="332656"/>
            <a:ext cx="8978030" cy="3960440"/>
          </a:xfrm>
        </p:spPr>
        <p:txBody>
          <a:bodyPr>
            <a:normAutofit fontScale="92500" lnSpcReduction="10000"/>
          </a:bodyPr>
          <a:lstStyle/>
          <a:p>
            <a:pPr indent="0">
              <a:spcBef>
                <a:spcPts val="250"/>
              </a:spcBef>
              <a:spcAft>
                <a:spcPts val="0"/>
              </a:spcAft>
              <a:buNone/>
            </a:pPr>
            <a:endParaRPr lang="ru-RU" b="1" i="1" dirty="0">
              <a:solidFill>
                <a:srgbClr val="000000"/>
              </a:solidFill>
              <a:latin typeface="Arial Black" pitchFamily="34" charset="0"/>
            </a:endParaRPr>
          </a:p>
          <a:p>
            <a:pPr indent="0">
              <a:spcBef>
                <a:spcPts val="250"/>
              </a:spcBef>
              <a:spcAft>
                <a:spcPts val="0"/>
              </a:spcAft>
              <a:buNone/>
            </a:pPr>
            <a:r>
              <a:rPr lang="ru-RU" b="1" i="1" dirty="0">
                <a:solidFill>
                  <a:srgbClr val="000000"/>
                </a:solidFill>
                <a:latin typeface="Arial Black" pitchFamily="34" charset="0"/>
              </a:rPr>
              <a:t>Я видел Азии бесплодные пределы,</a:t>
            </a:r>
          </a:p>
          <a:p>
            <a:pPr indent="0">
              <a:spcBef>
                <a:spcPts val="250"/>
              </a:spcBef>
              <a:spcAft>
                <a:spcPts val="0"/>
              </a:spcAft>
              <a:buNone/>
            </a:pPr>
            <a:endParaRPr lang="ru-RU" b="1" i="1" dirty="0">
              <a:latin typeface="Arial Black" pitchFamily="34" charset="0"/>
              <a:ea typeface="Times New Roman"/>
            </a:endParaRPr>
          </a:p>
          <a:p>
            <a:pPr indent="0">
              <a:spcBef>
                <a:spcPts val="250"/>
              </a:spcBef>
              <a:spcAft>
                <a:spcPts val="0"/>
              </a:spcAft>
              <a:buNone/>
            </a:pPr>
            <a:r>
              <a:rPr lang="ru-RU" b="1" i="1" dirty="0">
                <a:solidFill>
                  <a:srgbClr val="000000"/>
                </a:solidFill>
                <a:latin typeface="Arial Black" pitchFamily="34" charset="0"/>
              </a:rPr>
              <a:t>Кавказа дальний край, долины </a:t>
            </a:r>
            <a:r>
              <a:rPr lang="ru-RU" b="1" i="1" dirty="0" err="1">
                <a:solidFill>
                  <a:srgbClr val="000000"/>
                </a:solidFill>
                <a:latin typeface="Arial Black" pitchFamily="34" charset="0"/>
              </a:rPr>
              <a:t>обгорелы</a:t>
            </a:r>
            <a:r>
              <a:rPr lang="ru-RU" b="1" i="1" dirty="0">
                <a:solidFill>
                  <a:srgbClr val="000000"/>
                </a:solidFill>
                <a:latin typeface="Arial Black" pitchFamily="34" charset="0"/>
              </a:rPr>
              <a:t>,</a:t>
            </a:r>
          </a:p>
          <a:p>
            <a:pPr indent="0">
              <a:spcBef>
                <a:spcPts val="250"/>
              </a:spcBef>
              <a:spcAft>
                <a:spcPts val="0"/>
              </a:spcAft>
              <a:buNone/>
            </a:pPr>
            <a:endParaRPr lang="ru-RU" b="1" i="1" dirty="0">
              <a:latin typeface="Arial Black" pitchFamily="34" charset="0"/>
              <a:ea typeface="Times New Roman"/>
            </a:endParaRPr>
          </a:p>
          <a:p>
            <a:pPr indent="0">
              <a:spcBef>
                <a:spcPts val="250"/>
              </a:spcBef>
              <a:spcAft>
                <a:spcPts val="0"/>
              </a:spcAft>
              <a:buNone/>
            </a:pPr>
            <a:r>
              <a:rPr lang="ru-RU" b="1" i="1" dirty="0">
                <a:solidFill>
                  <a:srgbClr val="000000"/>
                </a:solidFill>
                <a:latin typeface="Arial Black" pitchFamily="34" charset="0"/>
              </a:rPr>
              <a:t>Жилище дикое черкесских табунов,</a:t>
            </a:r>
          </a:p>
          <a:p>
            <a:pPr indent="0">
              <a:spcBef>
                <a:spcPts val="250"/>
              </a:spcBef>
              <a:spcAft>
                <a:spcPts val="0"/>
              </a:spcAft>
              <a:buNone/>
            </a:pPr>
            <a:endParaRPr lang="ru-RU" b="1" i="1" dirty="0">
              <a:latin typeface="Arial Black" pitchFamily="34" charset="0"/>
              <a:ea typeface="Times New Roman"/>
            </a:endParaRPr>
          </a:p>
          <a:p>
            <a:pPr indent="0">
              <a:spcBef>
                <a:spcPts val="250"/>
              </a:spcBef>
              <a:spcAft>
                <a:spcPts val="0"/>
              </a:spcAft>
              <a:buNone/>
            </a:pPr>
            <a:r>
              <a:rPr lang="ru-RU" b="1" i="1" dirty="0" err="1">
                <a:solidFill>
                  <a:srgbClr val="000000"/>
                </a:solidFill>
                <a:latin typeface="Arial Black" pitchFamily="34" charset="0"/>
              </a:rPr>
              <a:t>Подкумка</a:t>
            </a:r>
            <a:r>
              <a:rPr lang="ru-RU" b="1" i="1" dirty="0">
                <a:solidFill>
                  <a:srgbClr val="000000"/>
                </a:solidFill>
                <a:latin typeface="Arial Black" pitchFamily="34" charset="0"/>
              </a:rPr>
              <a:t>  знойных брег, пустынные вершины,</a:t>
            </a:r>
          </a:p>
          <a:p>
            <a:pPr indent="0">
              <a:spcBef>
                <a:spcPts val="250"/>
              </a:spcBef>
              <a:spcAft>
                <a:spcPts val="0"/>
              </a:spcAft>
              <a:buNone/>
            </a:pPr>
            <a:endParaRPr lang="ru-RU" b="1" i="1" dirty="0">
              <a:latin typeface="Arial Black" pitchFamily="34" charset="0"/>
              <a:ea typeface="Times New Roman"/>
            </a:endParaRPr>
          </a:p>
          <a:p>
            <a:pPr indent="0">
              <a:spcBef>
                <a:spcPts val="250"/>
              </a:spcBef>
              <a:spcAft>
                <a:spcPts val="0"/>
              </a:spcAft>
              <a:buNone/>
            </a:pPr>
            <a:r>
              <a:rPr lang="ru-RU" b="1" i="1" dirty="0">
                <a:solidFill>
                  <a:srgbClr val="000000"/>
                </a:solidFill>
                <a:latin typeface="Arial Black" pitchFamily="34" charset="0"/>
              </a:rPr>
              <a:t>Обвитые венцом летучих облаков,</a:t>
            </a:r>
          </a:p>
          <a:p>
            <a:pPr indent="0">
              <a:spcBef>
                <a:spcPts val="250"/>
              </a:spcBef>
              <a:spcAft>
                <a:spcPts val="0"/>
              </a:spcAft>
              <a:buNone/>
            </a:pPr>
            <a:endParaRPr lang="ru-RU" b="1" i="1" dirty="0">
              <a:latin typeface="Arial Black" pitchFamily="34" charset="0"/>
              <a:ea typeface="Times New Roman"/>
            </a:endParaRPr>
          </a:p>
          <a:p>
            <a:pPr indent="0">
              <a:spcBef>
                <a:spcPts val="250"/>
              </a:spcBef>
              <a:spcAft>
                <a:spcPts val="0"/>
              </a:spcAft>
              <a:buNone/>
            </a:pPr>
            <a:r>
              <a:rPr lang="ru-RU" b="1" i="1" dirty="0">
                <a:solidFill>
                  <a:srgbClr val="000000"/>
                </a:solidFill>
                <a:latin typeface="Arial Black" pitchFamily="34" charset="0"/>
              </a:rPr>
              <a:t>И </a:t>
            </a:r>
            <a:r>
              <a:rPr lang="ru-RU" b="1" i="1" dirty="0" err="1">
                <a:solidFill>
                  <a:srgbClr val="000000"/>
                </a:solidFill>
                <a:latin typeface="Arial Black" pitchFamily="34" charset="0"/>
              </a:rPr>
              <a:t>закубанские</a:t>
            </a:r>
            <a:r>
              <a:rPr lang="ru-RU" b="1" i="1" dirty="0">
                <a:solidFill>
                  <a:srgbClr val="000000"/>
                </a:solidFill>
                <a:latin typeface="Arial Black" pitchFamily="34" charset="0"/>
              </a:rPr>
              <a:t> равнины!</a:t>
            </a:r>
            <a:endParaRPr lang="ru-RU" b="1" i="1" dirty="0">
              <a:latin typeface="Arial Black" pitchFamily="34" charset="0"/>
              <a:ea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88646"/>
            <a:ext cx="4406031" cy="2932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45907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88640"/>
            <a:ext cx="8064896" cy="6009848"/>
          </a:xfrm>
        </p:spPr>
        <p:txBody>
          <a:bodyPr>
            <a:normAutofit/>
          </a:bodyPr>
          <a:lstStyle/>
          <a:p>
            <a:pPr indent="0">
              <a:spcBef>
                <a:spcPts val="250"/>
              </a:spcBef>
              <a:spcAft>
                <a:spcPts val="0"/>
              </a:spcAft>
              <a:buNone/>
            </a:pPr>
            <a:r>
              <a:rPr lang="ru-RU" b="1" i="1" dirty="0">
                <a:solidFill>
                  <a:srgbClr val="000000"/>
                </a:solidFill>
                <a:latin typeface="Arial Black" pitchFamily="34" charset="0"/>
              </a:rPr>
              <a:t>Ужасный край чудес!...там жаркие ручьи</a:t>
            </a:r>
            <a:endParaRPr lang="ru-RU" b="1" i="1" dirty="0">
              <a:latin typeface="Arial Black" pitchFamily="34" charset="0"/>
              <a:ea typeface="Times New Roman"/>
            </a:endParaRPr>
          </a:p>
          <a:p>
            <a:pPr indent="0">
              <a:spcBef>
                <a:spcPts val="250"/>
              </a:spcBef>
              <a:spcAft>
                <a:spcPts val="0"/>
              </a:spcAft>
              <a:buNone/>
            </a:pPr>
            <a:r>
              <a:rPr lang="ru-RU" b="1" i="1" dirty="0">
                <a:solidFill>
                  <a:srgbClr val="000000"/>
                </a:solidFill>
                <a:latin typeface="Arial Black" pitchFamily="34" charset="0"/>
              </a:rPr>
              <a:t>Кипят в утесах раскаленных,</a:t>
            </a:r>
            <a:endParaRPr lang="ru-RU" b="1" i="1" dirty="0">
              <a:latin typeface="Arial Black" pitchFamily="34" charset="0"/>
              <a:ea typeface="Times New Roman"/>
            </a:endParaRPr>
          </a:p>
          <a:p>
            <a:pPr indent="0">
              <a:spcBef>
                <a:spcPts val="250"/>
              </a:spcBef>
              <a:spcAft>
                <a:spcPts val="0"/>
              </a:spcAft>
              <a:buNone/>
            </a:pPr>
            <a:r>
              <a:rPr lang="ru-RU" b="1" i="1" dirty="0">
                <a:solidFill>
                  <a:srgbClr val="000000"/>
                </a:solidFill>
                <a:latin typeface="Arial Black" pitchFamily="34" charset="0"/>
              </a:rPr>
              <a:t>Благословенные струи!</a:t>
            </a:r>
            <a:endParaRPr lang="ru-RU" b="1" i="1" dirty="0">
              <a:latin typeface="Arial Black" pitchFamily="34" charset="0"/>
              <a:ea typeface="Times New Roman"/>
            </a:endParaRPr>
          </a:p>
          <a:p>
            <a:pPr indent="0">
              <a:spcBef>
                <a:spcPts val="250"/>
              </a:spcBef>
              <a:spcAft>
                <a:spcPts val="0"/>
              </a:spcAft>
              <a:buNone/>
            </a:pPr>
            <a:r>
              <a:rPr lang="ru-RU" b="1" i="1" dirty="0">
                <a:solidFill>
                  <a:srgbClr val="000000"/>
                </a:solidFill>
                <a:latin typeface="Arial Black" pitchFamily="34" charset="0"/>
              </a:rPr>
              <a:t>Надежда верная болезнью изнуренных,</a:t>
            </a:r>
            <a:endParaRPr lang="ru-RU" b="1" i="1" dirty="0">
              <a:latin typeface="Arial Black" pitchFamily="34" charset="0"/>
              <a:ea typeface="Times New Roman"/>
            </a:endParaRPr>
          </a:p>
          <a:p>
            <a:pPr indent="0">
              <a:spcBef>
                <a:spcPts val="250"/>
              </a:spcBef>
              <a:spcAft>
                <a:spcPts val="0"/>
              </a:spcAft>
              <a:buNone/>
            </a:pPr>
            <a:r>
              <a:rPr lang="ru-RU" b="1" i="1" dirty="0">
                <a:solidFill>
                  <a:srgbClr val="000000"/>
                </a:solidFill>
                <a:latin typeface="Arial Black" pitchFamily="34" charset="0"/>
              </a:rPr>
              <a:t>Мой взор встречал близ дивных берегов</a:t>
            </a:r>
            <a:endParaRPr lang="ru-RU" b="1" i="1" dirty="0">
              <a:latin typeface="Arial Black" pitchFamily="34" charset="0"/>
              <a:ea typeface="Times New Roman"/>
            </a:endParaRPr>
          </a:p>
          <a:p>
            <a:pPr indent="0">
              <a:spcBef>
                <a:spcPts val="250"/>
              </a:spcBef>
              <a:spcAft>
                <a:spcPts val="0"/>
              </a:spcAft>
              <a:buNone/>
            </a:pPr>
            <a:r>
              <a:rPr lang="ru-RU" b="1" i="1" dirty="0">
                <a:solidFill>
                  <a:srgbClr val="000000"/>
                </a:solidFill>
                <a:latin typeface="Arial Black" pitchFamily="34" charset="0"/>
              </a:rPr>
              <a:t>Увядших юношей , отступников пиров,</a:t>
            </a:r>
            <a:endParaRPr lang="ru-RU" b="1" i="1" dirty="0">
              <a:latin typeface="Arial Black" pitchFamily="34" charset="0"/>
              <a:ea typeface="Times New Roman"/>
            </a:endParaRPr>
          </a:p>
          <a:p>
            <a:pPr indent="0">
              <a:spcBef>
                <a:spcPts val="250"/>
              </a:spcBef>
              <a:spcAft>
                <a:spcPts val="0"/>
              </a:spcAft>
              <a:buNone/>
            </a:pPr>
            <a:r>
              <a:rPr lang="ru-RU" b="1" i="1" dirty="0">
                <a:solidFill>
                  <a:srgbClr val="000000"/>
                </a:solidFill>
                <a:latin typeface="Arial Black" pitchFamily="34" charset="0"/>
              </a:rPr>
              <a:t>На муки тайные Кипридой осужденных,</a:t>
            </a:r>
            <a:endParaRPr lang="ru-RU" b="1" i="1" dirty="0">
              <a:latin typeface="Arial Black" pitchFamily="34" charset="0"/>
              <a:ea typeface="Times New Roman"/>
            </a:endParaRPr>
          </a:p>
          <a:p>
            <a:pPr indent="0">
              <a:spcBef>
                <a:spcPts val="250"/>
              </a:spcBef>
              <a:spcAft>
                <a:spcPts val="0"/>
              </a:spcAft>
              <a:buNone/>
            </a:pPr>
            <a:r>
              <a:rPr lang="ru-RU" b="1" i="1" dirty="0">
                <a:solidFill>
                  <a:srgbClr val="000000"/>
                </a:solidFill>
                <a:latin typeface="Arial Black" pitchFamily="34" charset="0"/>
              </a:rPr>
              <a:t>И юных ратников на ранних  костылях,</a:t>
            </a:r>
            <a:endParaRPr lang="ru-RU" b="1" i="1" dirty="0">
              <a:latin typeface="Arial Black" pitchFamily="34" charset="0"/>
              <a:ea typeface="Times New Roman"/>
            </a:endParaRPr>
          </a:p>
          <a:p>
            <a:pPr indent="0">
              <a:spcBef>
                <a:spcPts val="250"/>
              </a:spcBef>
              <a:spcAft>
                <a:spcPts val="0"/>
              </a:spcAft>
              <a:buNone/>
            </a:pPr>
            <a:r>
              <a:rPr lang="ru-RU" b="1" i="1" dirty="0">
                <a:solidFill>
                  <a:srgbClr val="000000"/>
                </a:solidFill>
                <a:latin typeface="Arial Black" pitchFamily="34" charset="0"/>
              </a:rPr>
              <a:t>И хилых стариков в печальных  сединах.</a:t>
            </a:r>
            <a:endParaRPr lang="ru-RU" b="1" i="1" dirty="0">
              <a:latin typeface="Arial Black" pitchFamily="34" charset="0"/>
              <a:ea typeface="Times New Roman"/>
            </a:endParaRPr>
          </a:p>
          <a:p>
            <a:pPr marL="0" indent="0">
              <a:buNone/>
            </a:pPr>
            <a:endParaRPr lang="ru-RU" b="1" i="1" dirty="0">
              <a:latin typeface="Arial Black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933056"/>
            <a:ext cx="4873724" cy="2729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4926595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356</TotalTime>
  <Words>1452</Words>
  <Application>Microsoft Office PowerPoint</Application>
  <PresentationFormat>Экран (4:3)</PresentationFormat>
  <Paragraphs>223</Paragraphs>
  <Slides>26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Воздушный поток</vt:lpstr>
      <vt:lpstr>Презентация PowerPoint</vt:lpstr>
      <vt:lpstr>Кавказ-колыбель поэзии Пушкина</vt:lpstr>
      <vt:lpstr>Презентация PowerPoint</vt:lpstr>
      <vt:lpstr>Интересно, что до Пушкина ни один русский писатель всерьез не касался кавказской темы.  Да и Пушкин, кажется,  сюда не стремился. </vt:lpstr>
      <vt:lpstr>Природа Кавказа</vt:lpstr>
      <vt:lpstr>Презентация PowerPoint</vt:lpstr>
      <vt:lpstr>В эпилоге к "Руслану и Людмиле", написанном на Кислых водах в июле 1820 года, Пушкин вспоминает свою высылку из Петербурга и душевное состояние в те дни:  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Величественная природа этих мест, быт и нравы горских народов вдохновили поэта на создание поэм "Кавказский пленник" и "Тазит",  свыше десятков шедевров его лирики     посвящены кавказской теме.   Так  Муза, легкой друг Мечты, К пределам Азии летала И для венка себе срывала Кавказа дикие цветы. Ее пленял наряд суровый Племен, возросших на войне, И часто в сей одежде новой Волшебница являлась мне; Вокруг аулов опустелых Одна бродила по скалам, И к песням дев осиротелых Она прислушивалась там; Любила бранные станицы, Тревоги смелых казаков, Курганы, тихие гробницы, И шум, и ржанье табунов… </vt:lpstr>
      <vt:lpstr>  Величественная природа этих мест, быт и нравы горских народов вдохновили поэта на создание поэм "Кавказский пленник" и "Тазит",  свыше десятков шедевров его лирики     посвящены кавказской теме. </vt:lpstr>
      <vt:lpstr> В эпилоге «Руслана и Людмилы» поэт нарисовал грандиозную картину Большого Кавказа, которую увидел со склонов Машука и Бештау.     Поэт любуется природой Кавказа, хотя душа, как прежде, "каждый час полна томительной думой". </vt:lpstr>
      <vt:lpstr> Не  писать о чудесной природе  Кавказа поэт не мог. В своих поэмах  поэт запечатлел экзотические картины природы.      </vt:lpstr>
      <vt:lpstr>15 мая 1829 года датирована первая редакция одного из лучших стихотворений Пушкина  "На   холмах  Грузии  лежит  ночная  мгла".  Это  было  в  Георгиевске.</vt:lpstr>
      <vt:lpstr>Презентация PowerPoint</vt:lpstr>
      <vt:lpstr>                   Кавказ- колыбель поэзии Пушкина - сделался потом и колыбелью  поэзии  Лермонтова.        Он трагически принял смерть Великого поэта и написал смелое стихотворение «Смерть поэта».     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ПУШКИН И КАВКАЗ</vt:lpstr>
    </vt:vector>
  </TitlesOfParts>
  <Company>МОУ СОШ№14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</dc:creator>
  <cp:lastModifiedBy>acer</cp:lastModifiedBy>
  <cp:revision>42</cp:revision>
  <dcterms:created xsi:type="dcterms:W3CDTF">2013-09-05T09:59:22Z</dcterms:created>
  <dcterms:modified xsi:type="dcterms:W3CDTF">2019-05-17T08:56:01Z</dcterms:modified>
</cp:coreProperties>
</file>