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1" r:id="rId6"/>
    <p:sldId id="263" r:id="rId7"/>
    <p:sldId id="260" r:id="rId8"/>
    <p:sldId id="262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75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F00B3-7116-43A3-929B-BFDB24C272D8}" type="datetimeFigureOut">
              <a:rPr lang="ru-RU" smtClean="0"/>
              <a:t>18.09.19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B9C71A-8F07-4641-A177-4A9E5B0CBB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82851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F00B3-7116-43A3-929B-BFDB24C272D8}" type="datetimeFigureOut">
              <a:rPr lang="ru-RU" smtClean="0"/>
              <a:t>18.09.19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B9C71A-8F07-4641-A177-4A9E5B0CBB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72400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F00B3-7116-43A3-929B-BFDB24C272D8}" type="datetimeFigureOut">
              <a:rPr lang="ru-RU" smtClean="0"/>
              <a:t>18.09.19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B9C71A-8F07-4641-A177-4A9E5B0CBB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274613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F00B3-7116-43A3-929B-BFDB24C272D8}" type="datetimeFigureOut">
              <a:rPr lang="ru-RU" smtClean="0"/>
              <a:t>18.09.19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B9C71A-8F07-4641-A177-4A9E5B0CBBCA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02067163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F00B3-7116-43A3-929B-BFDB24C272D8}" type="datetimeFigureOut">
              <a:rPr lang="ru-RU" smtClean="0"/>
              <a:t>18.09.19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B9C71A-8F07-4641-A177-4A9E5B0CBB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645777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F00B3-7116-43A3-929B-BFDB24C272D8}" type="datetimeFigureOut">
              <a:rPr lang="ru-RU" smtClean="0"/>
              <a:t>18.09.19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B9C71A-8F07-4641-A177-4A9E5B0CBB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302332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F00B3-7116-43A3-929B-BFDB24C272D8}" type="datetimeFigureOut">
              <a:rPr lang="ru-RU" smtClean="0"/>
              <a:t>18.09.19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B9C71A-8F07-4641-A177-4A9E5B0CBB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557798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F00B3-7116-43A3-929B-BFDB24C272D8}" type="datetimeFigureOut">
              <a:rPr lang="ru-RU" smtClean="0"/>
              <a:t>18.09.19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B9C71A-8F07-4641-A177-4A9E5B0CBB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422559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F00B3-7116-43A3-929B-BFDB24C272D8}" type="datetimeFigureOut">
              <a:rPr lang="ru-RU" smtClean="0"/>
              <a:t>18.09.19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B9C71A-8F07-4641-A177-4A9E5B0CBB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09663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F00B3-7116-43A3-929B-BFDB24C272D8}" type="datetimeFigureOut">
              <a:rPr lang="ru-RU" smtClean="0"/>
              <a:t>18.09.19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B9C71A-8F07-4641-A177-4A9E5B0CBB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88752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F00B3-7116-43A3-929B-BFDB24C272D8}" type="datetimeFigureOut">
              <a:rPr lang="ru-RU" smtClean="0"/>
              <a:t>18.09.19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B9C71A-8F07-4641-A177-4A9E5B0CBB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1637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F00B3-7116-43A3-929B-BFDB24C272D8}" type="datetimeFigureOut">
              <a:rPr lang="ru-RU" smtClean="0"/>
              <a:t>18.09.19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B9C71A-8F07-4641-A177-4A9E5B0CBB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51298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F00B3-7116-43A3-929B-BFDB24C272D8}" type="datetimeFigureOut">
              <a:rPr lang="ru-RU" smtClean="0"/>
              <a:t>18.09.19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B9C71A-8F07-4641-A177-4A9E5B0CBB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05612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F00B3-7116-43A3-929B-BFDB24C272D8}" type="datetimeFigureOut">
              <a:rPr lang="ru-RU" smtClean="0"/>
              <a:t>18.09.19</a:t>
            </a:fld>
            <a:endParaRPr lang="ru-RU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B9C71A-8F07-4641-A177-4A9E5B0CBB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80448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F00B3-7116-43A3-929B-BFDB24C272D8}" type="datetimeFigureOut">
              <a:rPr lang="ru-RU" smtClean="0"/>
              <a:t>18.09.19</a:t>
            </a:fld>
            <a:endParaRPr lang="ru-RU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B9C71A-8F07-4641-A177-4A9E5B0CBB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03522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F00B3-7116-43A3-929B-BFDB24C272D8}" type="datetimeFigureOut">
              <a:rPr lang="ru-RU" smtClean="0"/>
              <a:t>18.09.19</a:t>
            </a:fld>
            <a:endParaRPr lang="ru-RU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B9C71A-8F07-4641-A177-4A9E5B0CBB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18724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F00B3-7116-43A3-929B-BFDB24C272D8}" type="datetimeFigureOut">
              <a:rPr lang="ru-RU" smtClean="0"/>
              <a:t>18.09.19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B9C71A-8F07-4641-A177-4A9E5B0CBB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1709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22BF00B3-7116-43A3-929B-BFDB24C272D8}" type="datetimeFigureOut">
              <a:rPr lang="ru-RU" smtClean="0"/>
              <a:t>18.09.19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B9C71A-8F07-4641-A177-4A9E5B0CBB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558263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kommersant.ru/doc/2270875" TargetMode="External"/><Relationship Id="rId2" Type="http://schemas.openxmlformats.org/officeDocument/2006/relationships/hyperlink" Target="https://www.google.com/url?q=http://www.fsb.ru/fsb/supplement/advice/zahvat.htm&amp;sa=D&amp;ust=1522223292282000" TargetMode="Externa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71828" y="542604"/>
            <a:ext cx="8825658" cy="1205345"/>
          </a:xfrm>
        </p:spPr>
        <p:txBody>
          <a:bodyPr/>
          <a:lstStyle/>
          <a:p>
            <a:pPr algn="ctr"/>
            <a:r>
              <a:rPr lang="ru-RU" sz="4000" b="1" dirty="0">
                <a:solidFill>
                  <a:schemeClr val="tx1"/>
                </a:solidFill>
              </a:rPr>
              <a:t>Методическая разработка классного часа 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46909" y="2341418"/>
            <a:ext cx="8835714" cy="1330037"/>
          </a:xfrm>
        </p:spPr>
        <p:txBody>
          <a:bodyPr>
            <a:noAutofit/>
          </a:bodyPr>
          <a:lstStyle/>
          <a:p>
            <a:pPr algn="ctr"/>
            <a:r>
              <a:rPr lang="ru-RU" sz="9600" b="1" dirty="0" smtClean="0">
                <a:solidFill>
                  <a:srgbClr val="C00000"/>
                </a:solidFill>
              </a:rPr>
              <a:t>Терроризм</a:t>
            </a:r>
            <a:endParaRPr lang="ru-RU" sz="9600" b="1" dirty="0">
              <a:solidFill>
                <a:srgbClr val="C0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393722" y="5412577"/>
            <a:ext cx="8830933" cy="6132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3200" b="1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Разработал: преподаватель </a:t>
            </a:r>
            <a:r>
              <a:rPr lang="ru-RU" sz="3200" b="1" dirty="0" smtClean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Абрамова </a:t>
            </a:r>
            <a:r>
              <a:rPr lang="ru-RU" sz="3200" b="1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О.Н</a:t>
            </a:r>
            <a:r>
              <a:rPr lang="ru-RU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.</a:t>
            </a:r>
            <a:endParaRPr lang="ru-RU" sz="12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443082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15635" y="169499"/>
            <a:ext cx="10030691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>
                <a:ea typeface="Times New Roman" pitchFamily="18" charset="0"/>
                <a:cs typeface="Times New Roman" pitchFamily="18" charset="0"/>
              </a:rPr>
              <a:t>Существует три основных взгляда на природу терроризма: исходя из боевых      проявлений      террористической деятельности,    криминальных    и    социально – политических.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endParaRPr lang="ru-RU" sz="2000" dirty="0"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2000" dirty="0">
                <a:ea typeface="Times New Roman" pitchFamily="18" charset="0"/>
                <a:cs typeface="Times New Roman" pitchFamily="18" charset="0"/>
              </a:rPr>
              <a:t>   В соответствии с первой позицией терроризм  рассматривается  как  специфический вид  вооруженных  действий  и  определяется как «вооруженный конфликт низкой интенсивности».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endParaRPr lang="ru-RU" sz="2000" dirty="0"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2000" dirty="0">
                <a:ea typeface="Times New Roman" pitchFamily="18" charset="0"/>
                <a:cs typeface="Times New Roman" pitchFamily="18" charset="0"/>
              </a:rPr>
              <a:t>   Вторая точка зрения делает акцент на криминальной составляющей и классифицирует терроризм как вид уголовной преступности. 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endParaRPr lang="ru-RU" sz="2000" dirty="0"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2000" dirty="0">
                <a:ea typeface="Times New Roman" pitchFamily="18" charset="0"/>
                <a:cs typeface="Times New Roman" pitchFamily="18" charset="0"/>
              </a:rPr>
              <a:t>Третья – считает терроризм видом политической борьбы,   формирующимся   на   основе   социально-политического   протеста.   Фактически терроризм   вырастает   на  основе   значимых  общественных  противоречий  политического, социального, территориального, национального мировоззренческого характера. </a:t>
            </a:r>
            <a:endParaRPr lang="ru-RU" sz="2000" dirty="0"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866404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74072" y="210418"/>
            <a:ext cx="7495310" cy="28037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2000" b="1" u="sng" dirty="0"/>
              <a:t>Уголовный</a:t>
            </a:r>
            <a:r>
              <a:rPr lang="ru-RU" sz="2000" dirty="0"/>
              <a:t> терроризм. В моменты   политической нестабильности  некоторые, крайне опасные проявления обычной   преступности принимают   характер значимого   политического фактора и способны оказать влияние   на   политические процессы. 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3510" y="2587404"/>
            <a:ext cx="7275084" cy="40073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536522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6111" y="110836"/>
            <a:ext cx="9786362" cy="858982"/>
          </a:xfrm>
        </p:spPr>
        <p:txBody>
          <a:bodyPr/>
          <a:lstStyle/>
          <a:p>
            <a:pPr algn="ctr"/>
            <a:r>
              <a:rPr lang="ru-RU" b="1" dirty="0"/>
              <a:t>Внутренний</a:t>
            </a:r>
            <a:r>
              <a:rPr lang="ru-RU" b="1" i="1" dirty="0"/>
              <a:t> </a:t>
            </a:r>
            <a:r>
              <a:rPr lang="ru-RU" b="1" dirty="0"/>
              <a:t>терроризм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29491" y="1097041"/>
            <a:ext cx="5031039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000" dirty="0" smtClean="0">
                <a:effectLst/>
              </a:rPr>
              <a:t>осуществляется    на территории   одного государства: террористы   и жертва   –   граждане   этого государства. </a:t>
            </a:r>
            <a:endParaRPr lang="ru-RU" sz="2000" i="1" u="sng" dirty="0">
              <a:effectLst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53891" y="1219201"/>
            <a:ext cx="6612083" cy="52370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405014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46111" y="124692"/>
            <a:ext cx="9744798" cy="720436"/>
          </a:xfrm>
        </p:spPr>
        <p:txBody>
          <a:bodyPr/>
          <a:lstStyle/>
          <a:p>
            <a:pPr algn="ctr"/>
            <a:r>
              <a:rPr lang="ru-RU" b="1" dirty="0"/>
              <a:t>Международный терроризм 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32509" y="1000081"/>
            <a:ext cx="561109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000" dirty="0"/>
              <a:t>осуществляется гражданами    одного государства    в    отношении граждан другого государства или на территории другого государства,   а    также наносящей ущерб интересам более    чем    одного государства.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43599" y="1738744"/>
            <a:ext cx="6038935" cy="4703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957302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518947" y="2059845"/>
            <a:ext cx="9404723" cy="1400530"/>
          </a:xfrm>
        </p:spPr>
        <p:txBody>
          <a:bodyPr/>
          <a:lstStyle/>
          <a:p>
            <a:r>
              <a:rPr lang="ru-RU" b="1" dirty="0" smtClean="0"/>
              <a:t>Террористические организации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74375431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01091" y="166256"/>
            <a:ext cx="8249743" cy="928254"/>
          </a:xfrm>
        </p:spPr>
        <p:txBody>
          <a:bodyPr/>
          <a:lstStyle/>
          <a:p>
            <a:pPr lvl="0" algn="ctr"/>
            <a:r>
              <a:rPr lang="ru-RU" sz="4400" b="1" dirty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Аль-Каида (Афганистан) </a:t>
            </a:r>
            <a:r>
              <a:rPr lang="ru-RU" sz="44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44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652654" y="1094510"/>
            <a:ext cx="6096000" cy="383181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  <a:buNone/>
            </a:pPr>
            <a:r>
              <a:rPr lang="ru-RU" dirty="0"/>
              <a:t>Интернациональная   террористическая   организация   мусульманских религиозных   экстремистов.  Создана   в  1988  году  Усамой  бен  Ладеном.</a:t>
            </a:r>
          </a:p>
          <a:p>
            <a:pPr>
              <a:lnSpc>
                <a:spcPct val="150000"/>
              </a:lnSpc>
              <a:spcBef>
                <a:spcPts val="0"/>
              </a:spcBef>
              <a:buNone/>
            </a:pPr>
            <a:endParaRPr lang="ru-RU" dirty="0"/>
          </a:p>
          <a:p>
            <a:pPr>
              <a:lnSpc>
                <a:spcPct val="150000"/>
              </a:lnSpc>
              <a:spcBef>
                <a:spcPts val="0"/>
              </a:spcBef>
              <a:buNone/>
            </a:pPr>
            <a:r>
              <a:rPr lang="ru-RU" dirty="0"/>
              <a:t>     Организация оснащена новейшим вооружением и     современной     электронной     техникой.    Есть подозрение,     что      группировка     обладает бактериологическим  оружием.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7926" y="1611892"/>
            <a:ext cx="5264727" cy="41793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069995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6111" y="0"/>
            <a:ext cx="9758653" cy="942109"/>
          </a:xfrm>
        </p:spPr>
        <p:txBody>
          <a:bodyPr/>
          <a:lstStyle/>
          <a:p>
            <a:pPr lvl="0" algn="ctr"/>
            <a:r>
              <a:rPr lang="ru-RU" sz="4400" b="1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Аль-Джихад </a:t>
            </a:r>
            <a:r>
              <a:rPr lang="ru-RU" sz="4400" b="1" dirty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(Египет)</a:t>
            </a:r>
            <a:br>
              <a:rPr lang="ru-RU" sz="4400" b="1" dirty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86744" y="1137598"/>
            <a:ext cx="7229784" cy="5415601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07819" y="1429758"/>
            <a:ext cx="4253345" cy="38318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dirty="0"/>
              <a:t>Создана   в   конце  1970 – х   годов  Группировка  связана  с  Ираном, Суданом и афганскими формированиями, входит в террористический интернационал Аль-Каиды. Финансируется Аль-Каидой и Ираном,    а    также     различными организациями    из     США   и    Западной Европы.</a:t>
            </a:r>
          </a:p>
        </p:txBody>
      </p:sp>
    </p:spTree>
    <p:extLst>
      <p:ext uri="{BB962C8B-B14F-4D97-AF65-F5344CB8AC3E}">
        <p14:creationId xmlns:p14="http://schemas.microsoft.com/office/powerpoint/2010/main" val="291535566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6111" y="0"/>
            <a:ext cx="9758653" cy="1385455"/>
          </a:xfrm>
        </p:spPr>
        <p:txBody>
          <a:bodyPr/>
          <a:lstStyle/>
          <a:p>
            <a:pPr algn="ctr"/>
            <a:r>
              <a:rPr lang="ru-RU" sz="4400" b="1" dirty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Ассоциация братьев-мусульман</a:t>
            </a:r>
            <a:br>
              <a:rPr lang="ru-RU" sz="4400" b="1" dirty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ru-RU" sz="4400" b="1" dirty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(АБМ - Египет)</a:t>
            </a:r>
            <a:br>
              <a:rPr lang="ru-RU" sz="4400" b="1" dirty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399" y="1602381"/>
            <a:ext cx="7813964" cy="4909255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8063344" y="1751921"/>
            <a:ext cx="4100946" cy="46101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dirty="0"/>
              <a:t>Основана в 1928  году школьным   учителем Хасаном аль – Банной  (убит    в  1948   году)    как благотворительная организация. Цель деятельности – создание   исламского   государства.   С 40-х    годов превратилась  в  террористическую  группу. Финансирование – собственный  бизнес в США и пожертвования богатых  мусульман</a:t>
            </a:r>
          </a:p>
        </p:txBody>
      </p:sp>
    </p:spTree>
    <p:extLst>
      <p:ext uri="{BB962C8B-B14F-4D97-AF65-F5344CB8AC3E}">
        <p14:creationId xmlns:p14="http://schemas.microsoft.com/office/powerpoint/2010/main" val="223701004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401" y="96982"/>
            <a:ext cx="10280072" cy="1756266"/>
          </a:xfrm>
        </p:spPr>
        <p:txBody>
          <a:bodyPr/>
          <a:lstStyle/>
          <a:p>
            <a:pPr algn="ctr">
              <a:spcBef>
                <a:spcPts val="0"/>
              </a:spcBef>
            </a:pPr>
            <a:r>
              <a:rPr lang="ru-RU" sz="4400" b="1" dirty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Народный фронт освобождения </a:t>
            </a:r>
            <a:r>
              <a:rPr lang="ru-RU" sz="4400" b="1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Палестины (</a:t>
            </a:r>
            <a:r>
              <a:rPr lang="ru-RU" sz="4400" b="1" dirty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общее командование)</a:t>
            </a:r>
            <a:br>
              <a:rPr lang="ru-RU" sz="4400" b="1" dirty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21926" y="1853248"/>
            <a:ext cx="6314209" cy="4806661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21673" y="2039312"/>
            <a:ext cx="5430981" cy="37791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dirty="0"/>
              <a:t>Организация образовалась в середине  80-х годов.  Лидер – бывший капитан    сирийской армии Ахмад </a:t>
            </a:r>
            <a:r>
              <a:rPr lang="ru-RU" dirty="0" err="1"/>
              <a:t>Джибраил</a:t>
            </a:r>
            <a:r>
              <a:rPr lang="ru-RU" dirty="0"/>
              <a:t>. Финансовая  помощь  поступает  из  Сирии  и Египта. Ахмат </a:t>
            </a:r>
            <a:r>
              <a:rPr lang="ru-RU" dirty="0" err="1"/>
              <a:t>Джибраил</a:t>
            </a:r>
            <a:r>
              <a:rPr lang="ru-RU" dirty="0"/>
              <a:t> одним из первых   заявил о   необходимости  совершать теракты-самоубийства.   Его смертники совершали налеты с   воздуха,   используя воздушные шары и </a:t>
            </a:r>
            <a:r>
              <a:rPr lang="ru-RU" dirty="0" err="1"/>
              <a:t>мотодельтопланы</a:t>
            </a:r>
            <a:r>
              <a:rPr lang="ru-RU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10501779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152400"/>
            <a:ext cx="8831634" cy="775855"/>
          </a:xfrm>
        </p:spPr>
        <p:txBody>
          <a:bodyPr/>
          <a:lstStyle/>
          <a:p>
            <a:pPr algn="ctr"/>
            <a:r>
              <a:rPr lang="ru-RU" sz="4400" b="1" dirty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Революционный совет ФАХТ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18654" y="1040633"/>
            <a:ext cx="9268691" cy="30008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0"/>
              </a:spcBef>
              <a:buClrTx/>
              <a:buFontTx/>
              <a:buNone/>
            </a:pPr>
            <a:r>
              <a:rPr lang="ru-RU" dirty="0"/>
              <a:t>Образован  в 1973 году. Первоначально  руководство базировалось в Ираке, затем  в  Ливии.  В  90-х годах  оно снова  оказалось в Ираке  благодаря   личной поддержке  Саддама  Хусейна.  Сегодня ячейки  </a:t>
            </a:r>
            <a:r>
              <a:rPr lang="ru-RU" dirty="0" err="1"/>
              <a:t>ФАТХа</a:t>
            </a:r>
            <a:r>
              <a:rPr lang="ru-RU" dirty="0"/>
              <a:t>  существуют  в  Ливане, Алжире, Судане. Численность боевиков  не  известна. Организация  действует  в режиме  глубокой  конспирации, члены одной ячейки других боевиков не  знают. Считается     одной     из    самых     богатейших    террористических организаций в мире.</a:t>
            </a:r>
          </a:p>
        </p:txBody>
      </p:sp>
      <p:pic>
        <p:nvPicPr>
          <p:cNvPr id="3074" name="Picture 2" descr="https://1.bp.blogspot.com/-9zDyiIO7G5g/WipoTgcFFWI/AAAAAAAA93M/30jBFXEWEx4JEduPp1NEsgwq1Z_zfsFUwCLcBGAs/s1600/aamb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5325" y="3659808"/>
            <a:ext cx="5730298" cy="3045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40128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    Содержание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479963" y="1845132"/>
            <a:ext cx="6982691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3200" b="1" dirty="0" smtClean="0">
                <a:ea typeface="MS Mincho" panose="02020609040205080304" pitchFamily="49" charset="-128"/>
                <a:cs typeface="Times New Roman" panose="02020603050405020304" pitchFamily="18" charset="0"/>
              </a:rPr>
              <a:t>1  Пояснительная </a:t>
            </a:r>
            <a:r>
              <a:rPr lang="ru-RU" sz="3200" b="1" dirty="0">
                <a:ea typeface="MS Mincho" panose="02020609040205080304" pitchFamily="49" charset="-128"/>
                <a:cs typeface="Times New Roman" panose="02020603050405020304" pitchFamily="18" charset="0"/>
              </a:rPr>
              <a:t>записка</a:t>
            </a:r>
            <a:endParaRPr lang="ru-RU" sz="3200" b="1" dirty="0" smtClean="0">
              <a:effectLst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ru-RU" sz="3200" b="1" dirty="0" smtClean="0">
                <a:ea typeface="MS Mincho" panose="02020609040205080304" pitchFamily="49" charset="-128"/>
                <a:cs typeface="Times New Roman" panose="02020603050405020304" pitchFamily="18" charset="0"/>
              </a:rPr>
              <a:t>2  Ход </a:t>
            </a:r>
            <a:r>
              <a:rPr lang="ru-RU" sz="3200" b="1" dirty="0">
                <a:ea typeface="MS Mincho" panose="02020609040205080304" pitchFamily="49" charset="-128"/>
                <a:cs typeface="Times New Roman" panose="02020603050405020304" pitchFamily="18" charset="0"/>
              </a:rPr>
              <a:t>классного часа</a:t>
            </a:r>
            <a:endParaRPr lang="ru-RU" sz="3200" b="1" dirty="0" smtClean="0">
              <a:effectLst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lnSpc>
                <a:spcPct val="150000"/>
              </a:lnSpc>
              <a:buAutoNum type="arabicPlain" startAt="3"/>
            </a:pPr>
            <a:r>
              <a:rPr lang="ru-RU" sz="3200" b="1" dirty="0" smtClean="0">
                <a:ea typeface="MS Mincho" panose="02020609040205080304" pitchFamily="49" charset="-128"/>
              </a:rPr>
              <a:t>Использованные  источники</a:t>
            </a:r>
          </a:p>
          <a:p>
            <a:pPr marL="514350" indent="-514350">
              <a:lnSpc>
                <a:spcPct val="150000"/>
              </a:lnSpc>
              <a:buAutoNum type="arabicPlain" startAt="3"/>
            </a:pPr>
            <a:r>
              <a:rPr lang="ru-RU" sz="3200" b="1" dirty="0" smtClean="0">
                <a:ea typeface="MS Mincho" panose="02020609040205080304" pitchFamily="49" charset="-128"/>
              </a:rPr>
              <a:t>Презентация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413828899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73382" y="96982"/>
            <a:ext cx="8277452" cy="720436"/>
          </a:xfrm>
        </p:spPr>
        <p:txBody>
          <a:bodyPr/>
          <a:lstStyle/>
          <a:p>
            <a:pPr algn="ctr"/>
            <a:r>
              <a:rPr lang="ru-RU" sz="4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ХАМАС</a:t>
            </a:r>
            <a:r>
              <a:rPr lang="ru-RU" sz="4400" dirty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400" dirty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87926" y="817418"/>
            <a:ext cx="9975273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0"/>
              </a:spcBef>
              <a:buClrTx/>
              <a:buNone/>
            </a:pPr>
            <a:r>
              <a:rPr lang="ru-RU" dirty="0"/>
              <a:t>Организация  основана  шейхом  Ахмедом  </a:t>
            </a:r>
            <a:r>
              <a:rPr lang="ru-RU" dirty="0" err="1"/>
              <a:t>Ясином</a:t>
            </a:r>
            <a:r>
              <a:rPr lang="ru-RU" dirty="0"/>
              <a:t>  14  декабря  1987 года.  Штаб-квартира находится  в  Тегеране. Филиалы   «</a:t>
            </a:r>
            <a:r>
              <a:rPr lang="ru-RU" dirty="0" err="1"/>
              <a:t>Хамас</a:t>
            </a:r>
            <a:r>
              <a:rPr lang="ru-RU" dirty="0"/>
              <a:t>» существуют   в   США,  Европе,   Саудовской   Аравии,   Иордании,   Сирии,  Ливане,   Иране.  В организации  есть  отряды  террористов-самоубийц – молодых  людей  в  возрасте   18-27  лет  из бедных семей. </a:t>
            </a:r>
          </a:p>
          <a:p>
            <a:pPr algn="just">
              <a:lnSpc>
                <a:spcPct val="150000"/>
              </a:lnSpc>
              <a:spcBef>
                <a:spcPts val="0"/>
              </a:spcBef>
              <a:buClrTx/>
              <a:buNone/>
            </a:pPr>
            <a:r>
              <a:rPr lang="ru-RU" dirty="0"/>
              <a:t>     </a:t>
            </a:r>
            <a:endParaRPr lang="ru-RU" dirty="0" smtClean="0"/>
          </a:p>
          <a:p>
            <a:pPr algn="just">
              <a:lnSpc>
                <a:spcPct val="150000"/>
              </a:lnSpc>
              <a:spcBef>
                <a:spcPts val="0"/>
              </a:spcBef>
              <a:buClrTx/>
              <a:buNone/>
            </a:pPr>
            <a:r>
              <a:rPr lang="ru-RU" dirty="0" smtClean="0"/>
              <a:t>Некоторое  </a:t>
            </a:r>
            <a:r>
              <a:rPr lang="ru-RU" dirty="0"/>
              <a:t>время  поддержку  организации оказывал  официальный  Израиль,  видя  в этих террористах Ясиру Арафату.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87925" y="3818239"/>
            <a:ext cx="9850583" cy="17016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0"/>
              </a:spcBef>
              <a:buClrTx/>
              <a:buFontTx/>
              <a:buNone/>
            </a:pPr>
            <a:endParaRPr lang="ru-RU" dirty="0" smtClean="0"/>
          </a:p>
          <a:p>
            <a:pPr algn="just">
              <a:lnSpc>
                <a:spcPct val="150000"/>
              </a:lnSpc>
              <a:spcBef>
                <a:spcPts val="0"/>
              </a:spcBef>
              <a:buClrTx/>
              <a:buFontTx/>
              <a:buNone/>
            </a:pPr>
            <a:endParaRPr lang="ru-RU" dirty="0"/>
          </a:p>
          <a:p>
            <a:pPr algn="just">
              <a:lnSpc>
                <a:spcPct val="150000"/>
              </a:lnSpc>
              <a:spcBef>
                <a:spcPts val="0"/>
              </a:spcBef>
              <a:buClrTx/>
              <a:buFontTx/>
              <a:buNone/>
            </a:pPr>
            <a:r>
              <a:rPr lang="ru-RU" dirty="0" smtClean="0"/>
              <a:t>Сегодня </a:t>
            </a:r>
            <a:r>
              <a:rPr lang="ru-RU" dirty="0"/>
              <a:t>«</a:t>
            </a:r>
            <a:r>
              <a:rPr lang="ru-RU" dirty="0" err="1"/>
              <a:t>Хамас</a:t>
            </a:r>
            <a:r>
              <a:rPr lang="ru-RU" dirty="0"/>
              <a:t>» существует за счет собственного   бизнеса   и   считается одной  из главных   </a:t>
            </a:r>
            <a:r>
              <a:rPr lang="ru-RU" dirty="0" err="1"/>
              <a:t>псевдоисламских</a:t>
            </a:r>
            <a:r>
              <a:rPr lang="ru-RU" dirty="0"/>
              <a:t>   террористических групп мира.</a:t>
            </a:r>
          </a:p>
        </p:txBody>
      </p:sp>
    </p:spTree>
    <p:extLst>
      <p:ext uri="{BB962C8B-B14F-4D97-AF65-F5344CB8AC3E}">
        <p14:creationId xmlns:p14="http://schemas.microsoft.com/office/powerpoint/2010/main" val="378853681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6111" y="96982"/>
            <a:ext cx="9744798" cy="1163782"/>
          </a:xfrm>
        </p:spPr>
        <p:txBody>
          <a:bodyPr/>
          <a:lstStyle/>
          <a:p>
            <a:pPr algn="ctr"/>
            <a:r>
              <a:rPr lang="ru-RU" sz="4400" b="1" kern="10" dirty="0">
                <a:ln/>
                <a:solidFill>
                  <a:schemeClr val="tx1"/>
                </a:solidFill>
                <a:latin typeface="Times New Roman"/>
                <a:cs typeface="Times New Roman"/>
              </a:rPr>
              <a:t>Баскская родина и свобода (ЭТА)</a:t>
            </a:r>
            <a:br>
              <a:rPr lang="ru-RU" sz="4400" b="1" kern="10" dirty="0">
                <a:ln/>
                <a:solidFill>
                  <a:schemeClr val="tx1"/>
                </a:solidFill>
                <a:latin typeface="Times New Roman"/>
                <a:cs typeface="Times New Roman"/>
              </a:rPr>
            </a:br>
            <a:r>
              <a:rPr lang="ru-RU" sz="4400" b="1" kern="10" dirty="0">
                <a:ln/>
                <a:solidFill>
                  <a:schemeClr val="tx1"/>
                </a:solidFill>
                <a:latin typeface="Times New Roman"/>
                <a:cs typeface="Times New Roman"/>
              </a:rPr>
              <a:t>(Испания)</a:t>
            </a:r>
            <a:br>
              <a:rPr lang="ru-RU" sz="4400" b="1" kern="10" dirty="0">
                <a:ln/>
                <a:solidFill>
                  <a:schemeClr val="tx1"/>
                </a:solidFill>
                <a:latin typeface="Times New Roman"/>
                <a:cs typeface="Times New Roman"/>
              </a:rPr>
            </a:b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608617" y="1946564"/>
            <a:ext cx="5089019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0"/>
              </a:spcBef>
              <a:buClrTx/>
              <a:buFontTx/>
              <a:buNone/>
            </a:pPr>
            <a:r>
              <a:rPr lang="ru-RU" dirty="0"/>
              <a:t>Марксистская  группировка,  основанная  в  1959 году с  целью  установления независимого   баскского   государства   в   Северной   Испании. </a:t>
            </a:r>
          </a:p>
          <a:p>
            <a:pPr algn="just">
              <a:lnSpc>
                <a:spcPct val="150000"/>
              </a:lnSpc>
              <a:spcBef>
                <a:spcPts val="0"/>
              </a:spcBef>
              <a:buClrTx/>
              <a:buFontTx/>
              <a:buNone/>
            </a:pPr>
            <a:r>
              <a:rPr lang="ru-RU" dirty="0"/>
              <a:t>     Нынешняя  численность  и  источники  финансирования достоверно  не  установлены.  В  прошлом  боевики  ЭТА проходили подготовку в палестинских  лагерях, получали помощь из Ливии и Ливана.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837" y="2029691"/>
            <a:ext cx="6234545" cy="46759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144037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41418" y="124692"/>
            <a:ext cx="7709416" cy="858982"/>
          </a:xfrm>
        </p:spPr>
        <p:txBody>
          <a:bodyPr/>
          <a:lstStyle/>
          <a:p>
            <a:r>
              <a:rPr lang="ru-RU" sz="4400" b="1" kern="10" dirty="0">
                <a:ln/>
                <a:solidFill>
                  <a:schemeClr val="tx1"/>
                </a:solidFill>
                <a:latin typeface="Times New Roman"/>
                <a:cs typeface="Times New Roman"/>
              </a:rPr>
              <a:t>Настоящая </a:t>
            </a:r>
            <a:r>
              <a:rPr lang="ru-RU" sz="4400" b="1" kern="10" dirty="0" smtClean="0">
                <a:ln/>
                <a:solidFill>
                  <a:schemeClr val="tx1"/>
                </a:solidFill>
                <a:latin typeface="Times New Roman"/>
                <a:cs typeface="Times New Roman"/>
              </a:rPr>
              <a:t>ИРА (</a:t>
            </a:r>
            <a:r>
              <a:rPr lang="ru-RU" sz="4400" b="1" kern="10" dirty="0">
                <a:ln/>
                <a:solidFill>
                  <a:schemeClr val="tx1"/>
                </a:solidFill>
                <a:latin typeface="Times New Roman"/>
                <a:cs typeface="Times New Roman"/>
              </a:rPr>
              <a:t>Ирландия)</a:t>
            </a:r>
            <a:br>
              <a:rPr lang="ru-RU" sz="4400" b="1" kern="10" dirty="0">
                <a:ln/>
                <a:solidFill>
                  <a:schemeClr val="tx1"/>
                </a:solidFill>
                <a:latin typeface="Times New Roman"/>
                <a:cs typeface="Times New Roman"/>
              </a:rPr>
            </a:b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5122" name="Picture 2" descr="http://wizardvarnish.com/wv/wp-content/uploads/2016/03/IRA-members-006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7700" y="1704110"/>
            <a:ext cx="7308624" cy="48629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04800" y="1873240"/>
            <a:ext cx="4308764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ct val="0"/>
              </a:spcBef>
              <a:buClrTx/>
            </a:pPr>
            <a:r>
              <a:rPr lang="ru-RU" dirty="0"/>
              <a:t>Выделилась в 1998  году из Ирландской  республиканской армии, когда, по мнению самых радикальных членов ИРА, руководство   предало    идею. 	</a:t>
            </a:r>
          </a:p>
          <a:p>
            <a:pPr algn="just">
              <a:lnSpc>
                <a:spcPct val="150000"/>
              </a:lnSpc>
              <a:spcBef>
                <a:spcPct val="0"/>
              </a:spcBef>
              <a:buClrTx/>
            </a:pPr>
            <a:r>
              <a:rPr lang="ru-RU" dirty="0"/>
              <a:t>Численность достоверно не известна. Настоящая ИРА зарабатывает контрабандой оружия  и  взрывчатых  веществ в Ирландию и Англию с Балкан.</a:t>
            </a:r>
          </a:p>
        </p:txBody>
      </p:sp>
    </p:spTree>
    <p:extLst>
      <p:ext uri="{BB962C8B-B14F-4D97-AF65-F5344CB8AC3E}">
        <p14:creationId xmlns:p14="http://schemas.microsoft.com/office/powerpoint/2010/main" val="332062194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07673" y="110836"/>
            <a:ext cx="7543161" cy="831273"/>
          </a:xfrm>
        </p:spPr>
        <p:txBody>
          <a:bodyPr/>
          <a:lstStyle/>
          <a:p>
            <a:r>
              <a:rPr lang="ru-RU" b="1" dirty="0"/>
              <a:t>Причины терроризма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761999" y="942109"/>
            <a:ext cx="9628909" cy="46628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b="1" dirty="0">
                <a:latin typeface="Arial" pitchFamily="34" charset="0"/>
                <a:ea typeface="Times New Roman" pitchFamily="18" charset="0"/>
                <a:cs typeface="Arial" pitchFamily="34" charset="0"/>
              </a:rPr>
              <a:t>К политическим причинам возникновения терроризма относят:</a:t>
            </a:r>
          </a:p>
          <a:p>
            <a:pPr lv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lang="ru-RU" dirty="0">
                <a:latin typeface="Arial" pitchFamily="34" charset="0"/>
                <a:ea typeface="Times New Roman" pitchFamily="18" charset="0"/>
                <a:cs typeface="Arial" pitchFamily="34" charset="0"/>
              </a:rPr>
              <a:t> политическая нестабильность, по статистике именно в такой период </a:t>
            </a:r>
          </a:p>
          <a:p>
            <a:pPr lv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dirty="0">
                <a:latin typeface="Arial" pitchFamily="34" charset="0"/>
                <a:ea typeface="Times New Roman" pitchFamily="18" charset="0"/>
                <a:cs typeface="Arial" pitchFamily="34" charset="0"/>
              </a:rPr>
              <a:t>  резко возрастает число террористических актов;</a:t>
            </a:r>
          </a:p>
          <a:p>
            <a:pPr lv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lang="ru-RU" dirty="0">
                <a:latin typeface="Arial" pitchFamily="34" charset="0"/>
                <a:ea typeface="Times New Roman" pitchFamily="18" charset="0"/>
                <a:cs typeface="Arial" pitchFamily="34" charset="0"/>
              </a:rPr>
              <a:t> недостаток мер принимаемых во всем мире по обеспечению </a:t>
            </a:r>
          </a:p>
          <a:p>
            <a:pPr lv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dirty="0">
                <a:latin typeface="Arial" pitchFamily="34" charset="0"/>
                <a:ea typeface="Times New Roman" pitchFamily="18" charset="0"/>
                <a:cs typeface="Arial" pitchFamily="34" charset="0"/>
              </a:rPr>
              <a:t>  безопасности населения;</a:t>
            </a:r>
          </a:p>
          <a:p>
            <a:pPr lv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lang="ru-RU" dirty="0">
                <a:latin typeface="Arial" pitchFamily="34" charset="0"/>
                <a:ea typeface="Times New Roman" pitchFamily="18" charset="0"/>
                <a:cs typeface="Arial" pitchFamily="34" charset="0"/>
              </a:rPr>
              <a:t> ошибки в национальной политике правительства, либо наоборот </a:t>
            </a:r>
          </a:p>
          <a:p>
            <a:pPr lv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dirty="0">
                <a:latin typeface="Arial" pitchFamily="34" charset="0"/>
                <a:ea typeface="Times New Roman" pitchFamily="18" charset="0"/>
                <a:cs typeface="Arial" pitchFamily="34" charset="0"/>
              </a:rPr>
              <a:t>  поощрение государством насильственных действий;</a:t>
            </a:r>
          </a:p>
          <a:p>
            <a:pPr lv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lang="ru-RU" dirty="0">
                <a:latin typeface="Arial" pitchFamily="34" charset="0"/>
                <a:ea typeface="Times New Roman" pitchFamily="18" charset="0"/>
                <a:cs typeface="Arial" pitchFamily="34" charset="0"/>
              </a:rPr>
              <a:t> влияние на общественное сознание тоталитарных, диктаторских </a:t>
            </a:r>
          </a:p>
          <a:p>
            <a:pPr lv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dirty="0">
                <a:latin typeface="Arial" pitchFamily="34" charset="0"/>
                <a:ea typeface="Times New Roman" pitchFamily="18" charset="0"/>
                <a:cs typeface="Arial" pitchFamily="34" charset="0"/>
              </a:rPr>
              <a:t>  правовых режимов (например, режим талибов в Афганистане);</a:t>
            </a:r>
          </a:p>
          <a:p>
            <a:pPr lv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dirty="0">
                <a:latin typeface="Arial" pitchFamily="34" charset="0"/>
                <a:ea typeface="Times New Roman" pitchFamily="18" charset="0"/>
                <a:cs typeface="Arial" pitchFamily="34" charset="0"/>
              </a:rPr>
              <a:t>- агрессия в отношении другого государства;</a:t>
            </a:r>
          </a:p>
          <a:p>
            <a:pPr lv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dirty="0">
                <a:latin typeface="Arial" pitchFamily="34" charset="0"/>
                <a:ea typeface="Times New Roman" pitchFamily="18" charset="0"/>
                <a:cs typeface="Arial" pitchFamily="34" charset="0"/>
              </a:rPr>
              <a:t>- целенаправленное разжигание розни внутри конкретного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3910550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67891" y="0"/>
            <a:ext cx="7182943" cy="1094509"/>
          </a:xfrm>
        </p:spPr>
        <p:txBody>
          <a:bodyPr/>
          <a:lstStyle/>
          <a:p>
            <a:r>
              <a:rPr lang="ru-RU" b="1" dirty="0"/>
              <a:t>Причины терроризма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454727" y="1094509"/>
            <a:ext cx="8894617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Если рассматривать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социально-экономические причины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то среди них можно выделить:</a:t>
            </a:r>
          </a:p>
          <a:p>
            <a:pPr lvl="1" eaLnBrk="0" hangingPunct="0">
              <a:lnSpc>
                <a:spcPct val="150000"/>
              </a:lnSpc>
              <a:spcBef>
                <a:spcPct val="0"/>
              </a:spcBef>
              <a:buFontTx/>
              <a:buChar char="-"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низкий уровень жизни в стране, ведь человеку легче решиться на</a:t>
            </a:r>
          </a:p>
          <a:p>
            <a:pPr lvl="1" eaLnBrk="0" hangingPunct="0">
              <a:lnSpc>
                <a:spcPct val="150000"/>
              </a:lnSpc>
              <a:spcBef>
                <a:spcPct val="0"/>
              </a:spcBef>
            </a:pPr>
            <a:r>
              <a:rPr lang="ru-RU" sz="2000" dirty="0" smtClean="0"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совершение террористического акта, если он свободен от чувства </a:t>
            </a:r>
          </a:p>
          <a:p>
            <a:pPr lvl="1" eaLnBrk="0" hangingPunct="0">
              <a:lnSpc>
                <a:spcPct val="150000"/>
              </a:lnSpc>
              <a:spcBef>
                <a:spcPct val="0"/>
              </a:spcBef>
            </a:pPr>
            <a:r>
              <a:rPr lang="ru-RU" sz="2000" dirty="0" smtClean="0"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собственности;</a:t>
            </a:r>
          </a:p>
          <a:p>
            <a:pPr lvl="1" eaLnBrk="0" hangingPunct="0">
              <a:lnSpc>
                <a:spcPct val="150000"/>
              </a:lnSpc>
              <a:spcBef>
                <a:spcPct val="0"/>
              </a:spcBef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 рост безработицы;</a:t>
            </a:r>
          </a:p>
          <a:p>
            <a:pPr lvl="1" eaLnBrk="0" hangingPunct="0">
              <a:lnSpc>
                <a:spcPct val="150000"/>
              </a:lnSpc>
              <a:spcBef>
                <a:spcPct val="0"/>
              </a:spcBef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 кризисное положение ряда социальных групп;</a:t>
            </a:r>
          </a:p>
          <a:p>
            <a:pPr lvl="1" eaLnBrk="0" hangingPunct="0">
              <a:lnSpc>
                <a:spcPct val="150000"/>
              </a:lnSpc>
              <a:spcBef>
                <a:spcPct val="0"/>
              </a:spcBef>
              <a:buFontTx/>
              <a:buChar char="-"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широкое распространение среди населения вооруженной </a:t>
            </a:r>
          </a:p>
          <a:p>
            <a:pPr lvl="1" eaLnBrk="0" hangingPunct="0">
              <a:lnSpc>
                <a:spcPct val="150000"/>
              </a:lnSpc>
              <a:spcBef>
                <a:spcPct val="0"/>
              </a:spcBef>
            </a:pPr>
            <a:r>
              <a:rPr lang="ru-RU" sz="2000" dirty="0" smtClean="0"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подготовки.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148601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67891" y="0"/>
            <a:ext cx="7182943" cy="1094509"/>
          </a:xfrm>
        </p:spPr>
        <p:txBody>
          <a:bodyPr/>
          <a:lstStyle/>
          <a:p>
            <a:r>
              <a:rPr lang="ru-RU" b="1" dirty="0"/>
              <a:t>Причины терроризма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214254" y="1693063"/>
            <a:ext cx="6096000" cy="3000821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b="1" dirty="0">
                <a:latin typeface="Arial" pitchFamily="34" charset="0"/>
                <a:ea typeface="Times New Roman" pitchFamily="18" charset="0"/>
                <a:cs typeface="Arial" pitchFamily="34" charset="0"/>
              </a:rPr>
              <a:t>Идеологические причины:</a:t>
            </a:r>
            <a:endParaRPr lang="ru-RU" dirty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lang="ru-RU" dirty="0">
                <a:latin typeface="Arial" pitchFamily="34" charset="0"/>
                <a:ea typeface="Times New Roman" pitchFamily="18" charset="0"/>
                <a:cs typeface="Arial" pitchFamily="34" charset="0"/>
              </a:rPr>
              <a:t>  существование течений, пропагандирующих насилие (самым </a:t>
            </a:r>
          </a:p>
          <a:p>
            <a:pPr lv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dirty="0">
                <a:latin typeface="Arial" pitchFamily="34" charset="0"/>
                <a:ea typeface="Times New Roman" pitchFamily="18" charset="0"/>
                <a:cs typeface="Arial" pitchFamily="34" charset="0"/>
              </a:rPr>
              <a:t>   распространенным из них является ваххабизм)</a:t>
            </a:r>
          </a:p>
          <a:p>
            <a:pPr lv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dirty="0">
                <a:latin typeface="Arial" pitchFamily="34" charset="0"/>
                <a:ea typeface="Times New Roman" pitchFamily="18" charset="0"/>
                <a:cs typeface="Arial" pitchFamily="34" charset="0"/>
              </a:rPr>
              <a:t>-  кризис современного общества, искажение нравственных ценностей;</a:t>
            </a:r>
          </a:p>
          <a:p>
            <a:pPr lv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dirty="0">
                <a:latin typeface="Arial" pitchFamily="34" charset="0"/>
                <a:ea typeface="Times New Roman" pitchFamily="18" charset="0"/>
                <a:cs typeface="Arial" pitchFamily="34" charset="0"/>
              </a:rPr>
              <a:t>-  национальное самоутверждение.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851759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" y="152400"/>
            <a:ext cx="10543308" cy="872836"/>
          </a:xfrm>
        </p:spPr>
        <p:txBody>
          <a:bodyPr/>
          <a:lstStyle/>
          <a:p>
            <a:r>
              <a:rPr lang="ru-RU" b="1" dirty="0" smtClean="0"/>
              <a:t>Террористические акты. Хронология</a:t>
            </a:r>
            <a:endParaRPr lang="ru-RU" b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797" y="1184120"/>
            <a:ext cx="9803822" cy="55162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629156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4592078"/>
              </p:ext>
            </p:extLst>
          </p:nvPr>
        </p:nvGraphicFramePr>
        <p:xfrm>
          <a:off x="1283422" y="293111"/>
          <a:ext cx="8429684" cy="6140633"/>
        </p:xfrm>
        <a:graphic>
          <a:graphicData uri="http://schemas.openxmlformats.org/drawingml/2006/table">
            <a:tbl>
              <a:tblPr/>
              <a:tblGrid>
                <a:gridCol w="1379929">
                  <a:extLst>
                    <a:ext uri="{9D8B030D-6E8A-4147-A177-3AD203B41FA5}">
                      <a16:colId xmlns:a16="http://schemas.microsoft.com/office/drawing/2014/main" val="483143616"/>
                    </a:ext>
                  </a:extLst>
                </a:gridCol>
                <a:gridCol w="7049755">
                  <a:extLst>
                    <a:ext uri="{9D8B030D-6E8A-4147-A177-3AD203B41FA5}">
                      <a16:colId xmlns:a16="http://schemas.microsoft.com/office/drawing/2014/main" val="1790343965"/>
                    </a:ext>
                  </a:extLst>
                </a:gridCol>
              </a:tblGrid>
              <a:tr h="48274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+mn-lt"/>
                          <a:ea typeface="Times New Roman"/>
                          <a:cs typeface="Times New Roman"/>
                        </a:rPr>
                        <a:t>Год</a:t>
                      </a:r>
                      <a:endParaRPr lang="ru-RU" sz="20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+mn-lt"/>
                          <a:ea typeface="Times New Roman"/>
                          <a:cs typeface="Times New Roman"/>
                        </a:rPr>
                        <a:t>В России</a:t>
                      </a:r>
                      <a:endParaRPr lang="ru-RU" sz="20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53233661"/>
                  </a:ext>
                </a:extLst>
              </a:tr>
              <a:tr h="62865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+mn-lt"/>
                          <a:ea typeface="Times New Roman"/>
                          <a:cs typeface="Times New Roman"/>
                        </a:rPr>
                        <a:t>1995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+mn-lt"/>
                          <a:ea typeface="Times New Roman"/>
                          <a:cs typeface="Times New Roman"/>
                        </a:rPr>
                        <a:t>Буденновск (Шамиль Басаев)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14715326"/>
                  </a:ext>
                </a:extLst>
              </a:tr>
              <a:tr h="62865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+mn-lt"/>
                          <a:ea typeface="Times New Roman"/>
                          <a:cs typeface="Times New Roman"/>
                        </a:rPr>
                        <a:t>1996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err="1">
                          <a:latin typeface="+mn-lt"/>
                          <a:ea typeface="Times New Roman"/>
                          <a:cs typeface="Times New Roman"/>
                        </a:rPr>
                        <a:t>Кизляр-Первомайское</a:t>
                      </a:r>
                      <a:r>
                        <a:rPr lang="ru-RU" sz="2000" dirty="0">
                          <a:latin typeface="+mn-lt"/>
                          <a:ea typeface="Times New Roman"/>
                          <a:cs typeface="Times New Roman"/>
                        </a:rPr>
                        <a:t> (</a:t>
                      </a:r>
                      <a:r>
                        <a:rPr lang="ru-RU" sz="2000" dirty="0" err="1">
                          <a:latin typeface="+mn-lt"/>
                          <a:ea typeface="Times New Roman"/>
                          <a:cs typeface="Times New Roman"/>
                        </a:rPr>
                        <a:t>Салман</a:t>
                      </a:r>
                      <a:r>
                        <a:rPr lang="ru-RU" sz="2000" dirty="0">
                          <a:latin typeface="+mn-lt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000" dirty="0" err="1">
                          <a:latin typeface="+mn-lt"/>
                          <a:ea typeface="Times New Roman"/>
                          <a:cs typeface="Times New Roman"/>
                        </a:rPr>
                        <a:t>Радуев</a:t>
                      </a:r>
                      <a:r>
                        <a:rPr lang="ru-RU" sz="2000" dirty="0">
                          <a:latin typeface="+mn-lt"/>
                          <a:ea typeface="Times New Roman"/>
                          <a:cs typeface="Times New Roman"/>
                        </a:rPr>
                        <a:t>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02025113"/>
                  </a:ext>
                </a:extLst>
              </a:tr>
              <a:tr h="62865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+mn-lt"/>
                          <a:ea typeface="Times New Roman"/>
                          <a:cs typeface="Times New Roman"/>
                        </a:rPr>
                        <a:t>1998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+mn-lt"/>
                          <a:ea typeface="Times New Roman"/>
                          <a:cs typeface="Times New Roman"/>
                        </a:rPr>
                        <a:t>Взрывы домов в Москве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20640307"/>
                  </a:ext>
                </a:extLst>
              </a:tr>
              <a:tr h="125730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+mn-lt"/>
                          <a:ea typeface="Times New Roman"/>
                          <a:cs typeface="Times New Roman"/>
                        </a:rPr>
                        <a:t>1999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+mn-lt"/>
                          <a:ea typeface="Times New Roman"/>
                          <a:cs typeface="Times New Roman"/>
                        </a:rPr>
                        <a:t>Четыре взрыва в Пятигорске и </a:t>
                      </a:r>
                      <a:r>
                        <a:rPr lang="ru-RU" sz="2000" dirty="0" err="1">
                          <a:latin typeface="+mn-lt"/>
                          <a:ea typeface="Times New Roman"/>
                          <a:cs typeface="Times New Roman"/>
                        </a:rPr>
                        <a:t>Невинномыске</a:t>
                      </a:r>
                      <a:r>
                        <a:rPr lang="ru-RU" sz="2000" dirty="0">
                          <a:latin typeface="+mn-lt"/>
                          <a:ea typeface="Times New Roman"/>
                          <a:cs typeface="Times New Roman"/>
                        </a:rPr>
                        <a:t>. </a:t>
                      </a: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+mn-lt"/>
                          <a:ea typeface="Times New Roman"/>
                          <a:cs typeface="Times New Roman"/>
                        </a:rPr>
                        <a:t>Взрыв в Москве на Пушкинской площади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75446624"/>
                  </a:ext>
                </a:extLst>
              </a:tr>
              <a:tr h="251461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+mn-lt"/>
                          <a:ea typeface="Times New Roman"/>
                          <a:cs typeface="Times New Roman"/>
                        </a:rPr>
                        <a:t>2000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+mn-lt"/>
                          <a:ea typeface="Times New Roman"/>
                          <a:cs typeface="Times New Roman"/>
                        </a:rPr>
                        <a:t>Захват автобуса на Ставрополье.</a:t>
                      </a: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+mn-lt"/>
                          <a:ea typeface="Times New Roman"/>
                          <a:cs typeface="Times New Roman"/>
                        </a:rPr>
                        <a:t>Взрывы в Минводах, Ессентуках и Черкесске.</a:t>
                      </a: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+mn-lt"/>
                          <a:ea typeface="Times New Roman"/>
                          <a:cs typeface="Times New Roman"/>
                        </a:rPr>
                        <a:t>Взрыв на Белорусской.</a:t>
                      </a: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+mn-lt"/>
                          <a:ea typeface="Times New Roman"/>
                          <a:cs typeface="Times New Roman"/>
                        </a:rPr>
                        <a:t>Захват стамбульского отеля чеченцами.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3089465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4515027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8142051"/>
              </p:ext>
            </p:extLst>
          </p:nvPr>
        </p:nvGraphicFramePr>
        <p:xfrm>
          <a:off x="1588223" y="265401"/>
          <a:ext cx="8572560" cy="6357981"/>
        </p:xfrm>
        <a:graphic>
          <a:graphicData uri="http://schemas.openxmlformats.org/drawingml/2006/table">
            <a:tbl>
              <a:tblPr/>
              <a:tblGrid>
                <a:gridCol w="1403318">
                  <a:extLst>
                    <a:ext uri="{9D8B030D-6E8A-4147-A177-3AD203B41FA5}">
                      <a16:colId xmlns:a16="http://schemas.microsoft.com/office/drawing/2014/main" val="1339254183"/>
                    </a:ext>
                  </a:extLst>
                </a:gridCol>
                <a:gridCol w="7169242">
                  <a:extLst>
                    <a:ext uri="{9D8B030D-6E8A-4147-A177-3AD203B41FA5}">
                      <a16:colId xmlns:a16="http://schemas.microsoft.com/office/drawing/2014/main" val="2483813051"/>
                    </a:ext>
                  </a:extLst>
                </a:gridCol>
              </a:tblGrid>
              <a:tr h="127159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+mn-lt"/>
                          <a:ea typeface="Times New Roman"/>
                          <a:cs typeface="Times New Roman"/>
                        </a:rPr>
                        <a:t>2002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+mn-lt"/>
                          <a:ea typeface="Times New Roman"/>
                          <a:cs typeface="Times New Roman"/>
                        </a:rPr>
                        <a:t>«НОРД-ОСТ». Захват ДК Государственного подшипникового завода.  (Мовсар Бараев)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34197621"/>
                  </a:ext>
                </a:extLst>
              </a:tr>
              <a:tr h="127159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+mn-lt"/>
                          <a:ea typeface="Times New Roman"/>
                          <a:cs typeface="Times New Roman"/>
                        </a:rPr>
                        <a:t>2003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+mn-lt"/>
                          <a:ea typeface="Times New Roman"/>
                          <a:cs typeface="Times New Roman"/>
                        </a:rPr>
                        <a:t>Взрыв у гостиницы «Националь».</a:t>
                      </a: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err="1">
                          <a:latin typeface="+mn-lt"/>
                          <a:ea typeface="Times New Roman"/>
                          <a:cs typeface="Times New Roman"/>
                        </a:rPr>
                        <a:t>Терракт</a:t>
                      </a:r>
                      <a:r>
                        <a:rPr lang="ru-RU" sz="2000" dirty="0">
                          <a:latin typeface="+mn-lt"/>
                          <a:ea typeface="Times New Roman"/>
                          <a:cs typeface="Times New Roman"/>
                        </a:rPr>
                        <a:t> в Ессентуках – взорвана электричка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73784161"/>
                  </a:ext>
                </a:extLst>
              </a:tr>
              <a:tr h="254319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+mn-lt"/>
                          <a:ea typeface="Times New Roman"/>
                          <a:cs typeface="Times New Roman"/>
                        </a:rPr>
                        <a:t>2004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+mn-lt"/>
                          <a:ea typeface="Times New Roman"/>
                          <a:cs typeface="Times New Roman"/>
                        </a:rPr>
                        <a:t>Захват школы в Беслане.</a:t>
                      </a: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+mn-lt"/>
                          <a:ea typeface="Times New Roman"/>
                          <a:cs typeface="Times New Roman"/>
                        </a:rPr>
                        <a:t>Взрыв у метро «Рижская».</a:t>
                      </a: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+mn-lt"/>
                          <a:ea typeface="Times New Roman"/>
                          <a:cs typeface="Times New Roman"/>
                        </a:rPr>
                        <a:t>Авиакатастрофа ТУ-154 и ТУ-134.</a:t>
                      </a: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+mn-lt"/>
                          <a:ea typeface="Times New Roman"/>
                          <a:cs typeface="Times New Roman"/>
                        </a:rPr>
                        <a:t>Взрыв в московском метро.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30957226"/>
                  </a:ext>
                </a:extLst>
              </a:tr>
              <a:tr h="127159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+mn-lt"/>
                          <a:ea typeface="Times New Roman"/>
                          <a:cs typeface="Times New Roman"/>
                        </a:rPr>
                        <a:t>2005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+mn-lt"/>
                          <a:ea typeface="Times New Roman"/>
                          <a:cs typeface="Times New Roman"/>
                        </a:rPr>
                        <a:t>Нападение на Нальчик.</a:t>
                      </a: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+mn-lt"/>
                          <a:ea typeface="Times New Roman"/>
                          <a:cs typeface="Times New Roman"/>
                        </a:rPr>
                        <a:t>Бомба под поездом Москва-Грозный.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5863608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1279376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014771"/>
              </p:ext>
            </p:extLst>
          </p:nvPr>
        </p:nvGraphicFramePr>
        <p:xfrm>
          <a:off x="1745672" y="526473"/>
          <a:ext cx="8551490" cy="5745302"/>
        </p:xfrm>
        <a:graphic>
          <a:graphicData uri="http://schemas.openxmlformats.org/drawingml/2006/table">
            <a:tbl>
              <a:tblPr/>
              <a:tblGrid>
                <a:gridCol w="1399868">
                  <a:extLst>
                    <a:ext uri="{9D8B030D-6E8A-4147-A177-3AD203B41FA5}">
                      <a16:colId xmlns:a16="http://schemas.microsoft.com/office/drawing/2014/main" val="1210335134"/>
                    </a:ext>
                  </a:extLst>
                </a:gridCol>
                <a:gridCol w="7151622">
                  <a:extLst>
                    <a:ext uri="{9D8B030D-6E8A-4147-A177-3AD203B41FA5}">
                      <a16:colId xmlns:a16="http://schemas.microsoft.com/office/drawing/2014/main" val="789682275"/>
                    </a:ext>
                  </a:extLst>
                </a:gridCol>
              </a:tblGrid>
              <a:tr h="83094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+mn-lt"/>
                          <a:ea typeface="Times New Roman"/>
                          <a:cs typeface="Times New Roman"/>
                        </a:rPr>
                        <a:t>2006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+mn-lt"/>
                          <a:ea typeface="Times New Roman"/>
                          <a:cs typeface="Times New Roman"/>
                        </a:rPr>
                        <a:t>Взрыв на </a:t>
                      </a:r>
                      <a:r>
                        <a:rPr lang="ru-RU" sz="2000" dirty="0" err="1">
                          <a:latin typeface="+mn-lt"/>
                          <a:ea typeface="Times New Roman"/>
                          <a:cs typeface="Times New Roman"/>
                        </a:rPr>
                        <a:t>черкизовском</a:t>
                      </a:r>
                      <a:r>
                        <a:rPr lang="ru-RU" sz="2000" dirty="0">
                          <a:latin typeface="+mn-lt"/>
                          <a:ea typeface="Times New Roman"/>
                          <a:cs typeface="Times New Roman"/>
                        </a:rPr>
                        <a:t> рынке.</a:t>
                      </a: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+mn-lt"/>
                          <a:ea typeface="Times New Roman"/>
                          <a:cs typeface="Times New Roman"/>
                        </a:rPr>
                        <a:t>Подрыв замминистра внутренних дел </a:t>
                      </a:r>
                      <a:r>
                        <a:rPr lang="ru-RU" sz="2000" dirty="0" err="1">
                          <a:latin typeface="+mn-lt"/>
                          <a:ea typeface="Times New Roman"/>
                          <a:cs typeface="Times New Roman"/>
                        </a:rPr>
                        <a:t>Ингушении</a:t>
                      </a:r>
                      <a:r>
                        <a:rPr lang="ru-RU" sz="2000" dirty="0">
                          <a:latin typeface="+mn-lt"/>
                          <a:ea typeface="Times New Roman"/>
                          <a:cs typeface="Times New Roman"/>
                        </a:rPr>
                        <a:t>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83960561"/>
                  </a:ext>
                </a:extLst>
              </a:tr>
              <a:tr h="120657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+mn-lt"/>
                          <a:ea typeface="Times New Roman"/>
                          <a:cs typeface="Times New Roman"/>
                        </a:rPr>
                        <a:t>2007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+mn-lt"/>
                          <a:ea typeface="Times New Roman"/>
                          <a:cs typeface="Times New Roman"/>
                        </a:rPr>
                        <a:t>Взрывы автобусов в </a:t>
                      </a:r>
                      <a:r>
                        <a:rPr lang="ru-RU" sz="2000" dirty="0" err="1">
                          <a:latin typeface="+mn-lt"/>
                          <a:ea typeface="Times New Roman"/>
                          <a:cs typeface="Times New Roman"/>
                        </a:rPr>
                        <a:t>Невинномыске</a:t>
                      </a:r>
                      <a:r>
                        <a:rPr lang="ru-RU" sz="2000" dirty="0">
                          <a:latin typeface="+mn-lt"/>
                          <a:ea typeface="Times New Roman"/>
                          <a:cs typeface="Times New Roman"/>
                        </a:rPr>
                        <a:t>, Северной Осетии и Тольятти.</a:t>
                      </a: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+mn-lt"/>
                          <a:ea typeface="Times New Roman"/>
                          <a:cs typeface="Times New Roman"/>
                        </a:rPr>
                        <a:t>Взрыв «Невского экспресса».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1360661"/>
                  </a:ext>
                </a:extLst>
              </a:tr>
              <a:tr h="110412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+mn-lt"/>
                          <a:ea typeface="Times New Roman"/>
                          <a:cs typeface="Times New Roman"/>
                        </a:rPr>
                        <a:t>2008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+mn-lt"/>
                          <a:ea typeface="Times New Roman"/>
                          <a:cs typeface="Times New Roman"/>
                        </a:rPr>
                        <a:t>Террористка-смертница </a:t>
                      </a:r>
                      <a:r>
                        <a:rPr lang="ru-RU" sz="2000" dirty="0" smtClean="0">
                          <a:latin typeface="+mn-lt"/>
                          <a:ea typeface="Times New Roman"/>
                          <a:cs typeface="Times New Roman"/>
                        </a:rPr>
                        <a:t>взорвала маршрутное </a:t>
                      </a:r>
                      <a:r>
                        <a:rPr lang="ru-RU" sz="2000" dirty="0" err="1" smtClean="0">
                          <a:latin typeface="+mn-lt"/>
                          <a:ea typeface="Times New Roman"/>
                          <a:cs typeface="Times New Roman"/>
                        </a:rPr>
                        <a:t>ткаси</a:t>
                      </a:r>
                      <a:r>
                        <a:rPr lang="ru-RU" sz="2000" dirty="0">
                          <a:latin typeface="+mn-lt"/>
                          <a:ea typeface="Times New Roman"/>
                          <a:cs typeface="Times New Roman"/>
                        </a:rPr>
                        <a:t> во Владикавказе, Северная Осетия. Погибло 12 человек.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52752400"/>
                  </a:ext>
                </a:extLst>
              </a:tr>
              <a:tr h="226162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+mn-lt"/>
                          <a:ea typeface="Times New Roman"/>
                          <a:cs typeface="Times New Roman"/>
                        </a:rPr>
                        <a:t>2009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n-lt"/>
                          <a:ea typeface="Times New Roman"/>
                          <a:cs typeface="Times New Roman"/>
                        </a:rPr>
                        <a:t>Теракт в</a:t>
                      </a:r>
                      <a:r>
                        <a:rPr lang="ru-RU" sz="2000" baseline="0" dirty="0" smtClean="0">
                          <a:latin typeface="+mn-lt"/>
                          <a:ea typeface="Times New Roman"/>
                          <a:cs typeface="Times New Roman"/>
                        </a:rPr>
                        <a:t> Назрани. </a:t>
                      </a:r>
                      <a:r>
                        <a:rPr lang="ru-RU" sz="2000" dirty="0" smtClean="0">
                          <a:latin typeface="+mn-lt"/>
                          <a:ea typeface="Times New Roman"/>
                          <a:cs typeface="Times New Roman"/>
                        </a:rPr>
                        <a:t>25 </a:t>
                      </a:r>
                      <a:r>
                        <a:rPr lang="ru-RU" sz="2000" dirty="0">
                          <a:latin typeface="+mn-lt"/>
                          <a:ea typeface="Times New Roman"/>
                          <a:cs typeface="Times New Roman"/>
                        </a:rPr>
                        <a:t>человек погибло и 136 получили ранения различной степени тяжести.</a:t>
                      </a: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n-lt"/>
                          <a:ea typeface="Times New Roman"/>
                          <a:cs typeface="Times New Roman"/>
                        </a:rPr>
                        <a:t>Крушение поезда «Невский экспресс»</a:t>
                      </a:r>
                      <a:r>
                        <a:rPr lang="ru-RU" sz="2000" dirty="0">
                          <a:latin typeface="+mn-lt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744362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290631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249382"/>
            <a:ext cx="8679234" cy="845127"/>
          </a:xfrm>
        </p:spPr>
        <p:txBody>
          <a:bodyPr/>
          <a:lstStyle/>
          <a:p>
            <a:pPr algn="ctr"/>
            <a:r>
              <a:rPr lang="ru-RU" b="1" dirty="0" smtClean="0"/>
              <a:t>Пояснительная </a:t>
            </a:r>
            <a:r>
              <a:rPr lang="ru-RU" b="1" dirty="0"/>
              <a:t>записка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84908" y="1215939"/>
            <a:ext cx="11249891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sz="2400" dirty="0">
                <a:latin typeface="Century" panose="020406040505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День солидарности в борьбе с терроризмом — одна из памятных дат в </a:t>
            </a:r>
            <a:r>
              <a:rPr lang="ru-RU" sz="2400" dirty="0" smtClean="0">
                <a:latin typeface="Century" panose="020406040505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России, </a:t>
            </a:r>
            <a:r>
              <a:rPr lang="ru-RU" sz="2400" dirty="0">
                <a:latin typeface="Century" panose="020406040505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которая отмечается ежегодно 3 сентября.</a:t>
            </a:r>
            <a:endParaRPr lang="ru-RU" sz="2400" dirty="0" smtClean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sz="2400" dirty="0">
                <a:latin typeface="Century" panose="020406040505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Эта новая памятная дата России была установлена в соответствии с федеральным законом Российской Федерации «О днях воинской славы (победных днях) России» в редакции от 21 июля 2005 года. Она напрямую связана с событиями в Беслане 1—3 сентября 2004 года.</a:t>
            </a:r>
            <a:endParaRPr lang="ru-RU" sz="2400" dirty="0" smtClean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sz="2400" dirty="0">
                <a:latin typeface="Century" panose="020406040505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В день солидарности в борьбе с терроризмом не только в Беслане, но и по всей стране вспоминают жертв террористических актов, а также сотрудников правоохранительных </a:t>
            </a:r>
            <a:r>
              <a:rPr lang="ru-RU" sz="2400" dirty="0" smtClean="0">
                <a:latin typeface="Century" panose="020406040505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органов, </a:t>
            </a:r>
            <a:r>
              <a:rPr lang="ru-RU" sz="2400" dirty="0">
                <a:latin typeface="Century" panose="020406040505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погибших при выполнении служебного долга.</a:t>
            </a:r>
            <a:endParaRPr lang="ru-RU" sz="24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180723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6617784"/>
              </p:ext>
            </p:extLst>
          </p:nvPr>
        </p:nvGraphicFramePr>
        <p:xfrm>
          <a:off x="1754477" y="279256"/>
          <a:ext cx="8429684" cy="5898737"/>
        </p:xfrm>
        <a:graphic>
          <a:graphicData uri="http://schemas.openxmlformats.org/drawingml/2006/table">
            <a:tbl>
              <a:tblPr/>
              <a:tblGrid>
                <a:gridCol w="1379929">
                  <a:extLst>
                    <a:ext uri="{9D8B030D-6E8A-4147-A177-3AD203B41FA5}">
                      <a16:colId xmlns:a16="http://schemas.microsoft.com/office/drawing/2014/main" val="4102050803"/>
                    </a:ext>
                  </a:extLst>
                </a:gridCol>
                <a:gridCol w="7049755">
                  <a:extLst>
                    <a:ext uri="{9D8B030D-6E8A-4147-A177-3AD203B41FA5}">
                      <a16:colId xmlns:a16="http://schemas.microsoft.com/office/drawing/2014/main" val="4211639394"/>
                    </a:ext>
                  </a:extLst>
                </a:gridCol>
              </a:tblGrid>
              <a:tr h="1357322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+mn-lt"/>
                          <a:ea typeface="Times New Roman"/>
                          <a:cs typeface="Times New Roman"/>
                        </a:rPr>
                        <a:t>2010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+mn-lt"/>
                          <a:ea typeface="Times New Roman"/>
                          <a:cs typeface="Times New Roman"/>
                        </a:rPr>
                        <a:t>Взрывы в метро – Лубянка, Парк культуры.</a:t>
                      </a: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+mn-lt"/>
                          <a:ea typeface="Times New Roman"/>
                          <a:cs typeface="Times New Roman"/>
                        </a:rPr>
                        <a:t>Террористический акт во </a:t>
                      </a:r>
                      <a:r>
                        <a:rPr lang="ru-RU" sz="2000" dirty="0" smtClean="0">
                          <a:latin typeface="+mn-lt"/>
                          <a:ea typeface="Times New Roman"/>
                          <a:cs typeface="Times New Roman"/>
                        </a:rPr>
                        <a:t>Владикавказе.</a:t>
                      </a:r>
                      <a:endParaRPr lang="ru-RU" sz="20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82532946"/>
                  </a:ext>
                </a:extLst>
              </a:tr>
              <a:tr h="908283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+mn-lt"/>
                          <a:ea typeface="Times New Roman"/>
                          <a:cs typeface="Times New Roman"/>
                        </a:rPr>
                        <a:t>2011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+mn-lt"/>
                          <a:ea typeface="Times New Roman"/>
                          <a:cs typeface="Times New Roman"/>
                        </a:rPr>
                        <a:t>Взрыв в </a:t>
                      </a:r>
                      <a:r>
                        <a:rPr lang="ru-RU" sz="2000" dirty="0" smtClean="0">
                          <a:latin typeface="+mn-lt"/>
                          <a:ea typeface="Times New Roman"/>
                          <a:cs typeface="Times New Roman"/>
                        </a:rPr>
                        <a:t> аэропорту Домодедово </a:t>
                      </a:r>
                      <a:endParaRPr lang="ru-RU" sz="20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77457761"/>
                  </a:ext>
                </a:extLst>
              </a:tr>
              <a:tr h="908283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+mn-lt"/>
                          <a:ea typeface="Times New Roman"/>
                          <a:cs typeface="Times New Roman"/>
                        </a:rPr>
                        <a:t>2012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+mn-lt"/>
                          <a:ea typeface="Times New Roman"/>
                          <a:cs typeface="Times New Roman"/>
                        </a:rPr>
                        <a:t>Взрывы в Дагестане, в Грозном, в Северной Осетии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85907363"/>
                  </a:ext>
                </a:extLst>
              </a:tr>
              <a:tr h="908283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+mn-lt"/>
                          <a:ea typeface="Times New Roman"/>
                          <a:cs typeface="Times New Roman"/>
                        </a:rPr>
                        <a:t>2013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+mn-lt"/>
                          <a:ea typeface="Times New Roman"/>
                          <a:cs typeface="Times New Roman"/>
                        </a:rPr>
                        <a:t>Три взрыва в Волгограде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85164098"/>
                  </a:ext>
                </a:extLst>
              </a:tr>
              <a:tr h="908283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+mn-lt"/>
                          <a:ea typeface="Times New Roman"/>
                          <a:cs typeface="Times New Roman"/>
                        </a:rPr>
                        <a:t>2014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+mn-lt"/>
                          <a:ea typeface="Times New Roman"/>
                          <a:cs typeface="Times New Roman"/>
                        </a:rPr>
                        <a:t>Взрывы в Дагестане, в Грозном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26174789"/>
                  </a:ext>
                </a:extLst>
              </a:tr>
              <a:tr h="908283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+mn-lt"/>
                          <a:ea typeface="Times New Roman"/>
                          <a:cs typeface="Times New Roman"/>
                        </a:rPr>
                        <a:t>2017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+mn-lt"/>
                          <a:ea typeface="Times New Roman"/>
                          <a:cs typeface="Times New Roman"/>
                        </a:rPr>
                        <a:t>Взрыв в метро в Санкт-Петербурге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275103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7923708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5964" y="313702"/>
            <a:ext cx="9444904" cy="6299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029736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18947" y="1727336"/>
            <a:ext cx="9404723" cy="1400530"/>
          </a:xfrm>
        </p:spPr>
        <p:txBody>
          <a:bodyPr/>
          <a:lstStyle/>
          <a:p>
            <a:pPr algn="ctr"/>
            <a:r>
              <a:rPr lang="ru-RU" sz="6000" b="1" dirty="0" smtClean="0"/>
              <a:t>ПАМЯТКА</a:t>
            </a:r>
            <a:r>
              <a:rPr lang="ru-RU" sz="4800" b="1" dirty="0" smtClean="0"/>
              <a:t/>
            </a:r>
            <a:br>
              <a:rPr lang="ru-RU" sz="4800" b="1" dirty="0" smtClean="0"/>
            </a:br>
            <a:r>
              <a:rPr lang="ru-RU" sz="4800" b="1" dirty="0" smtClean="0"/>
              <a:t>при </a:t>
            </a:r>
            <a:r>
              <a:rPr lang="ru-RU" sz="4800" b="1" dirty="0"/>
              <a:t>угрозе </a:t>
            </a:r>
            <a:r>
              <a:rPr lang="ru-RU" sz="4800" b="1" dirty="0" smtClean="0"/>
              <a:t>террористических </a:t>
            </a:r>
            <a:r>
              <a:rPr lang="ru-RU" sz="4800" b="1" dirty="0"/>
              <a:t>актов</a:t>
            </a:r>
            <a:r>
              <a:rPr lang="ru-RU" sz="4800" dirty="0"/>
              <a:t/>
            </a:r>
            <a:br>
              <a:rPr lang="ru-RU" sz="4800" dirty="0"/>
            </a:b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240491572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066799" y="525708"/>
            <a:ext cx="9337965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2400" b="1" dirty="0">
                <a:ea typeface="Times New Roman" panose="02020603050405020304" pitchFamily="18" charset="0"/>
                <a:cs typeface="Arial" panose="020B0604020202020204" pitchFamily="34" charset="0"/>
              </a:rPr>
              <a:t>ПОМНИТЕ! </a:t>
            </a:r>
            <a:endParaRPr lang="ru-RU" sz="2400" b="1" dirty="0" smtClean="0"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ru-RU" sz="2400" b="1" dirty="0" smtClean="0">
                <a:ea typeface="Times New Roman" panose="02020603050405020304" pitchFamily="18" charset="0"/>
                <a:cs typeface="Arial" panose="020B0604020202020204" pitchFamily="34" charset="0"/>
              </a:rPr>
              <a:t>Террористические </a:t>
            </a:r>
            <a:r>
              <a:rPr lang="ru-RU" sz="2400" b="1" dirty="0">
                <a:ea typeface="Times New Roman" panose="02020603050405020304" pitchFamily="18" charset="0"/>
                <a:cs typeface="Arial" panose="020B0604020202020204" pitchFamily="34" charset="0"/>
              </a:rPr>
              <a:t>группы могут установить взрывные устройства на объекте в самых неожиданных местах (в помещениях военного городка, подвалах строящегося здания, в местах массового скопления людей, трансформаторных будках, в припаркованных машинах, на рабочих местах т.д.).</a:t>
            </a:r>
            <a:endParaRPr lang="ru-RU" sz="2400" b="1" dirty="0" smtClean="0">
              <a:effectLst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ru-RU" sz="2400" b="1" dirty="0">
                <a:ea typeface="Times New Roman" panose="02020603050405020304" pitchFamily="18" charset="0"/>
                <a:cs typeface="Arial" panose="020B0604020202020204" pitchFamily="34" charset="0"/>
              </a:rPr>
              <a:t>Правильные, грамотные действия каждого гражданина могут предупредить террористический акт, значительно снизить его последствия, сохранить Вашу жизнь и жизнь других.</a:t>
            </a:r>
            <a:endParaRPr lang="ru-RU" sz="2400" b="1" dirty="0">
              <a:effectLst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72254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7018" y="124691"/>
            <a:ext cx="8623816" cy="1728557"/>
          </a:xfrm>
        </p:spPr>
        <p:txBody>
          <a:bodyPr/>
          <a:lstStyle/>
          <a:p>
            <a:pPr algn="ctr"/>
            <a:r>
              <a:rPr lang="ru-RU" sz="3200" b="1" dirty="0"/>
              <a:t>Требования безопасности при угрозе проведения террористического акта</a:t>
            </a:r>
            <a:r>
              <a:rPr lang="ru-RU" sz="3200" dirty="0"/>
              <a:t/>
            </a:r>
            <a:br>
              <a:rPr lang="ru-RU" sz="3200" dirty="0"/>
            </a:br>
            <a:endParaRPr lang="ru-RU" sz="32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997528" y="1278778"/>
            <a:ext cx="9518072" cy="55737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2000" dirty="0">
                <a:ea typeface="Times New Roman" panose="02020603050405020304" pitchFamily="18" charset="0"/>
                <a:cs typeface="Arial" panose="020B0604020202020204" pitchFamily="34" charset="0"/>
              </a:rPr>
              <a:t>1.Быть предельно внимательными к окружающим Вас людям. Ни при каких условиях НЕ ДОПУСКАЙТЕ ПАНИКИ!!!</a:t>
            </a:r>
            <a:endParaRPr lang="ru-RU" sz="2000" dirty="0" smtClean="0">
              <a:effectLst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ru-RU" sz="2000" dirty="0">
                <a:ea typeface="Times New Roman" panose="02020603050405020304" pitchFamily="18" charset="0"/>
                <a:cs typeface="Arial" panose="020B0604020202020204" pitchFamily="34" charset="0"/>
              </a:rPr>
              <a:t>2. Обезопасьте свой объект, служебное место:</a:t>
            </a:r>
            <a:endParaRPr lang="ru-RU" sz="2000" dirty="0" smtClean="0">
              <a:effectLst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ru-RU" sz="2000" dirty="0">
                <a:ea typeface="Times New Roman" panose="02020603050405020304" pitchFamily="18" charset="0"/>
                <a:cs typeface="Arial" panose="020B0604020202020204" pitchFamily="34" charset="0"/>
              </a:rPr>
              <a:t>- выполнить противопожарные мероприятия и обеспечить их постоянное соблюдение;</a:t>
            </a:r>
            <a:endParaRPr lang="ru-RU" sz="2000" dirty="0" smtClean="0">
              <a:effectLst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ru-RU" sz="2000" dirty="0">
                <a:ea typeface="Times New Roman" panose="02020603050405020304" pitchFamily="18" charset="0"/>
                <a:cs typeface="Arial" panose="020B0604020202020204" pitchFamily="34" charset="0"/>
              </a:rPr>
              <a:t>- проверить места возможного заложения взрывных устройств и создание взрывоопасных воздушных смесей;</a:t>
            </a:r>
            <a:endParaRPr lang="ru-RU" sz="2000" dirty="0" smtClean="0">
              <a:effectLst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ru-RU" sz="2000" dirty="0">
                <a:ea typeface="Times New Roman" panose="02020603050405020304" pitchFamily="18" charset="0"/>
                <a:cs typeface="Arial" panose="020B0604020202020204" pitchFamily="34" charset="0"/>
              </a:rPr>
              <a:t>- не оставлять без внимания появление рядом с вами посторонних лиц, на стоянке - незнакомых автомобилей, закрытых контейнеров и других подозрительных предметов;</a:t>
            </a:r>
            <a:endParaRPr lang="ru-RU" sz="2000" dirty="0" smtClean="0">
              <a:effectLst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ru-RU" sz="2000" dirty="0">
                <a:ea typeface="Times New Roman" panose="02020603050405020304" pitchFamily="18" charset="0"/>
                <a:cs typeface="Arial" panose="020B0604020202020204" pitchFamily="34" charset="0"/>
              </a:rPr>
              <a:t>- о всех подозрительных предметах сообщать непосредственному командиру (начальнику).</a:t>
            </a:r>
            <a:endParaRPr lang="ru-RU" sz="2000" dirty="0">
              <a:effectLst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287425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4509" y="96982"/>
            <a:ext cx="8956325" cy="762000"/>
          </a:xfrm>
        </p:spPr>
        <p:txBody>
          <a:bodyPr/>
          <a:lstStyle/>
          <a:p>
            <a:r>
              <a:rPr lang="ru-RU" sz="3200" b="1" dirty="0"/>
              <a:t>Вы обнаружили взрывоопасный предмет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66256" y="858982"/>
            <a:ext cx="10196944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dirty="0">
                <a:ea typeface="Times New Roman" panose="02020603050405020304" pitchFamily="18" charset="0"/>
                <a:cs typeface="Arial" panose="020B0604020202020204" pitchFamily="34" charset="0"/>
              </a:rPr>
              <a:t>Террористические группы могут использовать как промышленные, так и самодельные устройства, замаскированные под любой предмет.</a:t>
            </a:r>
            <a:endParaRPr lang="ru-RU" sz="1600" dirty="0" smtClean="0">
              <a:effectLst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ru-RU" dirty="0">
                <a:ea typeface="Times New Roman" panose="02020603050405020304" pitchFamily="18" charset="0"/>
                <a:cs typeface="Arial" panose="020B0604020202020204" pitchFamily="34" charset="0"/>
              </a:rPr>
              <a:t>Заметив подозрительный предмет:</a:t>
            </a:r>
            <a:endParaRPr lang="ru-RU" sz="1600" dirty="0" smtClean="0">
              <a:effectLst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ru-RU" dirty="0">
                <a:ea typeface="Times New Roman" panose="02020603050405020304" pitchFamily="18" charset="0"/>
                <a:cs typeface="Arial" panose="020B0604020202020204" pitchFamily="34" charset="0"/>
              </a:rPr>
              <a:t>1. Не подходите близко к нему, не трогайте руками и не пытайтесь открывать.</a:t>
            </a:r>
            <a:endParaRPr lang="ru-RU" sz="1600" dirty="0" smtClean="0">
              <a:effectLst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ru-RU" dirty="0">
                <a:ea typeface="Times New Roman" panose="02020603050405020304" pitchFamily="18" charset="0"/>
                <a:cs typeface="Arial" panose="020B0604020202020204" pitchFamily="34" charset="0"/>
              </a:rPr>
              <a:t>2. Через других лиц сообщите о находке своему непосредственному командиру (начальнику).</a:t>
            </a:r>
            <a:endParaRPr lang="ru-RU" sz="1600" dirty="0" smtClean="0">
              <a:effectLst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ru-RU" dirty="0">
                <a:ea typeface="Times New Roman" panose="02020603050405020304" pitchFamily="18" charset="0"/>
                <a:cs typeface="Arial" panose="020B0604020202020204" pitchFamily="34" charset="0"/>
              </a:rPr>
              <a:t>3. Не разрешайте военнослужащим, случайным людям подходить к опасному предмету, прикасаться к нему или пытаться обезвредить до прибытия представителей МВД и ФСБ России.</a:t>
            </a:r>
            <a:endParaRPr lang="ru-RU" sz="1600" dirty="0" smtClean="0">
              <a:effectLst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ru-RU" dirty="0">
                <a:ea typeface="Times New Roman" panose="02020603050405020304" pitchFamily="18" charset="0"/>
                <a:cs typeface="Arial" panose="020B0604020202020204" pitchFamily="34" charset="0"/>
              </a:rPr>
              <a:t>Совершая поездки в транспорте (особенно в метро), обращайте внимание на оставленные предметы (сумки, портфели, свертки и т.д.).</a:t>
            </a:r>
            <a:endParaRPr lang="ru-RU" sz="1600" dirty="0" smtClean="0">
              <a:effectLst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ru-RU" dirty="0">
                <a:ea typeface="Times New Roman" panose="02020603050405020304" pitchFamily="18" charset="0"/>
                <a:cs typeface="Arial" panose="020B0604020202020204" pitchFamily="34" charset="0"/>
              </a:rPr>
              <a:t>При обнаружении таких предметов немедленно сообщите водителю (машинисту) или любому сотруднику полиции. Не открывайте их, не трогайте руками, предупредите стоящих рядом людей</a:t>
            </a:r>
            <a:r>
              <a:rPr lang="ru-RU" dirty="0" smtClean="0">
                <a:ea typeface="Times New Roman" panose="02020603050405020304" pitchFamily="18" charset="0"/>
                <a:cs typeface="Arial" panose="020B0604020202020204" pitchFamily="34" charset="0"/>
              </a:rPr>
              <a:t>.</a:t>
            </a:r>
            <a:endParaRPr lang="ru-RU" sz="1600" dirty="0" smtClean="0">
              <a:effectLst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601491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18509" y="138545"/>
            <a:ext cx="7432325" cy="872837"/>
          </a:xfrm>
        </p:spPr>
        <p:txBody>
          <a:bodyPr/>
          <a:lstStyle/>
          <a:p>
            <a:r>
              <a:rPr lang="ru-RU" b="1" dirty="0"/>
              <a:t>Если произошел взрыв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27961" y="807507"/>
            <a:ext cx="10218366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dirty="0">
                <a:ea typeface="Times New Roman" panose="02020603050405020304" pitchFamily="18" charset="0"/>
                <a:cs typeface="Arial" panose="020B0604020202020204" pitchFamily="34" charset="0"/>
              </a:rPr>
              <a:t>1. Постарайтесь успокоиться и уточнить обстановку.</a:t>
            </a:r>
            <a:endParaRPr lang="ru-RU" sz="1600" dirty="0" smtClean="0">
              <a:effectLst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ru-RU" dirty="0">
                <a:ea typeface="Times New Roman" panose="02020603050405020304" pitchFamily="18" charset="0"/>
                <a:cs typeface="Arial" panose="020B0604020202020204" pitchFamily="34" charset="0"/>
              </a:rPr>
              <a:t>2. Продвигаться следует осторожно, не трогать поврежденные конструкции, оголившиеся провода.</a:t>
            </a:r>
            <a:endParaRPr lang="ru-RU" sz="1600" dirty="0" smtClean="0">
              <a:effectLst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ru-RU" dirty="0">
                <a:ea typeface="Times New Roman" panose="02020603050405020304" pitchFamily="18" charset="0"/>
                <a:cs typeface="Arial" panose="020B0604020202020204" pitchFamily="34" charset="0"/>
              </a:rPr>
              <a:t>3. В разрушенном или поврежденном помещении из-за опасности взрыва скопившихся газов нельзя пользоваться открытым пламенем (спички, свечи, факел и т.д.).</a:t>
            </a:r>
            <a:endParaRPr lang="ru-RU" sz="1600" dirty="0" smtClean="0">
              <a:effectLst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ru-RU" dirty="0">
                <a:ea typeface="Times New Roman" panose="02020603050405020304" pitchFamily="18" charset="0"/>
                <a:cs typeface="Arial" panose="020B0604020202020204" pitchFamily="34" charset="0"/>
              </a:rPr>
              <a:t>4. При задымлении защитите органы дыхания смоченным носовым платком (лоскутом ткани, полотенцем)</a:t>
            </a:r>
            <a:endParaRPr lang="ru-RU" sz="1600" dirty="0" smtClean="0">
              <a:effectLst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ru-RU" dirty="0">
                <a:ea typeface="Times New Roman" panose="02020603050405020304" pitchFamily="18" charset="0"/>
                <a:cs typeface="Arial" panose="020B0604020202020204" pitchFamily="34" charset="0"/>
              </a:rPr>
              <a:t>5. При наличии пострадавших, примите меры по оказанию первой медицинской помощи и выходу из района поражения.</a:t>
            </a:r>
            <a:endParaRPr lang="ru-RU" sz="1600" dirty="0" smtClean="0">
              <a:effectLst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ru-RU" dirty="0">
                <a:ea typeface="Times New Roman" panose="02020603050405020304" pitchFamily="18" charset="0"/>
                <a:cs typeface="Arial" panose="020B0604020202020204" pitchFamily="34" charset="0"/>
              </a:rPr>
              <a:t>6. Действуйте в строгом соответствии с должностными обязанностями.</a:t>
            </a:r>
            <a:endParaRPr lang="ru-RU" sz="1600" dirty="0" smtClean="0">
              <a:effectLst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ru-RU" dirty="0">
                <a:ea typeface="Times New Roman" panose="02020603050405020304" pitchFamily="18" charset="0"/>
                <a:cs typeface="Arial" panose="020B0604020202020204" pitchFamily="34" charset="0"/>
              </a:rPr>
              <a:t>В случае необходимой эвакуации выполните соответствующие мероприятия. При невозможности эвакуации (из здания, помещения) найдите возможность оповестить о месте своего нахождения (например – выйти на балкон, выбить стекло, т.д.).</a:t>
            </a:r>
            <a:endParaRPr lang="ru-RU" sz="1600" dirty="0">
              <a:effectLst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630562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10145" y="152400"/>
            <a:ext cx="8540689" cy="1700848"/>
          </a:xfrm>
        </p:spPr>
        <p:txBody>
          <a:bodyPr/>
          <a:lstStyle/>
          <a:p>
            <a:r>
              <a:rPr lang="ru-RU" b="1" dirty="0"/>
              <a:t>Вас завалило обломками стен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26473" y="837724"/>
            <a:ext cx="9850582" cy="58566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dirty="0">
                <a:ea typeface="Times New Roman" panose="02020603050405020304" pitchFamily="18" charset="0"/>
                <a:cs typeface="Arial" panose="020B0604020202020204" pitchFamily="34" charset="0"/>
              </a:rPr>
              <a:t>1. Успокойтесь, не падайте духом.</a:t>
            </a:r>
            <a:endParaRPr lang="ru-RU" sz="1600" dirty="0" smtClean="0">
              <a:effectLst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ru-RU" dirty="0">
                <a:ea typeface="Times New Roman" panose="02020603050405020304" pitchFamily="18" charset="0"/>
                <a:cs typeface="Arial" panose="020B0604020202020204" pitchFamily="34" charset="0"/>
              </a:rPr>
              <a:t>2. Старайтесь дышать глубоко, ровно, не торопитесь.</a:t>
            </a:r>
            <a:endParaRPr lang="ru-RU" sz="1600" dirty="0" smtClean="0">
              <a:effectLst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ru-RU" dirty="0">
                <a:ea typeface="Times New Roman" panose="02020603050405020304" pitchFamily="18" charset="0"/>
                <a:cs typeface="Arial" panose="020B0604020202020204" pitchFamily="34" charset="0"/>
              </a:rPr>
              <a:t>3. Приготовьтесь терпеть голод и жажду.</a:t>
            </a:r>
            <a:endParaRPr lang="ru-RU" sz="1600" dirty="0" smtClean="0">
              <a:effectLst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ru-RU" dirty="0">
                <a:ea typeface="Times New Roman" panose="02020603050405020304" pitchFamily="18" charset="0"/>
                <a:cs typeface="Arial" panose="020B0604020202020204" pitchFamily="34" charset="0"/>
              </a:rPr>
              <a:t>4. Голосом и стуком привлекайте внимание людей к себе.</a:t>
            </a:r>
            <a:endParaRPr lang="ru-RU" sz="1600" dirty="0" smtClean="0">
              <a:effectLst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ru-RU" dirty="0">
                <a:ea typeface="Times New Roman" panose="02020603050405020304" pitchFamily="18" charset="0"/>
                <a:cs typeface="Arial" panose="020B0604020202020204" pitchFamily="34" charset="0"/>
              </a:rPr>
              <a:t>5. Если вы находитесь глубоко от поверхности земли, перемещайте влево-вправо любой металлический предмет (кольцо, ключи и т. д.) для обнаружения вас металлоискателем.</a:t>
            </a:r>
            <a:endParaRPr lang="ru-RU" sz="1600" dirty="0" smtClean="0">
              <a:effectLst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ru-RU" dirty="0">
                <a:ea typeface="Times New Roman" panose="02020603050405020304" pitchFamily="18" charset="0"/>
                <a:cs typeface="Arial" panose="020B0604020202020204" pitchFamily="34" charset="0"/>
              </a:rPr>
              <a:t>6. Если пространство около Вас относительно свободно, не зажигайте спички, свечи – берегите кислород.</a:t>
            </a:r>
            <a:endParaRPr lang="ru-RU" sz="1600" dirty="0" smtClean="0">
              <a:effectLst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ru-RU" dirty="0">
                <a:ea typeface="Times New Roman" panose="02020603050405020304" pitchFamily="18" charset="0"/>
                <a:cs typeface="Arial" panose="020B0604020202020204" pitchFamily="34" charset="0"/>
              </a:rPr>
              <a:t>7. Продвигайтесь осторожно, стараясь не вызвать нового обвала. Ориентируйтесь по движению воздуха, поступающего снаружи.</a:t>
            </a:r>
            <a:endParaRPr lang="ru-RU" sz="1600" dirty="0" smtClean="0">
              <a:effectLst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ru-RU" dirty="0">
                <a:ea typeface="Times New Roman" panose="02020603050405020304" pitchFamily="18" charset="0"/>
                <a:cs typeface="Arial" panose="020B0604020202020204" pitchFamily="34" charset="0"/>
              </a:rPr>
              <a:t>8. По возможности укрепите отвисающие балки или потолок с помощью других предметов (доски, кирпич и т.п.) и дожидайтесь помощи. Помните – помощь придет.</a:t>
            </a:r>
            <a:endParaRPr lang="ru-RU" sz="1600" dirty="0">
              <a:effectLst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1125052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cdn2.etokavkaz.ru/width/1200_4ce85301/etokavkaz/d/9/d95c749cd3d2498a730f4ae279ba06eafd247bd7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0432473" cy="68349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840706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6111" y="166256"/>
            <a:ext cx="9404723" cy="817418"/>
          </a:xfrm>
        </p:spPr>
        <p:txBody>
          <a:bodyPr/>
          <a:lstStyle/>
          <a:p>
            <a:pPr algn="ctr"/>
            <a:r>
              <a:rPr lang="ru-RU" b="1" dirty="0" smtClean="0"/>
              <a:t>          Пояснительная </a:t>
            </a:r>
            <a:r>
              <a:rPr lang="ru-RU" b="1" dirty="0"/>
              <a:t>записка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039090" y="1139087"/>
            <a:ext cx="9684328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sz="2400" b="1" dirty="0">
                <a:latin typeface="Century" panose="020406040505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Цели классного часа</a:t>
            </a:r>
            <a:r>
              <a:rPr lang="ru-RU" sz="2400" dirty="0">
                <a:latin typeface="Century" panose="020406040505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: 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000" dirty="0" smtClean="0"/>
              <a:t>объяснить </a:t>
            </a:r>
            <a:r>
              <a:rPr lang="ru-RU" sz="2000" dirty="0"/>
              <a:t>сущности терроризма, его типы и цели;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000" dirty="0"/>
              <a:t>совершенствование у школьников знаний о терроризме;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000" dirty="0"/>
              <a:t>формирование общественного сознания и гражданской </a:t>
            </a:r>
            <a:r>
              <a:rPr lang="ru-RU" sz="2000" dirty="0" smtClean="0"/>
              <a:t>позиции обучающихся;</a:t>
            </a:r>
          </a:p>
          <a:p>
            <a:pPr marL="285750" lvl="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000" dirty="0" smtClean="0"/>
              <a:t>изучить </a:t>
            </a:r>
            <a:r>
              <a:rPr lang="ru-RU" sz="2000" dirty="0"/>
              <a:t>правила поведения при теракте;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ru-RU" sz="2000" dirty="0"/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sz="2400" b="1" dirty="0" smtClean="0">
                <a:latin typeface="Century" panose="020406040505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Оборудование </a:t>
            </a:r>
            <a:r>
              <a:rPr lang="ru-RU" sz="2400" b="1" dirty="0">
                <a:latin typeface="Century" panose="020406040505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для проведения</a:t>
            </a:r>
            <a:r>
              <a:rPr lang="ru-RU" sz="2400" dirty="0">
                <a:latin typeface="Century" panose="020406040505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: компьютер, экран, презентация</a:t>
            </a:r>
          </a:p>
        </p:txBody>
      </p:sp>
    </p:spTree>
    <p:extLst>
      <p:ext uri="{BB962C8B-B14F-4D97-AF65-F5344CB8AC3E}">
        <p14:creationId xmlns:p14="http://schemas.microsoft.com/office/powerpoint/2010/main" val="29037696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6111" y="207818"/>
            <a:ext cx="9404723" cy="983673"/>
          </a:xfrm>
        </p:spPr>
        <p:txBody>
          <a:bodyPr/>
          <a:lstStyle/>
          <a:p>
            <a:pPr algn="ctr"/>
            <a:r>
              <a:rPr lang="ru-RU" b="1" dirty="0" smtClean="0"/>
              <a:t>         Ход </a:t>
            </a:r>
            <a:r>
              <a:rPr lang="ru-RU" b="1" dirty="0"/>
              <a:t>классного часа</a:t>
            </a:r>
            <a:r>
              <a:rPr lang="ru-RU" dirty="0"/>
              <a:t/>
            </a:r>
            <a:br>
              <a:rPr lang="ru-RU" dirty="0"/>
            </a:br>
            <a:r>
              <a:rPr lang="ru-RU" b="1" dirty="0" smtClean="0"/>
              <a:t> 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008908" y="1443543"/>
            <a:ext cx="8659091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2400" b="1" dirty="0">
                <a:latin typeface="Century" panose="020406040505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Вступительное слово классного руководителя;</a:t>
            </a:r>
          </a:p>
          <a:p>
            <a:pPr marL="342900" lvl="0" indent="-342900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2400" b="1" dirty="0">
                <a:latin typeface="Century" panose="020406040505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Презентация «Терроризм</a:t>
            </a:r>
            <a:r>
              <a:rPr lang="ru-RU" sz="2400" b="1" dirty="0" smtClean="0">
                <a:latin typeface="Century" panose="020406040505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»;</a:t>
            </a:r>
          </a:p>
          <a:p>
            <a:pPr marL="342900" lvl="0" indent="-342900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2400" b="1" dirty="0" smtClean="0">
                <a:latin typeface="Century" panose="020406040505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Обсуждение;</a:t>
            </a:r>
            <a:endParaRPr lang="ru-RU" sz="2400" b="1" dirty="0">
              <a:latin typeface="Century" panose="02040604050505020304" pitchFamily="18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342900" lvl="0" indent="-342900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2400" b="1" dirty="0">
                <a:latin typeface="Century" panose="020406040505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Заключительное слово классного руководителя</a:t>
            </a:r>
            <a:r>
              <a:rPr lang="ru-RU" sz="2400" b="1" dirty="0" smtClean="0">
                <a:latin typeface="Century" panose="020406040505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;</a:t>
            </a:r>
          </a:p>
          <a:p>
            <a:pPr marL="342900" lvl="0" indent="-342900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2400" b="1" dirty="0" smtClean="0">
                <a:latin typeface="Century" panose="020406040505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Минута молчания;</a:t>
            </a:r>
            <a:r>
              <a:rPr lang="ru-RU" sz="2400" b="1" dirty="0">
                <a:latin typeface="Century" panose="020406040505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 </a:t>
            </a:r>
            <a:endParaRPr lang="ru-RU" sz="2400" b="1" dirty="0" smtClean="0">
              <a:latin typeface="Century" panose="02040604050505020304" pitchFamily="18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342900" lvl="0" indent="-342900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</a:pPr>
            <a:endParaRPr lang="ru-RU" sz="2400" b="1" dirty="0">
              <a:latin typeface="Century" panose="02040604050505020304" pitchFamily="18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sz="2400" b="1" dirty="0">
                <a:latin typeface="Century" panose="020406040505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Время проведения классного часа  - 30 минут.</a:t>
            </a:r>
          </a:p>
        </p:txBody>
      </p:sp>
    </p:spTree>
    <p:extLst>
      <p:ext uri="{BB962C8B-B14F-4D97-AF65-F5344CB8AC3E}">
        <p14:creationId xmlns:p14="http://schemas.microsoft.com/office/powerpoint/2010/main" val="24626440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64327" y="452718"/>
            <a:ext cx="7986507" cy="1400530"/>
          </a:xfrm>
        </p:spPr>
        <p:txBody>
          <a:bodyPr/>
          <a:lstStyle/>
          <a:p>
            <a:r>
              <a:rPr lang="ru-RU" b="1" dirty="0"/>
              <a:t>Использованные источники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942108" y="1462046"/>
            <a:ext cx="10127673" cy="5170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14400" lvl="1" indent="-457200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  <a:tabLst>
                <a:tab pos="914400" algn="l"/>
              </a:tabLst>
            </a:pPr>
            <a:r>
              <a:rPr lang="ru-RU" sz="2000" b="1" dirty="0" smtClean="0"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Федеральный закон от 21 июля 2005г. № 98 – Ф3 «О внесении </a:t>
            </a:r>
            <a:r>
              <a:rPr lang="ru-RU" sz="2000" b="1" dirty="0" err="1" smtClean="0"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измененийв</a:t>
            </a:r>
            <a:r>
              <a:rPr lang="ru-RU" sz="2000" b="1" dirty="0" smtClean="0"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 Федеральный закон  «О днях воинской славы (победных днях) России»; </a:t>
            </a:r>
          </a:p>
          <a:p>
            <a:pPr marL="914400" lvl="1" indent="-457200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  <a:tabLst>
                <a:tab pos="914400" algn="l"/>
              </a:tabLst>
            </a:pPr>
            <a:endParaRPr lang="ru-RU" sz="2000" b="1" dirty="0"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914400" lvl="1" indent="-457200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  <a:tabLst>
                <a:tab pos="914400" algn="l"/>
              </a:tabLst>
            </a:pPr>
            <a:r>
              <a:rPr lang="ru-RU" sz="2000" b="1" dirty="0" smtClean="0"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Федеральная служба безопасности РФ. Как вести себя при похищении и став заложником террористов. [Электронный ресурс] </a:t>
            </a:r>
            <a:r>
              <a:rPr lang="ru-RU" sz="2000" b="1" u="none" strike="noStrike" dirty="0" smtClean="0">
                <a:effectLst/>
                <a:ea typeface="Times New Roman" panose="02020603050405020304" pitchFamily="18" charset="0"/>
                <a:cs typeface="Arial" panose="020B0604020202020204" pitchFamily="34" charset="0"/>
                <a:hlinkClick r:id="rId2"/>
              </a:rPr>
              <a:t>http://www.fsb.ru/fsb/supplement/advice/zahvat.htm</a:t>
            </a:r>
            <a:endParaRPr lang="ru-RU" sz="2000" b="1" dirty="0" smtClean="0">
              <a:effectLst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14400" lvl="1" indent="-457200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  <a:tabLst>
                <a:tab pos="914400" algn="l"/>
              </a:tabLst>
            </a:pPr>
            <a:endParaRPr lang="ru-RU" sz="2000" b="1" dirty="0" smtClean="0">
              <a:effectLst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914400" lvl="1" indent="-457200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  <a:tabLst>
                <a:tab pos="914400" algn="l"/>
              </a:tabLst>
            </a:pPr>
            <a:r>
              <a:rPr lang="ru-RU" sz="2000" b="1" dirty="0" smtClean="0"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Лица Беслана. Коммерсантъ</a:t>
            </a:r>
          </a:p>
          <a:p>
            <a:pPr marL="742950" lvl="1" indent="-285750">
              <a:lnSpc>
                <a:spcPct val="150000"/>
              </a:lnSpc>
              <a:spcAft>
                <a:spcPts val="0"/>
              </a:spcAft>
              <a:tabLst>
                <a:tab pos="914400" algn="l"/>
              </a:tabLst>
            </a:pPr>
            <a:endParaRPr lang="ru-RU" sz="2000" b="1" dirty="0" smtClean="0">
              <a:effectLst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742950" lvl="1" indent="-285750" algn="just">
              <a:lnSpc>
                <a:spcPct val="150000"/>
              </a:lnSpc>
              <a:spcAft>
                <a:spcPts val="0"/>
              </a:spcAft>
              <a:tabLst>
                <a:tab pos="914400" algn="l"/>
              </a:tabLst>
            </a:pPr>
            <a:endParaRPr lang="ru-RU" sz="2000" b="1" dirty="0" smtClean="0">
              <a:effectLst/>
              <a:ea typeface="Times New Roman" panose="02020603050405020304" pitchFamily="18" charset="0"/>
              <a:cs typeface="Arial" panose="020B0604020202020204" pitchFamily="34" charset="0"/>
              <a:hlinkClick r:id="rId3"/>
            </a:endParaRPr>
          </a:p>
        </p:txBody>
      </p:sp>
    </p:spTree>
    <p:extLst>
      <p:ext uri="{BB962C8B-B14F-4D97-AF65-F5344CB8AC3E}">
        <p14:creationId xmlns:p14="http://schemas.microsoft.com/office/powerpoint/2010/main" val="8400114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809999" y="239039"/>
            <a:ext cx="47244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b="1" dirty="0">
                <a:solidFill>
                  <a:srgbClr val="C00000"/>
                </a:solidFill>
              </a:rPr>
              <a:t>Терроризм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3958291" y="0"/>
            <a:ext cx="4427815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6000" b="1" dirty="0">
                <a:solidFill>
                  <a:srgbClr val="C00000"/>
                </a:solidFill>
              </a:rPr>
              <a:t>Терроризм</a:t>
            </a:r>
          </a:p>
        </p:txBody>
      </p:sp>
    </p:spTree>
    <p:extLst>
      <p:ext uri="{BB962C8B-B14F-4D97-AF65-F5344CB8AC3E}">
        <p14:creationId xmlns:p14="http://schemas.microsoft.com/office/powerpoint/2010/main" val="34548234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3236" y="452718"/>
            <a:ext cx="10113819" cy="447827"/>
          </a:xfrm>
        </p:spPr>
        <p:txBody>
          <a:bodyPr/>
          <a:lstStyle/>
          <a:p>
            <a:pPr algn="ctr"/>
            <a:r>
              <a:rPr lang="ru-RU" sz="3200" b="1" dirty="0"/>
              <a:t>ТЕРРОРИЗМ: ПОНЯТИЕ, ВИДЫ, СУЩНОСТЬ</a:t>
            </a:r>
            <a:endParaRPr lang="ru-RU" sz="32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808790" y="1318547"/>
            <a:ext cx="4924746" cy="3416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90000"/>
              </a:lnSpc>
            </a:pPr>
            <a:r>
              <a:rPr lang="ru-RU" b="1" dirty="0"/>
              <a:t>Терроризм - </a:t>
            </a:r>
            <a:r>
              <a:rPr lang="ru-RU" dirty="0" err="1"/>
              <a:t>terror</a:t>
            </a:r>
            <a:r>
              <a:rPr lang="ru-RU" dirty="0"/>
              <a:t> – страх, ужас (</a:t>
            </a:r>
            <a:r>
              <a:rPr lang="ru-RU" dirty="0" err="1"/>
              <a:t>латин</a:t>
            </a:r>
            <a:r>
              <a:rPr lang="ru-RU" dirty="0"/>
              <a:t>.)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236" y="1660179"/>
            <a:ext cx="5200163" cy="3811934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5808790" y="2078180"/>
            <a:ext cx="527831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None/>
            </a:pPr>
            <a:r>
              <a:rPr lang="ru-RU" dirty="0"/>
              <a:t>Толковый словарь русского языка, С.И. Ожегова: </a:t>
            </a:r>
          </a:p>
          <a:p>
            <a:pPr>
              <a:lnSpc>
                <a:spcPct val="150000"/>
              </a:lnSpc>
              <a:buNone/>
            </a:pPr>
            <a:r>
              <a:rPr lang="ru-RU" b="1" dirty="0" smtClean="0"/>
              <a:t>    </a:t>
            </a:r>
            <a:r>
              <a:rPr lang="ru-RU" b="1" dirty="0"/>
              <a:t>«терроризм»</a:t>
            </a:r>
            <a:r>
              <a:rPr lang="ru-RU" dirty="0"/>
              <a:t> – физическое насилие вплоть до физического уничтожения, по отношению к политическим противникам, единичные акты политических убийств</a:t>
            </a:r>
          </a:p>
        </p:txBody>
      </p:sp>
    </p:spTree>
    <p:extLst>
      <p:ext uri="{BB962C8B-B14F-4D97-AF65-F5344CB8AC3E}">
        <p14:creationId xmlns:p14="http://schemas.microsoft.com/office/powerpoint/2010/main" val="177371690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6111" y="193964"/>
            <a:ext cx="9404723" cy="706581"/>
          </a:xfrm>
        </p:spPr>
        <p:txBody>
          <a:bodyPr/>
          <a:lstStyle/>
          <a:p>
            <a:pPr algn="ctr"/>
            <a:r>
              <a:rPr lang="ru-RU" b="1" dirty="0"/>
              <a:t>Виды терроризма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646111" y="1094508"/>
            <a:ext cx="10991707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>
                <a:ea typeface="Times New Roman" pitchFamily="18" charset="0"/>
                <a:cs typeface="Times New Roman" pitchFamily="18" charset="0"/>
              </a:rPr>
              <a:t>Существует три основных взгляда на природу терроризма: исходя из боевых      проявлений      террористической деятельности,    криминальных    и    социально – политических.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endParaRPr lang="ru-RU" sz="2000" dirty="0"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2000" dirty="0">
                <a:ea typeface="Times New Roman" pitchFamily="18" charset="0"/>
                <a:cs typeface="Times New Roman" pitchFamily="18" charset="0"/>
              </a:rPr>
              <a:t>   В соответствии с первой позицией терроризм  рассматривается  как  специфический вид  вооруженных  действий  и  определяется как «вооруженный конфликт низкой интенсивности».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endParaRPr lang="ru-RU" sz="2000" dirty="0"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2000" dirty="0">
                <a:ea typeface="Times New Roman" pitchFamily="18" charset="0"/>
                <a:cs typeface="Times New Roman" pitchFamily="18" charset="0"/>
              </a:rPr>
              <a:t>   Вторая точка зрения делает акцент на криминальной составляющей и классифицирует терроризм как вид уголовной преступности. 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endParaRPr lang="ru-RU" sz="2000" dirty="0"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2000" dirty="0">
                <a:ea typeface="Times New Roman" pitchFamily="18" charset="0"/>
                <a:cs typeface="Times New Roman" pitchFamily="18" charset="0"/>
              </a:rPr>
              <a:t>Третья – считает терроризм видом политической борьбы,   формирующимся   на   основе   социально-политического   протеста.   Фактически терроризм   вырастает   на  основе   значимых  общественных  противоречий  политического, социального, территориального, национального мировоззренческого характера. </a:t>
            </a:r>
            <a:endParaRPr lang="ru-RU" sz="2000" dirty="0"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973283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он">
  <a:themeElements>
    <a:clrScheme name="Ион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Ион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он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241</TotalTime>
  <Words>1794</Words>
  <Application>Microsoft Office PowerPoint</Application>
  <PresentationFormat>Широкоэкранный</PresentationFormat>
  <Paragraphs>203</Paragraphs>
  <Slides>38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38</vt:i4>
      </vt:variant>
    </vt:vector>
  </HeadingPairs>
  <TitlesOfParts>
    <vt:vector size="46" baseType="lpstr">
      <vt:lpstr>MS Mincho</vt:lpstr>
      <vt:lpstr>Arial</vt:lpstr>
      <vt:lpstr>Calibri</vt:lpstr>
      <vt:lpstr>Century</vt:lpstr>
      <vt:lpstr>Century Gothic</vt:lpstr>
      <vt:lpstr>Times New Roman</vt:lpstr>
      <vt:lpstr>Wingdings 3</vt:lpstr>
      <vt:lpstr>Ион</vt:lpstr>
      <vt:lpstr>Методическая разработка классного часа </vt:lpstr>
      <vt:lpstr>    Содержание </vt:lpstr>
      <vt:lpstr>Пояснительная записка</vt:lpstr>
      <vt:lpstr>          Пояснительная записка</vt:lpstr>
      <vt:lpstr>         Ход классного часа  </vt:lpstr>
      <vt:lpstr>Использованные источники </vt:lpstr>
      <vt:lpstr>Презентация PowerPoint</vt:lpstr>
      <vt:lpstr>ТЕРРОРИЗМ: ПОНЯТИЕ, ВИДЫ, СУЩНОСТЬ</vt:lpstr>
      <vt:lpstr>Виды терроризма</vt:lpstr>
      <vt:lpstr>Презентация PowerPoint</vt:lpstr>
      <vt:lpstr>Презентация PowerPoint</vt:lpstr>
      <vt:lpstr>Внутренний терроризм</vt:lpstr>
      <vt:lpstr>Международный терроризм </vt:lpstr>
      <vt:lpstr>Террористические организации</vt:lpstr>
      <vt:lpstr>Аль-Каида (Афганистан)  </vt:lpstr>
      <vt:lpstr>    Аль-Джихад (Египет) </vt:lpstr>
      <vt:lpstr>Ассоциация братьев-мусульман (АБМ - Египет) </vt:lpstr>
      <vt:lpstr>Народный фронт освобождения Палестины (общее командование) </vt:lpstr>
      <vt:lpstr>Революционный совет ФАХТ</vt:lpstr>
      <vt:lpstr>ХАМАС </vt:lpstr>
      <vt:lpstr>Баскская родина и свобода (ЭТА) (Испания) </vt:lpstr>
      <vt:lpstr>Настоящая ИРА (Ирландия) </vt:lpstr>
      <vt:lpstr>Причины терроризма</vt:lpstr>
      <vt:lpstr>Причины терроризма</vt:lpstr>
      <vt:lpstr>Причины терроризма</vt:lpstr>
      <vt:lpstr>Террористические акты. Хронология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ПАМЯТКА при угрозе террористических актов </vt:lpstr>
      <vt:lpstr>Презентация PowerPoint</vt:lpstr>
      <vt:lpstr>Требования безопасности при угрозе проведения террористического акта </vt:lpstr>
      <vt:lpstr>Вы обнаружили взрывоопасный предмет </vt:lpstr>
      <vt:lpstr>Если произошел взрыв </vt:lpstr>
      <vt:lpstr>Вас завалило обломками стен 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Методическая разработка классного часа </dc:title>
  <dc:creator>User</dc:creator>
  <cp:lastModifiedBy>User</cp:lastModifiedBy>
  <cp:revision>46</cp:revision>
  <dcterms:created xsi:type="dcterms:W3CDTF">2019-09-18T07:53:48Z</dcterms:created>
  <dcterms:modified xsi:type="dcterms:W3CDTF">2019-09-18T11:57:03Z</dcterms:modified>
</cp:coreProperties>
</file>