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80" r:id="rId8"/>
    <p:sldId id="276" r:id="rId9"/>
    <p:sldId id="264" r:id="rId10"/>
    <p:sldId id="278" r:id="rId11"/>
    <p:sldId id="294" r:id="rId12"/>
    <p:sldId id="281" r:id="rId13"/>
    <p:sldId id="295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92" r:id="rId22"/>
    <p:sldId id="296" r:id="rId23"/>
    <p:sldId id="289" r:id="rId24"/>
    <p:sldId id="290" r:id="rId25"/>
    <p:sldId id="29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62" autoAdjust="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04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864095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казенное дошкольное образовательное учреждение детский сад «Светлячок»</a:t>
            </a:r>
            <a:br>
              <a:rPr lang="ru-RU" sz="1400" b="1" dirty="0" smtClean="0">
                <a:solidFill>
                  <a:prstClr val="black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prstClr val="black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ст. Евсино Искитимского района  Новосибирской  области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348880"/>
            <a:ext cx="6944816" cy="4032448"/>
          </a:xfrm>
        </p:spPr>
        <p:txBody>
          <a:bodyPr>
            <a:normAutofit/>
          </a:bodyPr>
          <a:lstStyle/>
          <a:p>
            <a:r>
              <a:rPr lang="ru-RU" sz="3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r>
              <a:rPr lang="ru-RU" sz="3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младшей группе</a:t>
            </a:r>
          </a:p>
          <a:p>
            <a:endParaRPr lang="ru-RU" sz="3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«Осень золотая»</a:t>
            </a:r>
          </a:p>
          <a:p>
            <a:endPara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45720" lvl="0" algn="r">
              <a:buClr>
                <a:srgbClr val="0BD0D9"/>
              </a:buClr>
              <a:buSzPct val="95000"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Александрова С.А.</a:t>
            </a:r>
          </a:p>
          <a:p>
            <a:pPr marR="45720" lvl="0" algn="r">
              <a:buClr>
                <a:srgbClr val="0BD0D9"/>
              </a:buClr>
              <a:buSzPct val="95000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11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«Художественно-эстетическое развитие»</a:t>
            </a:r>
            <a:b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Лепка «Овощи</a:t>
            </a:r>
            <a:r>
              <a:rPr lang="ru-RU" sz="27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7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71612"/>
            <a:ext cx="3429024" cy="4841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161231" y="2125257"/>
            <a:ext cx="4857785" cy="3750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019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«Художественно-эстетическое развитие»</a:t>
            </a:r>
            <a:b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Лепка </a:t>
            </a:r>
            <a:r>
              <a:rPr lang="ru-RU" sz="27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7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Грибочки»</a:t>
            </a:r>
            <a:endParaRPr lang="ru-RU" sz="27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Содержимое 6" descr="IMG_20190923_15383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643050"/>
            <a:ext cx="371477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Содержимое 9" descr="IMG_20190924_13140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00562" y="1600200"/>
            <a:ext cx="4071966" cy="4543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019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«Художественно-эстетическое развитие»</a:t>
            </a:r>
            <a:b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Аппликация «Листья из леса»</a:t>
            </a:r>
            <a:endParaRPr lang="ru-RU" sz="27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714876" y="3071810"/>
            <a:ext cx="2471726" cy="148271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43050"/>
            <a:ext cx="825505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10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«Художественно-эстетическое развитие»</a:t>
            </a:r>
            <a:b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Коллективная аппликация «Осеннее дерево»</a:t>
            </a:r>
            <a:endParaRPr lang="ru-RU" sz="27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Содержимое 6" descr="IMG_20190923_091206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428596" y="2214554"/>
            <a:ext cx="4643470" cy="3263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7" descr="IMG_20190923_09183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b="13819"/>
          <a:stretch>
            <a:fillRect/>
          </a:stretch>
        </p:blipFill>
        <p:spPr>
          <a:xfrm>
            <a:off x="5286380" y="1714488"/>
            <a:ext cx="3000396" cy="4596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0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«Физическое развитие»</a:t>
            </a:r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Подвижные игры: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Солнышко и дождик»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«У медведя во бору»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«Листопад»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«Урожай»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1169226"/>
            <a:ext cx="3857652" cy="5077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45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«Физическое развитие»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Пальчиковые игры: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Вышли пальчики гулять»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«Мы капусту рубим»</a:t>
            </a:r>
            <a:endParaRPr lang="ru-RU" sz="2400" dirty="0">
              <a:ea typeface="Calibri"/>
              <a:cs typeface="Times New Roman"/>
            </a:endParaRPr>
          </a:p>
          <a:p>
            <a:r>
              <a:rPr lang="ru-RU" sz="2400" dirty="0">
                <a:latin typeface="Times New Roman"/>
                <a:ea typeface="Times New Roman"/>
              </a:rPr>
              <a:t>«Грибы»</a:t>
            </a:r>
            <a:endParaRPr lang="ru-RU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26447"/>
          <a:stretch>
            <a:fillRect/>
          </a:stretch>
        </p:blipFill>
        <p:spPr bwMode="auto">
          <a:xfrm>
            <a:off x="4572000" y="1500174"/>
            <a:ext cx="3529235" cy="4614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8776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«Физическое развитие»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Физминутки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листики осенние»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«Ветер дует нам в лицо»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«Ходит осень по дорожке»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4714876" y="1285860"/>
            <a:ext cx="3571900" cy="5034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534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игровой деятельности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Сюжетно-ролевые игры: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«Оденем куклу на прогулку»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«Сварим суп из овощей»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/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«Магазин овощей»</a:t>
            </a:r>
            <a:endParaRPr lang="ru-RU" sz="2400" dirty="0">
              <a:solidFill>
                <a:prstClr val="black"/>
              </a:solidFill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428736"/>
            <a:ext cx="3500462" cy="4953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86721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игровой деятельности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игры: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«Какое время года»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«Найди такой же листик»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«Чудесный мешочек»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«Что растет на грядке»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/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«Собери картинку (разрезные овощи)»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Содержимое 5" descr="IMG_20190924_09095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357686" y="1928802"/>
            <a:ext cx="4503221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63939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 и целевые прогулки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Прогулки по территории детского сада.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солнцем, небом, осенним дождем, за красотой и богатством осенних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красок.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за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деревьями, растущими на территории детского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357298"/>
            <a:ext cx="3500462" cy="4947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7159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Проблема: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</a:t>
            </a:r>
            <a:r>
              <a:rPr lang="ru-RU" sz="2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детей младшего возраста слишком маленький жизненный опыт и знания о природе. Они не знакомы с происхождением тех или иных явлений, процессов в природе, не могут ответить на интересующие их вопросы: «Зачем опадает листва?», «Куда прячутся насекомые?» и т.д. Дети младшего возраста только начинают познавать мир, явления природы. </a:t>
            </a:r>
            <a:r>
              <a:rPr lang="ru-RU" sz="2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Участие </a:t>
            </a: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детей в этом проекте позволит ознакомить их с представлением об осени — как времени года, её характерных признаках, развить творческие способности, поисковую деятельность, связную речь</a:t>
            </a:r>
            <a:r>
              <a:rPr lang="ru-RU" sz="2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br>
              <a:rPr lang="ru-RU" sz="2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Актуальность: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часто взрослые забывают понаблюдать с ребенком, полюбоваться красотой мира природы, не поддерживают детскую любознательность. Именно ранний возраст – самое благоприятное время для накопления представлений об окружающем мире. Необходимо не только показать детям, какой прекрасный мир их окружает, но и  объяснить, почему нужно беречь и любить природу</a:t>
            </a:r>
            <a:r>
              <a:rPr lang="ru-RU" sz="2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br>
              <a:rPr lang="ru-RU" sz="2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Участники проекта: </a:t>
            </a:r>
            <a:r>
              <a:rPr lang="ru-RU" sz="2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дети второй младшей группы, воспитатели, родители.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53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787208" cy="4525963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</a:t>
            </a:r>
            <a:r>
              <a:rPr lang="ru-RU" sz="2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Консультация </a:t>
            </a:r>
            <a:r>
              <a:rPr lang="ru-RU" sz="2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для родителей «Как сберечь природу</a:t>
            </a:r>
            <a:r>
              <a:rPr lang="ru-RU" sz="2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Папка-передвижка 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«Осенняя одежда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детей на 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прогулку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 Привлечение родителей с сбору материала для поделок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4. Оформление выставки семейных работ «Осенний лист»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60567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  <a:endParaRPr lang="ru-RU" dirty="0"/>
          </a:p>
        </p:txBody>
      </p:sp>
      <p:pic>
        <p:nvPicPr>
          <p:cNvPr id="5" name="Содержимое 4" descr="IMG_20190923_13394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285860"/>
            <a:ext cx="6143668" cy="2611953"/>
          </a:xfrm>
        </p:spPr>
      </p:pic>
      <p:pic>
        <p:nvPicPr>
          <p:cNvPr id="6" name="Содержимое 5" descr="IMG_20190923_13392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857488" y="4000504"/>
            <a:ext cx="6060368" cy="2645464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  <a:endParaRPr lang="ru-RU" dirty="0"/>
          </a:p>
        </p:txBody>
      </p:sp>
      <p:pic>
        <p:nvPicPr>
          <p:cNvPr id="4" name="Содержимое 3" descr="IMG_20190925_125233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785787" y="1600200"/>
            <a:ext cx="7572428" cy="4626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3 этап </a:t>
            </a:r>
            <a:r>
              <a:rPr lang="ru-RU" sz="28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Заключительный </a:t>
            </a:r>
            <a:r>
              <a:rPr lang="ru-RU" sz="2800" b="1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2800" b="1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lnSpc>
                <a:spcPct val="115000"/>
              </a:lnSpc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 детей сформировались знания об осени, её признаках </a:t>
            </a:r>
            <a:endParaRPr lang="ru-RU" sz="22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дарах.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Пополнился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словарный запас 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детей.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Развились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творческие 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способности.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Итоговое мероприятие проекта для детей: развлечение «Осень, осень в гости просим!»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071546"/>
            <a:ext cx="3357586" cy="5113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359131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3 этап </a:t>
            </a:r>
            <a:r>
              <a:rPr lang="ru-RU" sz="28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Заключительный </a:t>
            </a:r>
            <a:r>
              <a:rPr lang="ru-RU" sz="2800" b="1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2800" b="1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 родителей появился интерес к образовательному процессу, развитию творчества, знаний и умений у детей.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Родители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стали активными участниками в совместной продуктивной деятельности.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Продукт проекта для родителей: совместная выставка поделок детей и родителей «Осенний лист»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Содержимое 5" descr="IMG_20190924_132231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4381467" y="2000240"/>
            <a:ext cx="4762533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23694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861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160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192688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2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Цель </a:t>
            </a:r>
            <a:r>
              <a:rPr lang="ru-RU" sz="22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проекта</a:t>
            </a: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познакомить детей с красотой осенней природы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b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 проекта для детей:</a:t>
            </a: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 По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знакомить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детей с понятием «время года – осень», с сезонными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изменениями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природе происходящими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осенью. 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Р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асширить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представление о многообразии и пользе овощей и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фруктов. 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 Р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асширять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активизировать словарный запас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детей.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4. В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оспитывать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 детей эмоциональное, положительное отношение к природе, умение видеть прекрасное в разное время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года. 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5. В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оспитывать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бережное отношение к природе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b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 проекта для родителей</a:t>
            </a: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</a:t>
            </a: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Формирование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экологического воспитания у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детей.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Изготовление поделок из природного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материала.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Вовлечь родителей в педагогический процесс, укрепить заинтересованность в сотрудничестве с детским садом.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15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Ожидаемые результаты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для </a:t>
            </a:r>
            <a:r>
              <a:rPr lang="ru-RU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детей</a:t>
            </a:r>
            <a:r>
              <a:rPr lang="ru-RU" sz="24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</a:t>
            </a:r>
            <a:br>
              <a:rPr lang="ru-RU" sz="24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</a:t>
            </a:r>
            <a:r>
              <a:rPr lang="ru-RU" sz="2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Сформировать у детей знания об </a:t>
            </a: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осени, её признаках и дарах, </a:t>
            </a:r>
            <a:r>
              <a:rPr lang="ru-RU" sz="2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 бережном </a:t>
            </a: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отношении к природе;</a:t>
            </a: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2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</a:t>
            </a: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Пополнить словарный запас детей, как активного, так и пассивного словаря;</a:t>
            </a: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2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</a:t>
            </a: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Развить творческие способности у детей.</a:t>
            </a: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Ожидаемые результаты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для </a:t>
            </a:r>
            <a:r>
              <a:rPr lang="ru-RU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родителей</a:t>
            </a:r>
            <a:r>
              <a:rPr lang="ru-RU" sz="24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</a:t>
            </a:r>
            <a:br>
              <a:rPr lang="ru-RU" sz="24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У родителей появится интерес к образовательному процессу, развитию творчества, знаний и умений у детей.</a:t>
            </a: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Участие родителей в совместной </a:t>
            </a:r>
            <a:r>
              <a:rPr lang="ru-RU" sz="2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деятельности</a:t>
            </a: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Понимание родителями в дальнейшем требований ДОУ к семье.</a:t>
            </a: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54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проектной деятельности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40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 этап </a:t>
            </a:r>
            <a:r>
              <a:rPr lang="ru-RU" sz="40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Подготовительный:</a:t>
            </a:r>
            <a:endParaRPr lang="ru-RU" sz="4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Составление плана работы над проектом</a:t>
            </a:r>
            <a:endParaRPr lang="ru-RU" sz="3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Сбор  материала необходимого для реализации </a:t>
            </a:r>
            <a:r>
              <a:rPr lang="ru-RU" sz="3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проекта</a:t>
            </a:r>
          </a:p>
          <a:p>
            <a:pPr lvl="0">
              <a:lnSpc>
                <a:spcPct val="150000"/>
              </a:lnSpc>
            </a:pPr>
            <a:r>
              <a:rPr lang="ru-RU" sz="3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Разработка </a:t>
            </a:r>
            <a:r>
              <a:rPr lang="ru-RU" sz="3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конспектов НОД по планируемой теме</a:t>
            </a:r>
            <a:endParaRPr lang="ru-RU" sz="3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4. </a:t>
            </a:r>
            <a:r>
              <a:rPr lang="ru-RU" sz="3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Организация предметно-развивающей среды по теме проекта</a:t>
            </a:r>
            <a:endParaRPr lang="ru-RU" sz="3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5. Оформление картотеки: загадок, стихов, пословиц об осени.</a:t>
            </a:r>
            <a:endParaRPr lang="ru-RU" sz="3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43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pPr>
              <a:spcAft>
                <a:spcPts val="1000"/>
              </a:spcAft>
            </a:pPr>
            <a:r>
              <a:rPr lang="ru-RU" sz="2800" i="1" dirty="0" smtClean="0">
                <a:latin typeface="Times New Roman"/>
                <a:ea typeface="Times New Roman"/>
                <a:cs typeface="Times New Roman"/>
              </a:rPr>
              <a:t>2 </a:t>
            </a:r>
            <a:r>
              <a:rPr lang="ru-RU" sz="2800" i="1" dirty="0">
                <a:latin typeface="Times New Roman"/>
                <a:ea typeface="Times New Roman"/>
                <a:cs typeface="Times New Roman"/>
              </a:rPr>
              <a:t>этап </a:t>
            </a:r>
            <a:r>
              <a:rPr lang="ru-RU" sz="2800" b="1" i="1" dirty="0" smtClean="0">
                <a:latin typeface="Times New Roman"/>
                <a:ea typeface="Times New Roman"/>
                <a:cs typeface="Times New Roman"/>
              </a:rPr>
              <a:t>Основной</a:t>
            </a:r>
            <a:br>
              <a:rPr lang="ru-RU" sz="2800" b="1" i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800" b="1" i="1" dirty="0" smtClean="0">
                <a:latin typeface="Times New Roman"/>
                <a:ea typeface="Times New Roman"/>
                <a:cs typeface="Times New Roman"/>
              </a:rPr>
              <a:t> Работа с детьми:</a:t>
            </a:r>
            <a:r>
              <a:rPr lang="ru-RU" sz="2800" dirty="0">
                <a:ea typeface="Calibri"/>
                <a:cs typeface="Times New Roman"/>
              </a:rPr>
              <a:t/>
            </a:r>
            <a:br>
              <a:rPr lang="ru-RU" sz="2800" dirty="0">
                <a:ea typeface="Calibri"/>
                <a:cs typeface="Times New Roman"/>
              </a:rPr>
            </a:b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Образовательная область «Социально-</a:t>
            </a:r>
            <a:b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коммуникативное развитие»</a:t>
            </a:r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916832"/>
            <a:ext cx="7920880" cy="4209331"/>
          </a:xfrm>
        </p:spPr>
        <p:txBody>
          <a:bodyPr>
            <a:normAutofit/>
          </a:bodyPr>
          <a:lstStyle/>
          <a:p>
            <a:pPr lvl="0">
              <a:spcAft>
                <a:spcPts val="100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Беседы: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b="1" dirty="0" smtClean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lvl="0">
              <a:spcAft>
                <a:spcPts val="1000"/>
              </a:spcAft>
            </a:pP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Осень в гости к нам пришла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 </a:t>
            </a:r>
          </a:p>
          <a:p>
            <a:pPr lvl="0">
              <a:spcAft>
                <a:spcPts val="1000"/>
              </a:spcAft>
            </a:pP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Какая сегодня погода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 </a:t>
            </a:r>
          </a:p>
          <a:p>
            <a:pPr lvl="0">
              <a:spcAft>
                <a:spcPts val="1000"/>
              </a:spcAft>
            </a:pP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Дары осени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 </a:t>
            </a:r>
          </a:p>
          <a:p>
            <a:pPr lvl="0">
              <a:spcAft>
                <a:spcPts val="1000"/>
              </a:spcAft>
            </a:pP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«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Как изменилась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одежда</a:t>
            </a:r>
          </a:p>
          <a:p>
            <a:pPr lvl="0">
              <a:spcAft>
                <a:spcPts val="1000"/>
              </a:spcAft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     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людей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»</a:t>
            </a:r>
          </a:p>
          <a:p>
            <a:pPr lvl="0">
              <a:spcAft>
                <a:spcPts val="1000"/>
              </a:spcAft>
            </a:pP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«Времена года»</a:t>
            </a:r>
            <a:endParaRPr lang="ru-RU" sz="2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/>
          </a:p>
        </p:txBody>
      </p:sp>
      <p:pic>
        <p:nvPicPr>
          <p:cNvPr id="4" name="Рисунок 3" descr="IMG_20190923_122754.jpg"/>
          <p:cNvPicPr>
            <a:picLocks noChangeAspect="1"/>
          </p:cNvPicPr>
          <p:nvPr/>
        </p:nvPicPr>
        <p:blipFill>
          <a:blip r:embed="rId2" cstate="print">
            <a:lum bright="10000" contrast="-10000"/>
          </a:blip>
          <a:srcRect l="22430" r="7476"/>
          <a:stretch>
            <a:fillRect/>
          </a:stretch>
        </p:blipFill>
        <p:spPr>
          <a:xfrm>
            <a:off x="4857752" y="2285992"/>
            <a:ext cx="3786214" cy="3714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414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Образовательная область «Познавательное развитие»</a:t>
            </a:r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700808"/>
            <a:ext cx="4172272" cy="4425355"/>
          </a:xfrm>
        </p:spPr>
        <p:txBody>
          <a:bodyPr>
            <a:normAutofit/>
          </a:bodyPr>
          <a:lstStyle/>
          <a:p>
            <a:pPr lvl="0">
              <a:spcAft>
                <a:spcPts val="1000"/>
              </a:spcAft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 «Прогулка в лесу», «Уборка урожая»</a:t>
            </a:r>
          </a:p>
          <a:p>
            <a:pPr lvl="0">
              <a:spcAft>
                <a:spcPts val="100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рассказа по картинке «Осень в лесу»</a:t>
            </a:r>
          </a:p>
          <a:p>
            <a:pPr lvl="0">
              <a:spcAft>
                <a:spcPts val="100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 об овощах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/>
          </a:p>
        </p:txBody>
      </p:sp>
      <p:pic>
        <p:nvPicPr>
          <p:cNvPr id="7" name="Содержимое 6" descr="IMG_20190923_08393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r="14987"/>
          <a:stretch>
            <a:fillRect/>
          </a:stretch>
        </p:blipFill>
        <p:spPr>
          <a:xfrm>
            <a:off x="4143372" y="1785926"/>
            <a:ext cx="4857752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484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Образовательная область </a:t>
            </a: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«Речевое развитие»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8147248" cy="4785395"/>
          </a:xfrm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Чтение художественной литературы:</a:t>
            </a:r>
          </a:p>
          <a:p>
            <a:pPr lvl="0">
              <a:spcAft>
                <a:spcPts val="1000"/>
              </a:spcAft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А. Блок «Зайчик»</a:t>
            </a:r>
            <a:endParaRPr lang="ru-RU" sz="22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spcAft>
                <a:spcPts val="1000"/>
              </a:spcAft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З. Александрова «Дождик»</a:t>
            </a:r>
            <a:endParaRPr lang="ru-RU" sz="22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spcAft>
                <a:spcPts val="1000"/>
              </a:spcAft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А.К. Бальмонт «Осень»</a:t>
            </a:r>
            <a:endParaRPr lang="ru-RU" sz="22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spcAft>
                <a:spcPts val="1000"/>
              </a:spcAft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А. Плещеев «Осень наступила»</a:t>
            </a:r>
            <a:endParaRPr lang="ru-RU" sz="22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spcAft>
                <a:spcPts val="1000"/>
              </a:spcAft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А. </a:t>
            </a:r>
            <a:r>
              <a:rPr lang="ru-RU" sz="2200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Босев</a:t>
            </a: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«Дождь»</a:t>
            </a:r>
            <a:endParaRPr lang="ru-RU" sz="22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spcAft>
                <a:spcPts val="1000"/>
              </a:spcAft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Ю. </a:t>
            </a:r>
            <a:r>
              <a:rPr lang="ru-RU" sz="2200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Тувим</a:t>
            </a: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«Овощи»</a:t>
            </a:r>
            <a:endParaRPr lang="ru-RU" sz="22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spcAft>
                <a:spcPts val="1000"/>
              </a:spcAft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Русская народная сказка </a:t>
            </a:r>
            <a:endParaRPr lang="ru-RU" sz="22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/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</a:rPr>
              <a:t>«Вершки и корешки»</a:t>
            </a:r>
            <a:endParaRPr lang="ru-RU" sz="2200" dirty="0">
              <a:solidFill>
                <a:prstClr val="black"/>
              </a:solidFill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b="27840"/>
          <a:stretch>
            <a:fillRect/>
          </a:stretch>
        </p:blipFill>
        <p:spPr bwMode="auto">
          <a:xfrm>
            <a:off x="4857752" y="1928802"/>
            <a:ext cx="3571868" cy="4582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592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«Художественно-</a:t>
            </a:r>
            <a:br>
              <a:rPr lang="ru-RU" sz="27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эстетическое развитие»</a:t>
            </a:r>
            <a:br>
              <a:rPr lang="ru-RU" sz="27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«Разноцветные листья»</a:t>
            </a:r>
            <a:endParaRPr lang="ru-RU" sz="27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b="10663"/>
          <a:stretch>
            <a:fillRect/>
          </a:stretch>
        </p:blipFill>
        <p:spPr bwMode="auto">
          <a:xfrm>
            <a:off x="714348" y="1714488"/>
            <a:ext cx="3093698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28770" r="6710"/>
          <a:stretch>
            <a:fillRect/>
          </a:stretch>
        </p:blipFill>
        <p:spPr bwMode="auto">
          <a:xfrm>
            <a:off x="3857620" y="1714488"/>
            <a:ext cx="4763841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341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600</Words>
  <Application>Microsoft Office PowerPoint</Application>
  <PresentationFormat>Экран (4:3)</PresentationFormat>
  <Paragraphs>96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Тема Office</vt:lpstr>
      <vt:lpstr>Муниципальное казенное дошкольное образовательное учреждение детский сад «Светлячок» ст. Евсино Искитимского района  Новосибирской  области </vt:lpstr>
      <vt:lpstr>Проблема: у детей младшего возраста слишком маленький жизненный опыт и знания о природе. Они не знакомы с происхождением тех или иных явлений, процессов в природе, не могут ответить на интересующие их вопросы: «Зачем опадает листва?», «Куда прячутся насекомые?» и т.д. Дети младшего возраста только начинают познавать мир, явления природы. Участие детей в этом проекте позволит ознакомить их с представлением об осени — как времени года, её характерных признаках, развить творческие способности, поисковую деятельность, связную речь.  Актуальность: часто взрослые забывают понаблюдать с ребенком, полюбоваться красотой мира природы, не поддерживают детскую любознательность. Именно ранний возраст – самое благоприятное время для накопления представлений об окружающем мире. Необходимо не только показать детям, какой прекрасный мир их окружает, но и  объяснить, почему нужно беречь и любить природу.  Участники проекта: дети второй младшей группы, воспитатели, родители.</vt:lpstr>
      <vt:lpstr> Цель проекта: познакомить детей с красотой осенней природы.  Задачи проекта для детей: 1. Познакомить детей с понятием «время года – осень», с сезонными  изменениями в природе происходящими осенью.  2. Расширить представление о многообразии и пользе овощей и фруктов.  3. Расширять и активизировать словарный запас детей. 4. Воспитывать у детей эмоциональное, положительное отношение к природе, умение видеть прекрасное в разное время года.  5. Воспитывать бережное отношение к природе.  Задачи проекта для родителей: 1. Формирование экологического воспитания у детей. 2. Изготовление поделок из природного материала. 3. Вовлечь родителей в педагогический процесс, укрепить заинтересованность в сотрудничестве с детским садом. </vt:lpstr>
      <vt:lpstr>Ожидаемые результаты для детей:  1. Сформировать у детей знания об осени, её признаках и дарах, о бережном отношении к природе;  2. Пополнить словарный запас детей, как активного, так и пассивного словаря;  3. Развить творческие способности у детей.  Ожидаемые результаты для родителей:  1. У родителей появится интерес к образовательному процессу, развитию творчества, знаний и умений у детей. 2. Участие родителей в совместной деятельности. 3. Понимание родителями в дальнейшем требований ДОУ к семье.   </vt:lpstr>
      <vt:lpstr>Этапы проектной деятельности</vt:lpstr>
      <vt:lpstr>2 этап Основной  Работа с детьми: Образовательная область «Социально- коммуникативное развитие»</vt:lpstr>
      <vt:lpstr>Образовательная область «Познавательное развитие»</vt:lpstr>
      <vt:lpstr>Образовательная область «Речевое развитие» </vt:lpstr>
      <vt:lpstr>Образовательная область «Художественно- эстетическое развитие» Рисование «Разноцветные листья»</vt:lpstr>
      <vt:lpstr>Образовательная область «Художественно-эстетическое развитие» Лепка «Овощи»</vt:lpstr>
      <vt:lpstr>Образовательная область «Художественно-эстетическое развитие» Лепка «Грибочки»</vt:lpstr>
      <vt:lpstr>Образовательная область «Художественно-эстетическое развитие»  Аппликация «Листья из леса»</vt:lpstr>
      <vt:lpstr>Образовательная область «Художественно-эстетическое развитие» Коллективная аппликация «Осеннее дерево»</vt:lpstr>
      <vt:lpstr>Образовательная область «Физическое развитие»</vt:lpstr>
      <vt:lpstr>Образовательная область «Физическое развитие»</vt:lpstr>
      <vt:lpstr>Образовательная область «Физическое развитие»</vt:lpstr>
      <vt:lpstr>Развитие игровой деятельности</vt:lpstr>
      <vt:lpstr>Развитие игровой деятельности</vt:lpstr>
      <vt:lpstr>Экскурсии и целевые прогулки</vt:lpstr>
      <vt:lpstr>Работа с родителями:</vt:lpstr>
      <vt:lpstr>Работа с родителями</vt:lpstr>
      <vt:lpstr>Работа с родителями</vt:lpstr>
      <vt:lpstr>3 этап Заключительный  </vt:lpstr>
      <vt:lpstr>3 этап Заключительный  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Осень Золотая</dc:title>
  <dc:creator>Dimon</dc:creator>
  <cp:lastModifiedBy>user</cp:lastModifiedBy>
  <cp:revision>64</cp:revision>
  <dcterms:created xsi:type="dcterms:W3CDTF">2016-11-12T14:08:51Z</dcterms:created>
  <dcterms:modified xsi:type="dcterms:W3CDTF">2019-10-26T06:57:03Z</dcterms:modified>
</cp:coreProperties>
</file>