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  <p:sldMasterId id="2147483934" r:id="rId2"/>
  </p:sldMasterIdLst>
  <p:sldIdLst>
    <p:sldId id="294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6" r:id="rId18"/>
    <p:sldId id="272" r:id="rId19"/>
    <p:sldId id="273" r:id="rId20"/>
    <p:sldId id="274" r:id="rId21"/>
    <p:sldId id="275" r:id="rId22"/>
    <p:sldId id="277" r:id="rId23"/>
    <p:sldId id="276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7" r:id="rId33"/>
    <p:sldId id="288" r:id="rId34"/>
    <p:sldId id="290" r:id="rId35"/>
    <p:sldId id="293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0216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0861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2819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8644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8644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686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6838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40343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6692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18304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626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21665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1949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53379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56495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1415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9189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14265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05637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79816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212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222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484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525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26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1579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963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7898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55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380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55000"/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28645CBE-8E3A-4EDA-8872-D83F37B75B13}" type="datetimeFigureOut">
              <a:rPr lang="ru-RU" smtClean="0"/>
              <a:t>09.10.2019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6BD814A3-7ECE-4D1F-A1B4-E76C28A3E3A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6952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  <p:sldLayoutId id="2147483938" r:id="rId4"/>
    <p:sldLayoutId id="2147483939" r:id="rId5"/>
    <p:sldLayoutId id="2147483940" r:id="rId6"/>
    <p:sldLayoutId id="2147483941" r:id="rId7"/>
    <p:sldLayoutId id="2147483942" r:id="rId8"/>
    <p:sldLayoutId id="2147483943" r:id="rId9"/>
    <p:sldLayoutId id="2147483944" r:id="rId10"/>
    <p:sldLayoutId id="2147483945" r:id="rId11"/>
    <p:sldLayoutId id="2147483946" r:id="rId12"/>
    <p:sldLayoutId id="2147483947" r:id="rId13"/>
    <p:sldLayoutId id="2147483948" r:id="rId14"/>
    <p:sldLayoutId id="2147483949" r:id="rId15"/>
    <p:sldLayoutId id="2147483950" r:id="rId16"/>
    <p:sldLayoutId id="214748395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4.jpg"/><Relationship Id="rId4" Type="http://schemas.openxmlformats.org/officeDocument/2006/relationships/image" Target="../media/image4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9.jpg"/><Relationship Id="rId5" Type="http://schemas.openxmlformats.org/officeDocument/2006/relationships/image" Target="../media/image48.jpg"/><Relationship Id="rId4" Type="http://schemas.openxmlformats.org/officeDocument/2006/relationships/image" Target="../media/image47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5600" y="118533"/>
            <a:ext cx="11480800" cy="220133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</a:rPr>
              <a:t>Министерство здравоохранения Республики Татарстан</a:t>
            </a:r>
            <a:br>
              <a:rPr lang="ru-RU" sz="2400" b="1" dirty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</a:rPr>
            </a:br>
            <a:r>
              <a:rPr lang="ru-RU" sz="2400" b="1" dirty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</a:rPr>
              <a:t>Государственное автономное профессиональное образовательное учреждение</a:t>
            </a:r>
            <a:br>
              <a:rPr lang="ru-RU" sz="2400" b="1" dirty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</a:rPr>
            </a:br>
            <a:r>
              <a:rPr lang="ru-RU" sz="2400" b="1" dirty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</a:rPr>
              <a:t> «Нижнекамский медицинский колледж»</a:t>
            </a:r>
            <a:br>
              <a:rPr lang="ru-RU" sz="2400" b="1" dirty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</a:effectLst>
              </a:rPr>
            </a:br>
            <a:endParaRPr lang="ru-RU" sz="2400" b="1" dirty="0">
              <a:solidFill>
                <a:schemeClr val="bg1"/>
              </a:solidFill>
              <a:effectLst>
                <a:glow rad="38100">
                  <a:schemeClr val="bg1">
                    <a:lumMod val="65000"/>
                    <a:lumOff val="35000"/>
                    <a:alpha val="5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5733" y="2319867"/>
            <a:ext cx="11430000" cy="4233333"/>
          </a:xfrm>
        </p:spPr>
        <p:txBody>
          <a:bodyPr>
            <a:normAutofit fontScale="92500" lnSpcReduction="20000"/>
          </a:bodyPr>
          <a:lstStyle/>
          <a:p>
            <a:endParaRPr lang="ru-RU" sz="4400" b="1" dirty="0" smtClean="0">
              <a:solidFill>
                <a:schemeClr val="bg1"/>
              </a:solidFill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  <a:latin typeface="+mj-lt"/>
            </a:endParaRPr>
          </a:p>
          <a:p>
            <a:r>
              <a:rPr lang="ru-RU" sz="4400" b="1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+mj-lt"/>
              </a:rPr>
              <a:t>История  </a:t>
            </a:r>
            <a:r>
              <a:rPr lang="ru-RU" sz="4400" b="1" dirty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+mj-lt"/>
              </a:rPr>
              <a:t>и  значение  латинского  </a:t>
            </a:r>
            <a:r>
              <a:rPr lang="ru-RU" sz="4400" b="1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+mj-lt"/>
              </a:rPr>
              <a:t>языка </a:t>
            </a:r>
          </a:p>
          <a:p>
            <a:r>
              <a:rPr lang="ru-RU" sz="4400" b="1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+mj-lt"/>
              </a:rPr>
              <a:t>для  медицинской  терминологии</a:t>
            </a:r>
            <a:endParaRPr lang="ru-RU" sz="4400" b="1" dirty="0">
              <a:solidFill>
                <a:schemeClr val="bg1"/>
              </a:solidFill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  <a:latin typeface="+mj-lt"/>
            </a:endParaRPr>
          </a:p>
          <a:p>
            <a:endParaRPr lang="ru-RU" sz="4400" dirty="0" smtClean="0">
              <a:latin typeface="+mj-lt"/>
            </a:endParaRPr>
          </a:p>
          <a:p>
            <a:endParaRPr lang="ru-RU" sz="4400" dirty="0" smtClean="0">
              <a:latin typeface="+mj-lt"/>
            </a:endParaRPr>
          </a:p>
          <a:p>
            <a:r>
              <a:rPr lang="ru-RU" sz="3900" b="1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</a:effectLst>
                <a:latin typeface="+mj-lt"/>
              </a:rPr>
              <a:t>2019 год</a:t>
            </a:r>
            <a:endParaRPr lang="ru-RU" sz="3900" b="1" dirty="0">
              <a:solidFill>
                <a:schemeClr val="bg1"/>
              </a:solidFill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1878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1067" y="118533"/>
            <a:ext cx="7721599" cy="6485467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400" cap="non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cap="non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Огромную роль в сохранении латинской традиции в это время играла католическая церковь, принявшая латинский язык еще в </a:t>
            </a:r>
            <a:r>
              <a:rPr lang="en-US" sz="2400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sz="2400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в. В первые христианские века появились новые переводы Библии. Наиболее известный из них — латинский перевод  «Вульгата», начатый в 386 г. по Р. Х. учёным Софронием  Евсеевием  Иеронимом (</a:t>
            </a:r>
            <a:r>
              <a:rPr lang="ru-RU" sz="2400" b="1" cap="none" dirty="0" smtClean="0">
                <a:solidFill>
                  <a:schemeClr val="bg1"/>
                </a:solidFill>
                <a:effectLst/>
              </a:rPr>
              <a:t>почитается в православной  и в католической  традиции как святой и один из учителей Церкви) </a:t>
            </a:r>
            <a:r>
              <a:rPr lang="ru-RU" sz="2400" b="1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2400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законченный им в 405 г.</a:t>
            </a:r>
            <a:r>
              <a:rPr lang="ru-RU" sz="2400" b="1" cap="none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cap="none" dirty="0" smtClean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93" y="609600"/>
            <a:ext cx="3723806" cy="28067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92" y="3619500"/>
            <a:ext cx="3723807" cy="2984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73248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068" y="609600"/>
            <a:ext cx="11548532" cy="5727700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 smtClean="0">
                <a:solidFill>
                  <a:schemeClr val="bg1"/>
                </a:solidFill>
                <a:effectLst/>
              </a:rPr>
              <a:t>Знаменательным в истории латинского языка и античной культуры является период каролингского возрождения (</a:t>
            </a:r>
            <a:r>
              <a:rPr lang="en-US" b="1" cap="none" dirty="0" smtClean="0">
                <a:solidFill>
                  <a:schemeClr val="bg1"/>
                </a:solidFill>
                <a:effectLst/>
              </a:rPr>
              <a:t>VIII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—</a:t>
            </a:r>
            <a:r>
              <a:rPr lang="en-US" b="1" cap="none" dirty="0" smtClean="0">
                <a:solidFill>
                  <a:schemeClr val="bg1"/>
                </a:solidFill>
                <a:effectLst/>
              </a:rPr>
              <a:t>IX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 вв.). Именно с тех времён дошло основное количество рукописей с текстами древнеримских поэтов и писателей. Единственная литература, существовавшая тогда в Западной Европе, была латинская; но она была забыта — пыльные свитки и пергаментные кодексы уже несколько столетий лежали в монастырях никому не нужными. Эту ситуацию исправил король франков Карл Великий.</a:t>
            </a:r>
            <a:endParaRPr lang="ru-RU" b="1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52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6100" y="609600"/>
            <a:ext cx="7277100" cy="5702300"/>
          </a:xfrm>
        </p:spPr>
        <p:txBody>
          <a:bodyPr>
            <a:noAutofit/>
          </a:bodyPr>
          <a:lstStyle/>
          <a:p>
            <a:pPr algn="ctr"/>
            <a:r>
              <a:rPr lang="ru-RU" b="1" cap="none" dirty="0" smtClean="0">
                <a:solidFill>
                  <a:schemeClr val="bg1"/>
                </a:solidFill>
                <a:effectLst/>
              </a:rPr>
              <a:t>Поставив перед собой задачу возродить Римскую империю, Карл  Великий, завоевав множество народов, обратился к латинской культуре: несмотря на свою неграмотность, Карл понимал цену образования. По его приказу были открыты школы и создана при дворе Академия. Членами Академии стали разыскиваться и переписываться рукописи древних авторов.</a:t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endParaRPr lang="ru-RU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" y="609600"/>
            <a:ext cx="4140200" cy="51816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06789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52400"/>
            <a:ext cx="7226299" cy="6375400"/>
          </a:xfrm>
        </p:spPr>
        <p:txBody>
          <a:bodyPr>
            <a:normAutofit/>
          </a:bodyPr>
          <a:lstStyle/>
          <a:p>
            <a:pPr algn="ctr"/>
            <a:r>
              <a:rPr lang="en-US" sz="3600" b="1" cap="none" dirty="0" smtClean="0">
                <a:solidFill>
                  <a:schemeClr val="bg1"/>
                </a:solidFill>
                <a:effectLst/>
              </a:rPr>
              <a:t>C</a:t>
            </a:r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> возникновением в </a:t>
            </a:r>
            <a:r>
              <a:rPr lang="en-US" sz="3600" b="1" cap="none" dirty="0" smtClean="0">
                <a:solidFill>
                  <a:schemeClr val="bg1"/>
                </a:solidFill>
                <a:effectLst/>
              </a:rPr>
              <a:t>X</a:t>
            </a:r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>—</a:t>
            </a:r>
            <a:r>
              <a:rPr lang="en-US" sz="3600" b="1" cap="none" dirty="0" smtClean="0">
                <a:solidFill>
                  <a:schemeClr val="bg1"/>
                </a:solidFill>
                <a:effectLst/>
              </a:rPr>
              <a:t>XI</a:t>
            </a:r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> вв. новых наук, латинский язык ещё сильнее укрепил свои позиции. Именно в эту эпоху на латинском языке закладываются основы современной научной терминологии целого ряда дисциплин, в том числе и медицины.</a:t>
            </a:r>
            <a:br>
              <a:rPr lang="ru-RU" sz="3600" b="1" cap="none" dirty="0" smtClean="0">
                <a:solidFill>
                  <a:schemeClr val="bg1"/>
                </a:solidFill>
                <a:effectLst/>
              </a:rPr>
            </a:br>
            <a:endParaRPr lang="ru-RU" sz="3600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609600"/>
            <a:ext cx="3810000" cy="28575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3619500"/>
            <a:ext cx="3810000" cy="3068637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419427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8133" y="220133"/>
            <a:ext cx="7501467" cy="633306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/>
              </a:rPr>
              <a:t>В</a:t>
            </a:r>
            <a:r>
              <a:rPr lang="ru-RU" b="1" dirty="0">
                <a:solidFill>
                  <a:schemeClr val="bg1"/>
                </a:solidFill>
                <a:effectLst/>
              </a:rPr>
              <a:t> </a:t>
            </a:r>
            <a:r>
              <a:rPr lang="en-US" b="1" dirty="0">
                <a:solidFill>
                  <a:schemeClr val="bg1"/>
                </a:solidFill>
                <a:effectLst/>
              </a:rPr>
              <a:t>XVII</a:t>
            </a:r>
            <a:r>
              <a:rPr lang="ru-RU" b="1" dirty="0">
                <a:solidFill>
                  <a:schemeClr val="bg1"/>
                </a:solidFill>
                <a:effectLst/>
              </a:rPr>
              <a:t>—</a:t>
            </a:r>
            <a:r>
              <a:rPr lang="en-US" b="1" dirty="0">
                <a:solidFill>
                  <a:schemeClr val="bg1"/>
                </a:solidFill>
                <a:effectLst/>
              </a:rPr>
              <a:t>XVIII</a:t>
            </a:r>
            <a:r>
              <a:rPr lang="ru-RU" b="1" dirty="0">
                <a:solidFill>
                  <a:schemeClr val="bg1"/>
                </a:solidFill>
                <a:effectLst/>
              </a:rPr>
              <a:t> 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вв. латинский язык приобрёл ещё большее значение. Тогда на нём велось преподавание во всех крупных университетах, где латинский язык начинает культивироваться и закрепляется как язык науки и философии. И вообще, всякий, кто оканчивал в то время университет, обязан был писать диссертацию именно</a:t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r>
              <a:rPr lang="ru-RU" b="1" cap="none" dirty="0" smtClean="0">
                <a:solidFill>
                  <a:schemeClr val="bg1"/>
                </a:solidFill>
                <a:effectLst/>
              </a:rPr>
              <a:t> по-латински.</a:t>
            </a:r>
            <a:endParaRPr lang="ru-RU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1" y="469900"/>
            <a:ext cx="4203700" cy="30988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01" y="3708400"/>
            <a:ext cx="3403599" cy="28448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37797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01067" y="609600"/>
            <a:ext cx="7721599" cy="5867400"/>
          </a:xfrm>
        </p:spPr>
        <p:txBody>
          <a:bodyPr>
            <a:noAutofit/>
          </a:bodyPr>
          <a:lstStyle/>
          <a:p>
            <a:pPr algn="ctr"/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>Но латинский язык был не только официальным языком политиков, дипломатов, юристов, медиков. Это был ещё язык культуры и литературы. В течение одного только</a:t>
            </a:r>
            <a:r>
              <a:rPr lang="ru-RU" sz="3600" b="1" dirty="0">
                <a:solidFill>
                  <a:schemeClr val="bg1"/>
                </a:solidFill>
                <a:effectLst/>
              </a:rPr>
              <a:t> </a:t>
            </a:r>
            <a:r>
              <a:rPr lang="en-US" sz="3600" b="1" dirty="0">
                <a:solidFill>
                  <a:schemeClr val="bg1"/>
                </a:solidFill>
                <a:effectLst/>
              </a:rPr>
              <a:t>XVIII</a:t>
            </a:r>
            <a:r>
              <a:rPr lang="ru-RU" sz="3600" b="1" dirty="0">
                <a:solidFill>
                  <a:schemeClr val="bg1"/>
                </a:solidFill>
                <a:effectLst/>
              </a:rPr>
              <a:t> </a:t>
            </a:r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>в. по-латински была написана литература, в несколько раз превышающая объём всего античного наследия.</a:t>
            </a:r>
            <a:br>
              <a:rPr lang="ru-RU" sz="3600" b="1" cap="none" dirty="0" smtClean="0">
                <a:solidFill>
                  <a:schemeClr val="bg1"/>
                </a:solidFill>
                <a:effectLst/>
              </a:rPr>
            </a:br>
            <a:endParaRPr lang="ru-RU" sz="3600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36" y="892175"/>
            <a:ext cx="3370263" cy="2651125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37" y="3822700"/>
            <a:ext cx="3370263" cy="280035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57045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0" y="609600"/>
            <a:ext cx="7912100" cy="58293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effectLst/>
              </a:rPr>
              <a:t>в XIX 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веке многие работы по медицине в России писались на латинском языке. Великий русский хирург Н.И.Пирогов (1810-1881) защитил диссертацию «</a:t>
            </a:r>
            <a:r>
              <a:rPr lang="en-US" b="1" cap="none" dirty="0" smtClean="0">
                <a:solidFill>
                  <a:schemeClr val="bg1"/>
                </a:solidFill>
                <a:effectLst/>
              </a:rPr>
              <a:t>N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um vinctura aortae abdominalis in aneurismate inguinali adhibita facile actutum sit remedium»</a:t>
            </a:r>
            <a:r>
              <a:rPr lang="ru-RU" b="1" dirty="0">
                <a:solidFill>
                  <a:schemeClr val="bg1"/>
                </a:solidFill>
                <a:effectLst/>
              </a:rPr>
              <a:t> </a:t>
            </a:r>
            <a:r>
              <a:rPr lang="ru-RU" b="1" dirty="0" smtClean="0">
                <a:solidFill>
                  <a:schemeClr val="bg1"/>
                </a:solidFill>
                <a:effectLst/>
              </a:rPr>
              <a:t>(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«Является ли перевязка брюшной аорты при аневризме паховой области легко выполнимым и безопасным вмешательством?«) На латинском языке также написана диссертация выдающегося русского фармаколога И.Е.Дядьковского «О способе, которым лекарства действуют на человеческое тело».</a:t>
            </a:r>
            <a:endParaRPr lang="ru-RU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" y="841375"/>
            <a:ext cx="3803650" cy="504825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180319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0933" y="317500"/>
            <a:ext cx="6739467" cy="61341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/>
              </a:rPr>
              <a:t>С </a:t>
            </a:r>
            <a:r>
              <a:rPr lang="en-US" sz="4000" b="1" dirty="0">
                <a:solidFill>
                  <a:schemeClr val="bg1"/>
                </a:solidFill>
                <a:effectLst/>
              </a:rPr>
              <a:t>XIX</a:t>
            </a:r>
            <a:r>
              <a:rPr lang="ru-RU" sz="4000" b="1" dirty="0">
                <a:solidFill>
                  <a:schemeClr val="bg1"/>
                </a:solidFill>
                <a:effectLst/>
              </a:rPr>
              <a:t> </a:t>
            </a:r>
            <a:r>
              <a:rPr lang="ru-RU" sz="4000" b="1" cap="none" dirty="0" smtClean="0">
                <a:solidFill>
                  <a:schemeClr val="bg1"/>
                </a:solidFill>
                <a:effectLst/>
              </a:rPr>
              <a:t>века начала складываться та ситуация, которая сохраняется и по сей день. Латинский язык почти повсеместно ушёл из сферы светского образования и культуры, но  так и остаётся основным языком медицины.</a:t>
            </a:r>
            <a:br>
              <a:rPr lang="ru-RU" sz="4000" b="1" cap="none" dirty="0" smtClean="0">
                <a:solidFill>
                  <a:schemeClr val="bg1"/>
                </a:solidFill>
                <a:effectLst/>
              </a:rPr>
            </a:b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1181101"/>
            <a:ext cx="5048250" cy="3998912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827180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1334" y="203200"/>
            <a:ext cx="7056966" cy="6096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bg1"/>
                </a:solidFill>
                <a:effectLst/>
              </a:rPr>
              <a:t>В </a:t>
            </a:r>
            <a:r>
              <a:rPr lang="ru-RU" sz="4000" b="1" cap="none" dirty="0" smtClean="0">
                <a:solidFill>
                  <a:schemeClr val="bg1"/>
                </a:solidFill>
                <a:effectLst/>
              </a:rPr>
              <a:t>настоящее время формирование профессионального языка — существенный фактор подготовки медицинского работника. </a:t>
            </a:r>
            <a:endParaRPr lang="ru-RU" sz="4000" b="1" cap="none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" y="609599"/>
            <a:ext cx="4267200" cy="2997201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026" name="Picture 2" descr="http://www.diapazon.kz/files/post/images/2010-10/normal/1288015060_kazak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3848099"/>
            <a:ext cx="4267200" cy="2730501"/>
          </a:xfrm>
          <a:prstGeom prst="rect">
            <a:avLst/>
          </a:prstGeom>
          <a:noFill/>
          <a:ln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27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067" y="270933"/>
            <a:ext cx="11176000" cy="6282267"/>
          </a:xfrm>
        </p:spPr>
        <p:txBody>
          <a:bodyPr>
            <a:noAutofit/>
          </a:bodyPr>
          <a:lstStyle/>
          <a:p>
            <a:pPr algn="ctr"/>
            <a:r>
              <a:rPr lang="ru-RU" b="1" cap="none" dirty="0" smtClean="0">
                <a:solidFill>
                  <a:schemeClr val="bg1"/>
                </a:solidFill>
                <a:effectLst/>
              </a:rPr>
              <a:t>Начиная с античности, медицинская терминология формируется на двуязычной греко-латинской основе. Наиболее отчётливо это проявляется в том, что одни и те же анатомические образования часто обозначаются в анатомической терминологии латинскими словами, а в клинической -  их греческими аналогами:</a:t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r>
              <a:rPr lang="ru-RU" b="1" i="1" cap="none" dirty="0" smtClean="0">
                <a:solidFill>
                  <a:schemeClr val="bg1"/>
                </a:solidFill>
                <a:effectLst/>
              </a:rPr>
              <a:t>ren – почка (лат), nephros - почка (греч), nephritis – воспаление почек, нефрит.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/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r>
              <a:rPr lang="ru-RU" b="1" i="1" cap="none" dirty="0" smtClean="0">
                <a:solidFill>
                  <a:schemeClr val="bg1"/>
                </a:solidFill>
                <a:effectLst/>
              </a:rPr>
              <a:t>cor – сердце (лат); cardia – сердце (греч); cardiologia – наука о заболеваниях сердечно-сосудистой системы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/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endParaRPr lang="ru-RU" b="1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18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5600" y="609600"/>
            <a:ext cx="11417299" cy="5499100"/>
          </a:xfrm>
        </p:spPr>
        <p:txBody>
          <a:bodyPr>
            <a:normAutofit/>
          </a:bodyPr>
          <a:lstStyle/>
          <a:p>
            <a:pPr lvl="0" algn="ctr" defTabSz="914400">
              <a:spcBef>
                <a:spcPts val="0"/>
              </a:spcBef>
            </a:pPr>
            <a:r>
              <a:rPr lang="ru-RU" sz="4800" b="1" cap="none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Латинский язык продолжает оставаться важным культурным явлением современного мира. Без этого, казалось бы, «</a:t>
            </a:r>
            <a:r>
              <a:rPr lang="ru-RU" sz="4800" b="1" cap="none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мёртвого </a:t>
            </a:r>
            <a:r>
              <a:rPr lang="ru-RU" sz="4800" b="1" cap="none" dirty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языка» невозможно представить себе многие области человеческой деятельности. </a:t>
            </a:r>
            <a:r>
              <a:rPr lang="ru-RU" sz="4800" b="1" cap="none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/>
                <a:ea typeface="+mn-ea"/>
                <a:cs typeface="+mn-cs"/>
              </a:rPr>
              <a:t/>
            </a:r>
            <a:br>
              <a:rPr lang="ru-RU" sz="4800" b="1" cap="none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/>
                <a:ea typeface="+mn-ea"/>
                <a:cs typeface="+mn-cs"/>
              </a:rPr>
            </a:b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69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6200" y="220133"/>
            <a:ext cx="7975600" cy="6180667"/>
          </a:xfrm>
        </p:spPr>
        <p:txBody>
          <a:bodyPr>
            <a:noAutofit/>
          </a:bodyPr>
          <a:lstStyle/>
          <a:p>
            <a:pPr algn="ctr"/>
            <a:r>
              <a:rPr lang="ru-RU" cap="none" dirty="0" smtClean="0">
                <a:solidFill>
                  <a:srgbClr val="FFFF00"/>
                </a:solidFill>
                <a:effectLst/>
              </a:rPr>
              <a:t/>
            </a:r>
            <a:br>
              <a:rPr lang="ru-RU" cap="none" dirty="0" smtClean="0">
                <a:solidFill>
                  <a:srgbClr val="FFFF00"/>
                </a:solidFill>
                <a:effectLst/>
              </a:rPr>
            </a:br>
            <a:r>
              <a:rPr lang="ru-RU" cap="none" dirty="0">
                <a:solidFill>
                  <a:srgbClr val="FFFF00"/>
                </a:solidFill>
                <a:effectLst/>
              </a:rPr>
              <a:t/>
            </a:r>
            <a:br>
              <a:rPr lang="ru-RU" cap="none" dirty="0">
                <a:solidFill>
                  <a:srgbClr val="FFFF00"/>
                </a:solidFill>
                <a:effectLst/>
              </a:rPr>
            </a:br>
            <a:r>
              <a:rPr lang="ru-RU" sz="2800" b="1" cap="none" dirty="0" smtClean="0">
                <a:solidFill>
                  <a:schemeClr val="bg1"/>
                </a:solidFill>
                <a:effectLst/>
              </a:rPr>
              <a:t>С развитием медицинской науки возникла потребность в новых обозначениях, новых понятиях или уничтожении старых, источником этого словотворчества в области медицины явилась та же богатая сокровищница античного мира – латинский  язык  и греческий язык. Таким путём возникли в медицинской науке многочисленные термины – слова и словосочетания, выражающие научные понятия. Названия болезней, их симптомов, анатомическая номенклатура, названия лекарственных препаратов - это всё слова латинского и греческого происхождения.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/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r>
              <a:rPr lang="ru-RU" b="1" cap="none" dirty="0" smtClean="0">
                <a:solidFill>
                  <a:schemeClr val="bg1"/>
                </a:solidFill>
                <a:effectLst/>
              </a:rPr>
              <a:t> </a:t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endParaRPr lang="ru-RU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1" y="1562101"/>
            <a:ext cx="3860799" cy="2919412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89045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3300" y="152400"/>
            <a:ext cx="5499100" cy="6337300"/>
          </a:xfrm>
        </p:spPr>
        <p:txBody>
          <a:bodyPr>
            <a:noAutofit/>
          </a:bodyPr>
          <a:lstStyle/>
          <a:p>
            <a:pPr algn="ctr"/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>Современный врач, даже когда на профессиональную тему говорит по-русски, употребляет более 60% слов латинского и греческого происхождения. </a:t>
            </a:r>
            <a:endParaRPr lang="ru-RU" sz="3600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152524"/>
            <a:ext cx="5829300" cy="4752976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12437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268" y="0"/>
            <a:ext cx="11713632" cy="6591300"/>
          </a:xfrm>
        </p:spPr>
        <p:txBody>
          <a:bodyPr>
            <a:noAutofit/>
          </a:bodyPr>
          <a:lstStyle/>
          <a:p>
            <a:pPr algn="ctr"/>
            <a:r>
              <a:rPr lang="ru-RU" sz="3600" cap="none" dirty="0" smtClean="0">
                <a:solidFill>
                  <a:srgbClr val="FFFF00"/>
                </a:solidFill>
                <a:effectLst/>
              </a:rPr>
              <a:t/>
            </a:r>
            <a:br>
              <a:rPr lang="ru-RU" sz="3600" cap="none" dirty="0" smtClean="0">
                <a:solidFill>
                  <a:srgbClr val="FFFF00"/>
                </a:solidFill>
                <a:effectLst/>
              </a:rPr>
            </a:br>
            <a:r>
              <a:rPr lang="ru-RU" sz="3600" cap="none" dirty="0" smtClean="0">
                <a:solidFill>
                  <a:srgbClr val="FFFF00"/>
                </a:solidFill>
                <a:effectLst/>
              </a:rPr>
              <a:t/>
            </a:r>
            <a:br>
              <a:rPr lang="ru-RU" sz="3600" cap="none" dirty="0" smtClean="0">
                <a:solidFill>
                  <a:srgbClr val="FFFF00"/>
                </a:solidFill>
                <a:effectLst/>
              </a:rPr>
            </a:br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>Латинские термины пишутся, произносятся по правилам латинской фонетики и орфографии, строятся с соблюдением правил латинского  языка.</a:t>
            </a:r>
            <a:br>
              <a:rPr lang="ru-RU" sz="3600" b="1" cap="none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 З</a:t>
            </a:r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>нание элементов медицинской терминологии необходимо для взаимопонимания между специалистами, говорящих на разных национальных языках</a:t>
            </a:r>
            <a:r>
              <a:rPr lang="ru-RU" sz="3600" b="1" dirty="0" smtClean="0">
                <a:solidFill>
                  <a:schemeClr val="bg1"/>
                </a:solidFill>
                <a:effectLst/>
              </a:rPr>
              <a:t>.</a:t>
            </a:r>
            <a:br>
              <a:rPr lang="ru-RU" sz="3600" b="1" dirty="0" smtClean="0">
                <a:solidFill>
                  <a:schemeClr val="bg1"/>
                </a:solidFill>
                <a:effectLst/>
              </a:rPr>
            </a:br>
            <a:r>
              <a:rPr lang="ru-RU" sz="3600" b="1" dirty="0" smtClean="0">
                <a:solidFill>
                  <a:schemeClr val="bg1"/>
                </a:solidFill>
                <a:effectLst/>
              </a:rPr>
              <a:t> С</a:t>
            </a:r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>уществуют международные перечни терминов, т.н. международные номенклатуры на латинском  языке: анатомическая, гистологическая, микробиологическая, созданы международные номенклатуры опухолей.</a:t>
            </a:r>
            <a:br>
              <a:rPr lang="ru-RU" sz="3600" b="1" cap="none" dirty="0" smtClean="0">
                <a:solidFill>
                  <a:schemeClr val="bg1"/>
                </a:solidFill>
                <a:effectLst/>
              </a:rPr>
            </a:br>
            <a:r>
              <a:rPr lang="ru-RU" sz="3600" cap="none" dirty="0" smtClean="0">
                <a:solidFill>
                  <a:srgbClr val="FFFF00"/>
                </a:solidFill>
                <a:effectLst/>
              </a:rPr>
              <a:t/>
            </a:r>
            <a:br>
              <a:rPr lang="ru-RU" sz="3600" cap="none" dirty="0" smtClean="0">
                <a:solidFill>
                  <a:srgbClr val="FFFF00"/>
                </a:solidFill>
                <a:effectLst/>
              </a:rPr>
            </a:br>
            <a:endParaRPr lang="ru-RU" sz="3600" cap="none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84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612" y="393699"/>
            <a:ext cx="11025187" cy="6244167"/>
          </a:xfrm>
        </p:spPr>
        <p:txBody>
          <a:bodyPr>
            <a:noAutofit/>
          </a:bodyPr>
          <a:lstStyle/>
          <a:p>
            <a:pPr algn="ctr"/>
            <a:r>
              <a:rPr lang="ru-RU" sz="4400" b="1" cap="none" dirty="0" smtClean="0">
                <a:solidFill>
                  <a:schemeClr val="bg1"/>
                </a:solidFill>
                <a:effectLst/>
              </a:rPr>
              <a:t>Медицинская терминология</a:t>
            </a:r>
            <a:r>
              <a:rPr lang="ru-RU" sz="4400" b="1" i="1" cap="none" dirty="0" smtClean="0">
                <a:solidFill>
                  <a:schemeClr val="bg1"/>
                </a:solidFill>
                <a:effectLst/>
              </a:rPr>
              <a:t> - </a:t>
            </a:r>
            <a:r>
              <a:rPr lang="ru-RU" sz="4400" b="1" cap="none" dirty="0" smtClean="0">
                <a:solidFill>
                  <a:schemeClr val="bg1"/>
                </a:solidFill>
                <a:effectLst/>
              </a:rPr>
              <a:t>это слова и словосочетания, используемые в профессиональной деятельности медицинских работников. Это целая система, состоящая из множества отдельных терминологических подсистем различных наук, связанных с медициной.</a:t>
            </a:r>
            <a:br>
              <a:rPr lang="ru-RU" sz="4400" b="1" cap="none" dirty="0" smtClean="0">
                <a:solidFill>
                  <a:schemeClr val="bg1"/>
                </a:solidFill>
                <a:effectLst/>
              </a:rPr>
            </a:br>
            <a:endParaRPr lang="ru-RU" sz="4400" b="1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84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6999" y="609600"/>
            <a:ext cx="6769101" cy="58039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cap="none" dirty="0" smtClean="0">
                <a:solidFill>
                  <a:schemeClr val="bg1"/>
                </a:solidFill>
                <a:effectLst/>
              </a:rPr>
              <a:t>Выделяют три основные подсистемы: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/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r>
              <a:rPr lang="ru-RU" b="1" cap="none" dirty="0" smtClean="0">
                <a:solidFill>
                  <a:schemeClr val="bg1"/>
                </a:solidFill>
                <a:effectLst/>
              </a:rPr>
              <a:t/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r>
              <a:rPr lang="ru-RU" b="1" i="1" cap="none" dirty="0" smtClean="0">
                <a:solidFill>
                  <a:schemeClr val="bg1"/>
                </a:solidFill>
                <a:effectLst/>
              </a:rPr>
              <a:t>1. Анатомическая и гистологическая номенклатура - 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это все наименования существующих анатомических и гистологических образований. Основываются на системе знаний по анатомии и физиологии. Чтобы грамотно овладеть ими, необходимо знать латинские названия анатомических образований, правильно их произносить, понимать смысл.</a:t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endParaRPr lang="ru-RU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" y="1384300"/>
            <a:ext cx="4737100" cy="47752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99978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4500" y="431800"/>
            <a:ext cx="7569200" cy="6248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cap="none" dirty="0" smtClean="0">
                <a:solidFill>
                  <a:schemeClr val="bg1"/>
                </a:solidFill>
                <a:effectLst/>
              </a:rPr>
              <a:t>2. Клиническая </a:t>
            </a:r>
            <a:r>
              <a:rPr lang="ru-RU" b="1" i="1" cap="none" dirty="0">
                <a:solidFill>
                  <a:schemeClr val="bg1"/>
                </a:solidFill>
                <a:effectLst/>
              </a:rPr>
              <a:t>терминология  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(греч. </a:t>
            </a:r>
            <a:r>
              <a:rPr lang="ru-RU" b="1" i="1" cap="none" dirty="0" smtClean="0">
                <a:solidFill>
                  <a:schemeClr val="bg1"/>
                </a:solidFill>
                <a:effectLst/>
              </a:rPr>
              <a:t>klinike 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врачевание) включает названия болезней (греч. </a:t>
            </a:r>
            <a:r>
              <a:rPr lang="ru-RU" b="1" i="1" cap="none" dirty="0" smtClean="0">
                <a:solidFill>
                  <a:schemeClr val="bg1"/>
                </a:solidFill>
                <a:effectLst/>
              </a:rPr>
              <a:t>pathos), 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патологических процессов и состояний, симптомов (греч. </a:t>
            </a:r>
            <a:r>
              <a:rPr lang="ru-RU" b="1" i="1" cap="none" dirty="0" smtClean="0">
                <a:solidFill>
                  <a:schemeClr val="bg1"/>
                </a:solidFill>
                <a:effectLst/>
              </a:rPr>
              <a:t>symptoma 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- признак) и синдромов (греч. </a:t>
            </a:r>
            <a:r>
              <a:rPr lang="en-US" b="1" cap="none" dirty="0" smtClean="0">
                <a:solidFill>
                  <a:schemeClr val="bg1"/>
                </a:solidFill>
                <a:effectLst/>
              </a:rPr>
              <a:t>s</a:t>
            </a:r>
            <a:r>
              <a:rPr lang="ru-RU" b="1" i="1" cap="none" dirty="0" smtClean="0">
                <a:solidFill>
                  <a:schemeClr val="bg1"/>
                </a:solidFill>
                <a:effectLst/>
              </a:rPr>
              <a:t>yndrome -  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совокупность признаков), названия операций, методов обследований и лечения, медицинских приборов, инструментов и т.д. Клиническая терминология насчитывает тысячи терминов, с которыми предстоит постоянно сталкиваться  во время учёбы  и  работы. </a:t>
            </a:r>
            <a:endParaRPr lang="ru-RU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31800"/>
            <a:ext cx="3568700" cy="3213100"/>
          </a:xfrm>
          <a:prstGeom prst="rect">
            <a:avLst/>
          </a:prstGeom>
          <a:ln>
            <a:solidFill>
              <a:srgbClr val="FFFF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48100"/>
            <a:ext cx="3568700" cy="27178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3434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5067" y="609600"/>
            <a:ext cx="7319433" cy="5778500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 smtClean="0">
                <a:solidFill>
                  <a:schemeClr val="bg1"/>
                </a:solidFill>
                <a:effectLst/>
              </a:rPr>
              <a:t>Клинические термины могут  быть простыми словами, многие из которых  латинского или греческого происхождения (напр, </a:t>
            </a:r>
            <a:r>
              <a:rPr lang="ru-RU" b="1" i="1" cap="none" dirty="0" smtClean="0">
                <a:solidFill>
                  <a:schemeClr val="bg1"/>
                </a:solidFill>
                <a:effectLst/>
              </a:rPr>
              <a:t>typhus - 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тиф, </a:t>
            </a:r>
            <a:r>
              <a:rPr lang="ru-RU" b="1" i="1" cap="none" dirty="0" smtClean="0">
                <a:solidFill>
                  <a:schemeClr val="bg1"/>
                </a:solidFill>
                <a:effectLst/>
              </a:rPr>
              <a:t>pneumonia -  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пневмония, </a:t>
            </a:r>
            <a:r>
              <a:rPr lang="ru-RU" b="1" i="1" cap="none" dirty="0" smtClean="0">
                <a:solidFill>
                  <a:schemeClr val="bg1"/>
                </a:solidFill>
                <a:effectLst/>
              </a:rPr>
              <a:t>abortus -  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аборт), а также существуют производные и сложные слова, образованные путём сложения нескольких терминоэлементов.</a:t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endParaRPr lang="ru-RU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609600"/>
            <a:ext cx="3606800" cy="27305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3606800"/>
            <a:ext cx="3606800" cy="27813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405070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9799" y="237067"/>
            <a:ext cx="6896101" cy="6366933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 smtClean="0">
                <a:solidFill>
                  <a:schemeClr val="bg1"/>
                </a:solidFill>
                <a:effectLst/>
              </a:rPr>
              <a:t>3. Ф</a:t>
            </a:r>
            <a:r>
              <a:rPr lang="ru-RU" b="1" i="1" cap="none" dirty="0" smtClean="0">
                <a:solidFill>
                  <a:schemeClr val="bg1"/>
                </a:solidFill>
                <a:effectLst/>
              </a:rPr>
              <a:t>армацевтическая терминология - 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это названия лекарственных средств растительного и химического происхождения. В России каждое лекарственное средство получает одновременно русское и латинское название, которое используется при выписывании рецепта на латинском языке.</a:t>
            </a:r>
            <a:endParaRPr lang="ru-RU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1" y="1231900"/>
            <a:ext cx="3771900" cy="51943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48696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400800"/>
          </a:xfrm>
        </p:spPr>
        <p:txBody>
          <a:bodyPr>
            <a:noAutofit/>
          </a:bodyPr>
          <a:lstStyle/>
          <a:p>
            <a:pPr algn="ctr"/>
            <a:r>
              <a:rPr lang="ru-RU" sz="3600" cap="none" dirty="0" smtClean="0">
                <a:solidFill>
                  <a:srgbClr val="FFFF00"/>
                </a:solidFill>
                <a:effectLst/>
              </a:rPr>
              <a:t/>
            </a:r>
            <a:br>
              <a:rPr lang="ru-RU" sz="3600" cap="none" dirty="0" smtClean="0">
                <a:solidFill>
                  <a:srgbClr val="FFFF00"/>
                </a:solidFill>
                <a:effectLst/>
              </a:rPr>
            </a:br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>В названиях многих лекарств отражается информация о фармакологическом действии препарата  или  его составе. Эту информацию несут специальные словесные отрезки, являющиеся </a:t>
            </a:r>
            <a:r>
              <a:rPr lang="ru-RU" sz="3600" b="1" u="sng" cap="none" dirty="0" smtClean="0">
                <a:solidFill>
                  <a:schemeClr val="bg1"/>
                </a:solidFill>
                <a:effectLst/>
              </a:rPr>
              <a:t>терминоэлементами - </a:t>
            </a:r>
            <a:r>
              <a:rPr lang="ru-RU" sz="3600" b="1" i="1" u="sng" cap="none" dirty="0" smtClean="0">
                <a:solidFill>
                  <a:schemeClr val="bg1"/>
                </a:solidFill>
                <a:effectLst/>
              </a:rPr>
              <a:t>частотными отрезками</a:t>
            </a:r>
            <a:r>
              <a:rPr lang="ru-RU" sz="3600" b="1" i="1" cap="none" dirty="0" smtClean="0">
                <a:solidFill>
                  <a:schemeClr val="bg1"/>
                </a:solidFill>
                <a:effectLst/>
              </a:rPr>
              <a:t>.</a:t>
            </a:r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3600" b="1" cap="none" dirty="0" smtClean="0">
                <a:solidFill>
                  <a:schemeClr val="bg1"/>
                </a:solidFill>
                <a:effectLst/>
              </a:rPr>
            </a:br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>Знание частотных отрезков позволит не только получить начальные сведения о том или ином препарате, но и поможет запоминать и грамотно писать названия лекарственных средств на латинском и русском языках.</a:t>
            </a:r>
            <a:br>
              <a:rPr lang="ru-RU" sz="3600" b="1" cap="none" dirty="0" smtClean="0">
                <a:solidFill>
                  <a:schemeClr val="bg1"/>
                </a:solidFill>
                <a:effectLst/>
              </a:rPr>
            </a:br>
            <a:endParaRPr lang="ru-RU" sz="3600" b="1" cap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13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813" y="5689600"/>
            <a:ext cx="9905998" cy="901700"/>
          </a:xfrm>
        </p:spPr>
        <p:txBody>
          <a:bodyPr>
            <a:normAutofit fontScale="90000"/>
          </a:bodyPr>
          <a:lstStyle/>
          <a:p>
            <a:pPr algn="ctr"/>
            <a:r>
              <a:rPr lang="ru-RU" cap="none" dirty="0" smtClean="0">
                <a:solidFill>
                  <a:srgbClr val="FFFF00"/>
                </a:solidFill>
              </a:rPr>
              <a:t/>
            </a:r>
            <a:br>
              <a:rPr lang="ru-RU" cap="none" dirty="0" smtClean="0">
                <a:solidFill>
                  <a:srgbClr val="FFFF00"/>
                </a:solidFill>
              </a:rPr>
            </a:br>
            <a:r>
              <a:rPr lang="ru-RU" b="1" cap="none" dirty="0" smtClean="0">
                <a:solidFill>
                  <a:schemeClr val="bg1"/>
                </a:solidFill>
              </a:rPr>
              <a:t>Сердечные  препараты </a:t>
            </a:r>
            <a:br>
              <a:rPr lang="ru-RU" b="1" cap="none" dirty="0" smtClean="0">
                <a:solidFill>
                  <a:schemeClr val="bg1"/>
                </a:solidFill>
              </a:rPr>
            </a:br>
            <a:r>
              <a:rPr lang="ru-RU" b="1" cap="none" dirty="0" smtClean="0">
                <a:solidFill>
                  <a:schemeClr val="bg1"/>
                </a:solidFill>
              </a:rPr>
              <a:t> (греко-латинский  дублет   </a:t>
            </a:r>
            <a:r>
              <a:rPr lang="en-US" b="1" cap="none" dirty="0">
                <a:solidFill>
                  <a:schemeClr val="bg1"/>
                </a:solidFill>
              </a:rPr>
              <a:t>cor – kardia) </a:t>
            </a:r>
            <a:r>
              <a:rPr lang="ru-RU" b="1" cap="none" dirty="0" smtClean="0">
                <a:solidFill>
                  <a:schemeClr val="bg1"/>
                </a:solidFill>
              </a:rPr>
              <a:t/>
            </a:r>
            <a:br>
              <a:rPr lang="ru-RU" b="1" cap="none" dirty="0" smtClean="0">
                <a:solidFill>
                  <a:schemeClr val="bg1"/>
                </a:solidFill>
              </a:rPr>
            </a:br>
            <a:r>
              <a:rPr lang="ru-RU" cap="none" dirty="0" smtClean="0">
                <a:solidFill>
                  <a:srgbClr val="FFFF00"/>
                </a:solidFill>
              </a:rPr>
              <a:t> </a:t>
            </a:r>
            <a:endParaRPr lang="ru-RU" cap="none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444500"/>
            <a:ext cx="2921000" cy="2709862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662" y="444498"/>
            <a:ext cx="2857500" cy="2709863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055" y="444498"/>
            <a:ext cx="2857500" cy="2709863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300" y="3727450"/>
            <a:ext cx="2984500" cy="17145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804" y="3727450"/>
            <a:ext cx="3201195" cy="1714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402829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15900"/>
            <a:ext cx="9905998" cy="641350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600" b="1" cap="none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«Если латынь и «мертва», то её «смерть» была прекрасной - она «умирала» тысячу лет и оплодотворила собой большинство европейских языков, став основой для одних (итальянский, испанский, французский, португальский, румынский, молдавский и некоторые другие) и одарив сотнями, тысячами слов и терминов другие языки... и русский язык не избежал этого влияния».</a:t>
            </a:r>
            <a:br>
              <a:rPr lang="ru-RU" sz="3600" b="1" cap="none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</a:br>
            <a:r>
              <a:rPr lang="ru-RU" sz="3600" b="1" cap="none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</a:t>
            </a:r>
            <a:r>
              <a:rPr lang="ru-RU" sz="3600" b="1" cap="none" dirty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/>
            </a:r>
            <a:br>
              <a:rPr lang="ru-RU" sz="3600" b="1" cap="none" dirty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</a:br>
            <a:r>
              <a:rPr lang="ru-RU" sz="2800" b="1" cap="none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А.В.Подосинов,  автор </a:t>
            </a:r>
            <a:r>
              <a:rPr lang="ru-RU" sz="2800" b="1" cap="none" dirty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учебника «Латинский язык и введение в античную культуру</a:t>
            </a:r>
            <a:r>
              <a:rPr lang="ru-RU" sz="2800" b="1" cap="none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»</a:t>
            </a:r>
            <a:endParaRPr lang="ru-RU" sz="2800" b="1" cap="none" dirty="0">
              <a:solidFill>
                <a:schemeClr val="bg1"/>
              </a:solidFill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423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0" y="152400"/>
            <a:ext cx="6756400" cy="6375400"/>
          </a:xfrm>
        </p:spPr>
        <p:txBody>
          <a:bodyPr>
            <a:normAutofit fontScale="90000"/>
          </a:bodyPr>
          <a:lstStyle/>
          <a:p>
            <a:pPr algn="ctr"/>
            <a:r>
              <a:rPr lang="en-US" cap="none" dirty="0" smtClean="0">
                <a:solidFill>
                  <a:srgbClr val="FFFF00"/>
                </a:solidFill>
                <a:effectLst/>
              </a:rPr>
              <a:t/>
            </a:r>
            <a:br>
              <a:rPr lang="en-US" cap="none" dirty="0" smtClean="0">
                <a:solidFill>
                  <a:srgbClr val="FFFF00"/>
                </a:solidFill>
                <a:effectLst/>
              </a:rPr>
            </a:br>
            <a:r>
              <a:rPr lang="en-US" cap="none" dirty="0">
                <a:solidFill>
                  <a:srgbClr val="FFFF00"/>
                </a:solidFill>
                <a:effectLst/>
              </a:rPr>
              <a:t/>
            </a:r>
            <a:br>
              <a:rPr lang="en-US" cap="none" dirty="0">
                <a:solidFill>
                  <a:srgbClr val="FFFF00"/>
                </a:solidFill>
                <a:effectLst/>
              </a:rPr>
            </a:br>
            <a:r>
              <a:rPr lang="ru-RU" b="1" cap="none" dirty="0" smtClean="0">
                <a:solidFill>
                  <a:schemeClr val="bg1"/>
                </a:solidFill>
                <a:effectLst/>
              </a:rPr>
              <a:t>Таким образом, медицинский работник любого уровня образования по роду своей профессиональной деятельности должен усвоить в соответствующем объёме элементарные сведения по латинскому  языку, что поможет ему легко ориентироваться в профессиональной терминологии и оставаться востребованным на рынке труда,  ибо: </a:t>
            </a:r>
            <a:r>
              <a:rPr lang="en-US" b="1" cap="none" dirty="0" smtClean="0">
                <a:solidFill>
                  <a:schemeClr val="bg1"/>
                </a:solidFill>
                <a:effectLst/>
              </a:rPr>
              <a:t>I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nvia est in medicina via sine lingua </a:t>
            </a:r>
            <a:r>
              <a:rPr lang="en-US" b="1" cap="none" dirty="0" smtClean="0">
                <a:solidFill>
                  <a:schemeClr val="bg1"/>
                </a:solidFill>
                <a:effectLst/>
              </a:rPr>
              <a:t>L</a:t>
            </a:r>
            <a:r>
              <a:rPr lang="ru-RU" b="1" cap="none" dirty="0" smtClean="0">
                <a:solidFill>
                  <a:schemeClr val="bg1"/>
                </a:solidFill>
                <a:effectLst/>
              </a:rPr>
              <a:t>atina – Не  проходим  путь в медицину без латинского языка. </a:t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r>
              <a:rPr lang="ru-RU" b="1" cap="none" dirty="0" smtClean="0">
                <a:solidFill>
                  <a:schemeClr val="bg1"/>
                </a:solidFill>
                <a:effectLst/>
              </a:rPr>
              <a:t> </a:t>
            </a:r>
            <a:br>
              <a:rPr lang="ru-RU" b="1" cap="none" dirty="0" smtClean="0">
                <a:solidFill>
                  <a:schemeClr val="bg1"/>
                </a:solidFill>
                <a:effectLst/>
              </a:rPr>
            </a:br>
            <a:endParaRPr lang="ru-RU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00" y="1117600"/>
            <a:ext cx="4775200" cy="37973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424251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26099" y="0"/>
            <a:ext cx="6261101" cy="6337300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 smtClean="0">
                <a:solidFill>
                  <a:schemeClr val="bg1"/>
                </a:solidFill>
                <a:effectLst/>
              </a:rPr>
              <a:t>Знание латыни позволяет врачам разных стран мира без труда понимать друг друга. Давняя традиция использования латинского языка в медицине служит объединяющим фактором для медиков всего мира и для унификации медицинского образования.</a:t>
            </a:r>
            <a:endParaRPr lang="ru-RU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1270000"/>
            <a:ext cx="5346700" cy="41529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78481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25" y="320673"/>
            <a:ext cx="4791075" cy="3133725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20674"/>
            <a:ext cx="4787900" cy="3133725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625" y="3606800"/>
            <a:ext cx="4791075" cy="29845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3606800"/>
            <a:ext cx="4787900" cy="2984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2659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727200"/>
          </a:xfrm>
        </p:spPr>
        <p:txBody>
          <a:bodyPr>
            <a:noAutofit/>
          </a:bodyPr>
          <a:lstStyle/>
          <a:p>
            <a:pPr algn="ctr"/>
            <a:r>
              <a:rPr lang="ru-RU" sz="3600" b="1" cap="none" dirty="0" smtClean="0">
                <a:solidFill>
                  <a:schemeClr val="bg1"/>
                </a:solidFill>
              </a:rPr>
              <a:t>Учебная  литература  по  латинскому  языку для  студентов  медицинских  колледжей  и  техникумов</a:t>
            </a:r>
            <a:endParaRPr lang="ru-RU" sz="3600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61" y="2868611"/>
            <a:ext cx="1868488" cy="2719388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15" y="2881310"/>
            <a:ext cx="1971675" cy="2706689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056" y="2868611"/>
            <a:ext cx="1925634" cy="2706689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0075" y="2855912"/>
            <a:ext cx="1901825" cy="2719388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897" y="2868611"/>
            <a:ext cx="2030403" cy="2719388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71519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10479088" cy="3060700"/>
          </a:xfrm>
        </p:spPr>
        <p:txBody>
          <a:bodyPr>
            <a:normAutofit/>
          </a:bodyPr>
          <a:lstStyle/>
          <a:p>
            <a:pPr algn="ctr"/>
            <a:r>
              <a:rPr lang="en-US" sz="7200" b="1" cap="none" dirty="0" err="1" smtClean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Tibi</a:t>
            </a:r>
            <a:r>
              <a:rPr lang="en-US" sz="7200" b="1" cap="none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 </a:t>
            </a:r>
            <a:r>
              <a:rPr lang="en-US" sz="7200" b="1" cap="none" dirty="0" err="1" smtClean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gratias</a:t>
            </a:r>
            <a:r>
              <a:rPr lang="en-US" sz="7200" b="1" cap="none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 ago  pro  studio  </a:t>
            </a:r>
            <a:r>
              <a:rPr lang="en-US" sz="7200" b="1" cap="none" dirty="0" err="1" smtClean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vestro</a:t>
            </a:r>
            <a:r>
              <a:rPr lang="en-US" sz="7200" b="1" cap="none" dirty="0" smtClean="0">
                <a:solidFill>
                  <a:schemeClr val="bg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!</a:t>
            </a:r>
            <a:endParaRPr lang="ru-RU" sz="7200" b="1" cap="none" dirty="0">
              <a:solidFill>
                <a:schemeClr val="bg1"/>
              </a:solidFill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133" y="3471333"/>
            <a:ext cx="5791199" cy="3166533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61875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54000"/>
            <a:ext cx="9905998" cy="3860800"/>
          </a:xfrm>
        </p:spPr>
        <p:txBody>
          <a:bodyPr>
            <a:normAutofit/>
          </a:bodyPr>
          <a:lstStyle/>
          <a:p>
            <a:pPr algn="ctr"/>
            <a:r>
              <a:rPr lang="ru-RU" sz="3600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Корни латинского языка кроются в глубокой древности, когда на территории древней Италии в середине </a:t>
            </a:r>
            <a:r>
              <a:rPr lang="en-US" sz="3600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II</a:t>
            </a:r>
            <a:r>
              <a:rPr lang="ru-RU" sz="3600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тыс. до н. э. появились первые предки тех, кому через полтора тысячелетия суждено было положить весь мир к ногам капитолийской волчицы. </a:t>
            </a:r>
            <a:endParaRPr lang="ru-RU" sz="3600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5900" y="3949699"/>
            <a:ext cx="4089400" cy="2789767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83502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1699" y="292100"/>
            <a:ext cx="7048501" cy="6096000"/>
          </a:xfrm>
        </p:spPr>
        <p:txBody>
          <a:bodyPr>
            <a:normAutofit/>
          </a:bodyPr>
          <a:lstStyle/>
          <a:p>
            <a:pPr algn="ctr"/>
            <a:r>
              <a:rPr lang="ru-RU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Латинский  язык  принадлежит к италийской ветви индоевропейской семьи языков. Он называется именно так: </a:t>
            </a:r>
            <a:r>
              <a:rPr lang="en-US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ru-RU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ingua</a:t>
            </a:r>
            <a:r>
              <a:rPr lang="en-US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ru-RU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atina</a:t>
            </a:r>
            <a:r>
              <a:rPr lang="en-US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потому, что на нём говорили латины, населявшие небольшую область Лаций (</a:t>
            </a:r>
            <a:r>
              <a:rPr lang="en-US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ru-RU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atium). Центром этой области в </a:t>
            </a:r>
            <a:r>
              <a:rPr lang="en-US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VIII </a:t>
            </a:r>
            <a:r>
              <a:rPr lang="ru-RU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веке до н.э. стал город Рим, поэтому жители Лация стали также называть себя «римляне» (</a:t>
            </a:r>
            <a:r>
              <a:rPr lang="en-US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ru-RU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omani). </a:t>
            </a:r>
            <a:endParaRPr lang="ru-RU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" y="482600"/>
            <a:ext cx="4368799" cy="55245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850892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1988799" cy="3467100"/>
          </a:xfrm>
        </p:spPr>
        <p:txBody>
          <a:bodyPr>
            <a:noAutofit/>
          </a:bodyPr>
          <a:lstStyle/>
          <a:p>
            <a:pPr algn="ctr"/>
            <a:r>
              <a:rPr lang="ru-RU" sz="2800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Покорив Древнюю Грецию, римляне столкнулись со значительно более развитой культурой. Влияние Древней Греции было ощутимым и до завоевания Римом. Образованные римляне хорошо знали греческий язык, труды греческих учёных и писателей. Владение двумя языками привело к заимствованию в латинский язык множества греческих слов как бытового, так и специального научного содержания, то есть терминов, которых особенно много в медицине.</a:t>
            </a:r>
            <a:endParaRPr lang="ru-RU" sz="2800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662" y="3467099"/>
            <a:ext cx="5905500" cy="3272367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2596887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292100"/>
            <a:ext cx="10858500" cy="24765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Aft>
                <a:spcPts val="1000"/>
              </a:spcAft>
            </a:pPr>
            <a:r>
              <a:rPr lang="ru-RU" sz="2000" cap="non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cap="none" dirty="0" smtClean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Древнегреческая медицина пользовалась исключительным авторитетом в античном мире. Формировать медицинскую терминологию на латинском языке начали врачи, а также учёные-энциклопедисты Древнего Рима, которые, не будучи сами медиками, провели огромную работу по переводу на латинский язык греческих трудов по медицине.</a:t>
            </a:r>
            <a:r>
              <a:rPr lang="ru-RU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2952750"/>
            <a:ext cx="2680970" cy="33909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5500" y="2952750"/>
            <a:ext cx="2425700" cy="33909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5030" y="2952750"/>
            <a:ext cx="2946400" cy="33909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5260" y="2952750"/>
            <a:ext cx="2857500" cy="33909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823577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7600" y="266700"/>
            <a:ext cx="6883399" cy="63373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cap="none" dirty="0" smtClean="0">
                <a:solidFill>
                  <a:schemeClr val="bg1"/>
                </a:solidFill>
                <a:effectLst/>
              </a:rPr>
              <a:t>В 476 г. Римское государство, просуществовавшее 1228 лет, пало. Но латинский язык выжил: первоначально, в эпоху тотальной разрухи, безграмотности и полного отсутствия литературы и образования, он продолжал существовать как живой язык, хотя и был мало похож на тот, на котором говорили Цезарь и Овидий.</a:t>
            </a:r>
            <a:endParaRPr lang="ru-RU" sz="3600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99" y="0"/>
            <a:ext cx="3403600" cy="3175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3175000"/>
            <a:ext cx="3403600" cy="34290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134217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9500" y="292100"/>
            <a:ext cx="7116233" cy="6273800"/>
          </a:xfrm>
        </p:spPr>
        <p:txBody>
          <a:bodyPr>
            <a:noAutofit/>
          </a:bodyPr>
          <a:lstStyle/>
          <a:p>
            <a:pPr algn="ctr"/>
            <a:r>
              <a:rPr lang="ru-RU" sz="3600" b="1" cap="none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Вскоре латынь была постепенно вытеснена из разговорной речи новыми языками — романскими, которые явились дальнейшим продуктом её варваризации. Письменный же язык, значительно более консервативный и опирающийся на тысячелетнюю традицию, изменялся значительно медленнее.</a:t>
            </a:r>
            <a:endParaRPr lang="ru-RU" sz="3600" b="1" cap="none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47" y="1524000"/>
            <a:ext cx="4414353" cy="3327400"/>
          </a:xfrm>
          <a:prstGeom prst="rect">
            <a:avLst/>
          </a:prstGeom>
          <a:ln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3534060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етка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imes New Roman/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428</TotalTime>
  <Words>591</Words>
  <Application>Microsoft Office PowerPoint</Application>
  <PresentationFormat>Широкоэкранный</PresentationFormat>
  <Paragraphs>39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34</vt:i4>
      </vt:variant>
    </vt:vector>
  </HeadingPairs>
  <TitlesOfParts>
    <vt:vector size="41" baseType="lpstr">
      <vt:lpstr>Arial</vt:lpstr>
      <vt:lpstr>Calibri</vt:lpstr>
      <vt:lpstr>Calibri Light</vt:lpstr>
      <vt:lpstr>Times New Roman</vt:lpstr>
      <vt:lpstr>Wingdings 2</vt:lpstr>
      <vt:lpstr>HDOfficeLightV0</vt:lpstr>
      <vt:lpstr>Сетка</vt:lpstr>
      <vt:lpstr>Министерство здравоохранения Республики Татарстан Государственное автономное профессиональное образовательное учреждение  «Нижнекамский медицинский колледж» </vt:lpstr>
      <vt:lpstr>Латинский язык продолжает оставаться важным культурным явлением современного мира. Без этого, казалось бы, «мёртвого языка» невозможно представить себе многие области человеческой деятельности.  </vt:lpstr>
      <vt:lpstr> «Если латынь и «мертва», то её «смерть» была прекрасной - она «умирала» тысячу лет и оплодотворила собой большинство европейских языков, став основой для одних (итальянский, испанский, французский, португальский, румынский, молдавский и некоторые другие) и одарив сотнями, тысячами слов и терминов другие языки... и русский язык не избежал этого влияния».   А.В.Подосинов,  автор учебника «Латинский язык и введение в античную культуру»</vt:lpstr>
      <vt:lpstr>Корни латинского языка кроются в глубокой древности, когда на территории древней Италии в середине II тыс. до н. э. появились первые предки тех, кому через полтора тысячелетия суждено было положить весь мир к ногам капитолийской волчицы. </vt:lpstr>
      <vt:lpstr>Латинский  язык  принадлежит к италийской ветви индоевропейской семьи языков. Он называется именно так: Lingua  Latina  потому, что на нём говорили латины, населявшие небольшую область Лаций (Latium). Центром этой области в VIII веке до н.э. стал город Рим, поэтому жители Лация стали также называть себя «римляне» (Romani). </vt:lpstr>
      <vt:lpstr>Покорив Древнюю Грецию, римляне столкнулись со значительно более развитой культурой. Влияние Древней Греции было ощутимым и до завоевания Римом. Образованные римляне хорошо знали греческий язык, труды греческих учёных и писателей. Владение двумя языками привело к заимствованию в латинский язык множества греческих слов как бытового, так и специального научного содержания, то есть терминов, которых особенно много в медицине.</vt:lpstr>
      <vt:lpstr> Древнегреческая медицина пользовалась исключительным авторитетом в античном мире. Формировать медицинскую терминологию на латинском языке начали врачи, а также учёные-энциклопедисты Древнего Рима, которые, не будучи сами медиками, провели огромную работу по переводу на латинский язык греческих трудов по медицине. </vt:lpstr>
      <vt:lpstr>В 476 г. Римское государство, просуществовавшее 1228 лет, пало. Но латинский язык выжил: первоначально, в эпоху тотальной разрухи, безграмотности и полного отсутствия литературы и образования, он продолжал существовать как живой язык, хотя и был мало похож на тот, на котором говорили Цезарь и Овидий.</vt:lpstr>
      <vt:lpstr>Вскоре латынь была постепенно вытеснена из разговорной речи новыми языками — романскими, которые явились дальнейшим продуктом её варваризации. Письменный же язык, значительно более консервативный и опирающийся на тысячелетнюю традицию, изменялся значительно медленнее.</vt:lpstr>
      <vt:lpstr> Огромную роль в сохранении латинской традиции в это время играла католическая церковь, принявшая латинский язык еще в IV  в. В первые христианские века появились новые переводы Библии. Наиболее известный из них — латинский перевод  «Вульгата», начатый в 386 г. по Р. Х. учёным Софронием  Евсеевием  Иеронимом (почитается в православной  и в католической  традиции как святой и один из учителей Церкви)  и законченный им в 405 г.  </vt:lpstr>
      <vt:lpstr>Знаменательным в истории латинского языка и античной культуры является период каролингского возрождения (VIII—IX вв.). Именно с тех времён дошло основное количество рукописей с текстами древнеримских поэтов и писателей. Единственная литература, существовавшая тогда в Западной Европе, была латинская; но она была забыта — пыльные свитки и пергаментные кодексы уже несколько столетий лежали в монастырях никому не нужными. Эту ситуацию исправил король франков Карл Великий.</vt:lpstr>
      <vt:lpstr>Поставив перед собой задачу возродить Римскую империю, Карл  Великий, завоевав множество народов, обратился к латинской культуре: несмотря на свою неграмотность, Карл понимал цену образования. По его приказу были открыты школы и создана при дворе Академия. Членами Академии стали разыскиваться и переписываться рукописи древних авторов. </vt:lpstr>
      <vt:lpstr>C возникновением в X—XI вв. новых наук, латинский язык ещё сильнее укрепил свои позиции. Именно в эту эпоху на латинском языке закладываются основы современной научной терминологии целого ряда дисциплин, в том числе и медицины. </vt:lpstr>
      <vt:lpstr>В XVII—XVIII вв. латинский язык приобрёл ещё большее значение. Тогда на нём велось преподавание во всех крупных университетах, где латинский язык начинает культивироваться и закрепляется как язык науки и философии. И вообще, всякий, кто оканчивал в то время университет, обязан был писать диссертацию именно  по-латински.</vt:lpstr>
      <vt:lpstr>Но латинский язык был не только официальным языком политиков, дипломатов, юристов, медиков. Это был ещё язык культуры и литературы. В течение одного только XVIII в. по-латински была написана литература, в несколько раз превышающая объём всего античного наследия. </vt:lpstr>
      <vt:lpstr>в XIX веке многие работы по медицине в России писались на латинском языке. Великий русский хирург Н.И.Пирогов (1810-1881) защитил диссертацию «Num vinctura aortae abdominalis in aneurismate inguinali adhibita facile actutum sit remedium» («Является ли перевязка брюшной аорты при аневризме паховой области легко выполнимым и безопасным вмешательством?«) На латинском языке также написана диссертация выдающегося русского фармаколога И.Е.Дядьковского «О способе, которым лекарства действуют на человеческое тело».</vt:lpstr>
      <vt:lpstr>С XIX века начала складываться та ситуация, которая сохраняется и по сей день. Латинский язык почти повсеместно ушёл из сферы светского образования и культуры, но  так и остаётся основным языком медицины. </vt:lpstr>
      <vt:lpstr>В настоящее время формирование профессионального языка — существенный фактор подготовки медицинского работника. </vt:lpstr>
      <vt:lpstr>Начиная с античности, медицинская терминология формируется на двуязычной греко-латинской основе. Наиболее отчётливо это проявляется в том, что одни и те же анатомические образования часто обозначаются в анатомической терминологии латинскими словами, а в клинической -  их греческими аналогами: ren – почка (лат), nephros - почка (греч), nephritis – воспаление почек, нефрит. cor – сердце (лат); cardia – сердце (греч); cardiologia – наука о заболеваниях сердечно-сосудистой системы </vt:lpstr>
      <vt:lpstr>  С развитием медицинской науки возникла потребность в новых обозначениях, новых понятиях или уничтожении старых, источником этого словотворчества в области медицины явилась та же богатая сокровищница античного мира – латинский  язык  и греческий язык. Таким путём возникли в медицинской науке многочисленные термины – слова и словосочетания, выражающие научные понятия. Названия болезней, их симптомов, анатомическая номенклатура, названия лекарственных препаратов - это всё слова латинского и греческого происхождения.   </vt:lpstr>
      <vt:lpstr>Современный врач, даже когда на профессиональную тему говорит по-русски, употребляет более 60% слов латинского и греческого происхождения. </vt:lpstr>
      <vt:lpstr>  Латинские термины пишутся, произносятся по правилам латинской фонетики и орфографии, строятся с соблюдением правил латинского  языка.  Знание элементов медицинской терминологии необходимо для взаимопонимания между специалистами, говорящих на разных национальных языках.  Существуют международные перечни терминов, т.н. международные номенклатуры на латинском  языке: анатомическая, гистологическая, микробиологическая, созданы международные номенклатуры опухолей.  </vt:lpstr>
      <vt:lpstr>Медицинская терминология - это слова и словосочетания, используемые в профессиональной деятельности медицинских работников. Это целая система, состоящая из множества отдельных терминологических подсистем различных наук, связанных с медициной. </vt:lpstr>
      <vt:lpstr>Выделяют три основные подсистемы:  1. Анатомическая и гистологическая номенклатура - это все наименования существующих анатомических и гистологических образований. Основываются на системе знаний по анатомии и физиологии. Чтобы грамотно овладеть ими, необходимо знать латинские названия анатомических образований, правильно их произносить, понимать смысл. </vt:lpstr>
      <vt:lpstr>2. Клиническая терминология  (греч. klinike врачевание) включает названия болезней (греч. pathos), патологических процессов и состояний, симптомов (греч. symptoma - признак) и синдромов (греч. syndrome -  совокупность признаков), названия операций, методов обследований и лечения, медицинских приборов, инструментов и т.д. Клиническая терминология насчитывает тысячи терминов, с которыми предстоит постоянно сталкиваться  во время учёбы  и  работы. </vt:lpstr>
      <vt:lpstr>Клинические термины могут  быть простыми словами, многие из которых  латинского или греческого происхождения (напр, typhus - тиф, pneumonia -  пневмония, abortus -  аборт), а также существуют производные и сложные слова, образованные путём сложения нескольких терминоэлементов. </vt:lpstr>
      <vt:lpstr>3. Фармацевтическая терминология - это названия лекарственных средств растительного и химического происхождения. В России каждое лекарственное средство получает одновременно русское и латинское название, которое используется при выписывании рецепта на латинском языке.</vt:lpstr>
      <vt:lpstr> В названиях многих лекарств отражается информация о фармакологическом действии препарата  или  его составе. Эту информацию несут специальные словесные отрезки, являющиеся терминоэлементами - частотными отрезками. Знание частотных отрезков позволит не только получить начальные сведения о том или ином препарате, но и поможет запоминать и грамотно писать названия лекарственных средств на латинском и русском языках. </vt:lpstr>
      <vt:lpstr> Сердечные  препараты   (греко-латинский  дублет   cor – kardia)   </vt:lpstr>
      <vt:lpstr>  Таким образом, медицинский работник любого уровня образования по роду своей профессиональной деятельности должен усвоить в соответствующем объёме элементарные сведения по латинскому  языку, что поможет ему легко ориентироваться в профессиональной терминологии и оставаться востребованным на рынке труда,  ибо: Invia est in medicina via sine lingua Latina – Не  проходим  путь в медицину без латинского языка.    </vt:lpstr>
      <vt:lpstr>Знание латыни позволяет врачам разных стран мира без труда понимать друг друга. Давняя традиция использования латинского языка в медицине служит объединяющим фактором для медиков всего мира и для унификации медицинского образования.</vt:lpstr>
      <vt:lpstr>Презентация PowerPoint</vt:lpstr>
      <vt:lpstr>Учебная  литература  по  латинскому  языку для  студентов  медицинских  колледжей  и  техникумов</vt:lpstr>
      <vt:lpstr>Tibi  gratias  ago  pro  studio  vestro!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</dc:creator>
  <cp:lastModifiedBy>X</cp:lastModifiedBy>
  <cp:revision>41</cp:revision>
  <dcterms:created xsi:type="dcterms:W3CDTF">2016-01-16T12:34:14Z</dcterms:created>
  <dcterms:modified xsi:type="dcterms:W3CDTF">2019-10-09T04:23:04Z</dcterms:modified>
</cp:coreProperties>
</file>