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56" r:id="rId2"/>
    <p:sldId id="273" r:id="rId3"/>
    <p:sldId id="272" r:id="rId4"/>
    <p:sldId id="257" r:id="rId5"/>
    <p:sldId id="258" r:id="rId6"/>
    <p:sldId id="259" r:id="rId7"/>
    <p:sldId id="260" r:id="rId8"/>
    <p:sldId id="263" r:id="rId9"/>
    <p:sldId id="271" r:id="rId10"/>
    <p:sldId id="275" r:id="rId11"/>
    <p:sldId id="276" r:id="rId12"/>
    <p:sldId id="278" r:id="rId13"/>
    <p:sldId id="277" r:id="rId14"/>
    <p:sldId id="279" r:id="rId15"/>
    <p:sldId id="280" r:id="rId16"/>
    <p:sldId id="281" r:id="rId17"/>
    <p:sldId id="282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09" autoAdjust="0"/>
    <p:restoredTop sz="94727" autoAdjust="0"/>
  </p:normalViewPr>
  <p:slideViewPr>
    <p:cSldViewPr>
      <p:cViewPr varScale="1">
        <p:scale>
          <a:sx n="68" d="100"/>
          <a:sy n="68" d="100"/>
        </p:scale>
        <p:origin x="408" y="7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Равнобедренный треугольник 6"/>
          <p:cNvSpPr/>
          <p:nvPr/>
        </p:nvSpPr>
        <p:spPr>
          <a:xfrm rot="16200000">
            <a:off x="7554353" y="5254283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Заголовок 7"/>
          <p:cNvSpPr>
            <a:spLocks noGrp="1"/>
          </p:cNvSpPr>
          <p:nvPr>
            <p:ph type="ctrTitle"/>
          </p:nvPr>
        </p:nvSpPr>
        <p:spPr>
          <a:xfrm>
            <a:off x="540544" y="776288"/>
            <a:ext cx="8062912" cy="1470025"/>
          </a:xfrm>
        </p:spPr>
        <p:txBody>
          <a:bodyPr anchor="b">
            <a:normAutofit/>
          </a:bodyPr>
          <a:lstStyle>
            <a:lvl1pPr algn="r">
              <a:defRPr sz="440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1752600"/>
          </a:xfrm>
        </p:spPr>
        <p:txBody>
          <a:bodyPr/>
          <a:lstStyle>
            <a:lvl1pPr marL="0" marR="36576" indent="0" algn="r">
              <a:spcBef>
                <a:spcPts val="0"/>
              </a:spcBef>
              <a:buNone/>
              <a:defRPr>
                <a:ln>
                  <a:solidFill>
                    <a:schemeClr val="bg2"/>
                  </a:solidFill>
                </a:ln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28" name="Дата 27"/>
          <p:cNvSpPr>
            <a:spLocks noGrp="1"/>
          </p:cNvSpPr>
          <p:nvPr>
            <p:ph type="dt" sz="half" idx="10"/>
          </p:nvPr>
        </p:nvSpPr>
        <p:spPr>
          <a:xfrm>
            <a:off x="1371600" y="6012656"/>
            <a:ext cx="5791200" cy="365125"/>
          </a:xfrm>
        </p:spPr>
        <p:txBody>
          <a:bodyPr tIns="0" bIns="0" anchor="t"/>
          <a:lstStyle>
            <a:lvl1pPr algn="r">
              <a:defRPr sz="1000"/>
            </a:lvl1pPr>
          </a:lstStyle>
          <a:p>
            <a:fld id="{5B106E36-FD25-4E2D-B0AA-010F637433A0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17" name="Нижний колонтитул 16"/>
          <p:cNvSpPr>
            <a:spLocks noGrp="1"/>
          </p:cNvSpPr>
          <p:nvPr>
            <p:ph type="ftr" sz="quarter" idx="11"/>
          </p:nvPr>
        </p:nvSpPr>
        <p:spPr>
          <a:xfrm>
            <a:off x="1371600" y="5650704"/>
            <a:ext cx="5791200" cy="365125"/>
          </a:xfrm>
        </p:spPr>
        <p:txBody>
          <a:bodyPr tIns="0" bIns="0" anchor="b"/>
          <a:lstStyle>
            <a:lvl1pPr algn="r">
              <a:defRPr sz="1100"/>
            </a:lvl1pPr>
          </a:lstStyle>
          <a:p>
            <a:endParaRPr lang="ru-RU"/>
          </a:p>
        </p:txBody>
      </p:sp>
      <p:sp>
        <p:nvSpPr>
          <p:cNvPr id="29" name="Номер слайда 28"/>
          <p:cNvSpPr>
            <a:spLocks noGrp="1"/>
          </p:cNvSpPr>
          <p:nvPr>
            <p:ph type="sldNum" sz="quarter" idx="12"/>
          </p:nvPr>
        </p:nvSpPr>
        <p:spPr>
          <a:xfrm>
            <a:off x="8392247" y="5752307"/>
            <a:ext cx="502920" cy="365125"/>
          </a:xfrm>
        </p:spPr>
        <p:txBody>
          <a:bodyPr anchor="ctr"/>
          <a:lstStyle>
            <a:lvl1pPr algn="ctr">
              <a:defRPr sz="1300">
                <a:solidFill>
                  <a:srgbClr val="FFFFFF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781800" y="381000"/>
            <a:ext cx="1905000" cy="5486400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381000"/>
            <a:ext cx="6248400" cy="5486400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882808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4791456" y="6480048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ый треугольник 8"/>
          <p:cNvSpPr/>
          <p:nvPr/>
        </p:nvSpPr>
        <p:spPr>
          <a:xfrm flipV="1">
            <a:off x="7034" y="7034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algn="ctr" defTabSz="914400" rtl="0" eaLnBrk="1" latinLnBrk="0" hangingPunct="1"/>
            <a:endParaRPr kumimoji="0" lang="en-US" sz="1800" kern="1200">
              <a:solidFill>
                <a:schemeClr val="lt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Равнобедренный треугольник 7"/>
          <p:cNvSpPr/>
          <p:nvPr/>
        </p:nvSpPr>
        <p:spPr>
          <a:xfrm rot="5400000" flipV="1">
            <a:off x="7554353" y="309490"/>
            <a:ext cx="1892949" cy="1294228"/>
          </a:xfrm>
          <a:prstGeom prst="triangle">
            <a:avLst>
              <a:gd name="adj" fmla="val 51323"/>
            </a:avLst>
          </a:prstGeom>
          <a:gradFill flip="none" rotWithShape="1">
            <a:gsLst>
              <a:gs pos="0">
                <a:schemeClr val="accent1">
                  <a:shade val="30000"/>
                  <a:satMod val="155000"/>
                  <a:alpha val="100000"/>
                </a:schemeClr>
              </a:gs>
              <a:gs pos="60000">
                <a:schemeClr val="accent1">
                  <a:satMod val="160000"/>
                  <a:alpha val="100000"/>
                </a:schemeClr>
              </a:gs>
              <a:gs pos="100000">
                <a:schemeClr val="accent1">
                  <a:tint val="70000"/>
                  <a:satMod val="200000"/>
                  <a:alpha val="100000"/>
                </a:schemeClr>
              </a:gs>
            </a:gsLst>
            <a:lin ang="155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6955632" y="6477000"/>
            <a:ext cx="2133600" cy="304800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2619376" y="6480969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>
          <a:xfrm>
            <a:off x="8451056" y="809624"/>
            <a:ext cx="502920" cy="300831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 rot="10800000">
            <a:off x="6468794" y="9381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V="1"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81000" y="271464"/>
            <a:ext cx="7239000" cy="1362075"/>
          </a:xfrm>
        </p:spPr>
        <p:txBody>
          <a:bodyPr anchor="ctr"/>
          <a:lstStyle>
            <a:lvl1pPr marL="0" algn="l">
              <a:buNone/>
              <a:defRPr sz="3600" b="1" cap="none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381000" y="1633536"/>
            <a:ext cx="3886200" cy="2286000"/>
          </a:xfrm>
        </p:spPr>
        <p:txBody>
          <a:bodyPr anchor="t"/>
          <a:lstStyle>
            <a:lvl1pPr marL="54864" indent="0" algn="l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 algn="l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722437"/>
            <a:ext cx="4038600" cy="4525963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0056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48198" y="290732"/>
            <a:ext cx="1066800" cy="6153912"/>
          </a:xfrm>
        </p:spPr>
        <p:txBody>
          <a:bodyPr vert="vert270" anchor="b"/>
          <a:lstStyle>
            <a:lvl1pPr marL="0" algn="ctr">
              <a:defRPr sz="3300" b="1">
                <a:ln w="6350">
                  <a:solidFill>
                    <a:schemeClr val="tx1"/>
                  </a:solidFill>
                </a:ln>
                <a:solidFill>
                  <a:schemeClr val="tx1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1365006" y="290732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1365006" y="3427124"/>
            <a:ext cx="581024" cy="3017520"/>
          </a:xfrm>
          <a:solidFill>
            <a:schemeClr val="bg1"/>
          </a:solidFill>
          <a:ln w="12700">
            <a:noFill/>
          </a:ln>
        </p:spPr>
        <p:txBody>
          <a:bodyPr vert="vert270" anchor="ctr"/>
          <a:lstStyle>
            <a:lvl1pPr marL="0" indent="0" algn="ctr">
              <a:buNone/>
              <a:defRPr sz="16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2022230" y="290732"/>
            <a:ext cx="6858000" cy="3017520"/>
          </a:xfrm>
        </p:spPr>
        <p:txBody>
          <a:bodyPr/>
          <a:lstStyle>
            <a:lvl1pPr algn="l">
              <a:defRPr sz="2400"/>
            </a:lvl1pPr>
            <a:lvl2pPr algn="l">
              <a:defRPr sz="2000"/>
            </a:lvl2pPr>
            <a:lvl3pPr algn="l">
              <a:defRPr sz="1800"/>
            </a:lvl3pPr>
            <a:lvl4pPr algn="l">
              <a:defRPr sz="1600"/>
            </a:lvl4pPr>
            <a:lvl5pPr algn="l"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2022230" y="3427124"/>
            <a:ext cx="6858000" cy="301752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0552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457200" y="6480969"/>
            <a:ext cx="4261104" cy="301752"/>
          </a:xfrm>
        </p:spPr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>
          <a:xfrm>
            <a:off x="7589520" y="6483096"/>
            <a:ext cx="502920" cy="301752"/>
          </a:xfrm>
        </p:spPr>
        <p:txBody>
          <a:bodyPr/>
          <a:lstStyle>
            <a:lvl1pPr algn="ctr"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 b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4791456" y="6480969"/>
            <a:ext cx="2133600" cy="301752"/>
          </a:xfrm>
        </p:spPr>
        <p:txBody>
          <a:bodyPr/>
          <a:lstStyle/>
          <a:p>
            <a:fld id="{5B106E36-FD25-4E2D-B0AA-010F637433A0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457200" y="6481890"/>
            <a:ext cx="4260056" cy="300831"/>
          </a:xfrm>
        </p:spPr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>
          <a:xfrm>
            <a:off x="7589520" y="6480969"/>
            <a:ext cx="502920" cy="301752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367664"/>
            <a:ext cx="914400" cy="5943600"/>
          </a:xfrm>
        </p:spPr>
        <p:txBody>
          <a:bodyPr vert="vert270" anchor="b"/>
          <a:lstStyle>
            <a:lvl1pPr marL="0" marR="18288" algn="r">
              <a:spcBef>
                <a:spcPts val="0"/>
              </a:spcBef>
              <a:buNone/>
              <a:defRPr sz="29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1135856" y="367664"/>
            <a:ext cx="2438400" cy="5943600"/>
          </a:xfrm>
        </p:spPr>
        <p:txBody>
          <a:bodyPr anchor="t"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651250" y="320040"/>
            <a:ext cx="5276088" cy="5989320"/>
          </a:xfrm>
        </p:spPr>
        <p:txBody>
          <a:bodyPr/>
          <a:lstStyle>
            <a:lvl1pPr>
              <a:spcBef>
                <a:spcPts val="0"/>
              </a:spcBef>
              <a:defRPr sz="30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278976" y="6556248"/>
            <a:ext cx="213360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35856" y="6556248"/>
            <a:ext cx="5143120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410576" y="6556248"/>
            <a:ext cx="502920" cy="301752"/>
          </a:xfrm>
        </p:spPr>
        <p:txBody>
          <a:bodyPr/>
          <a:lstStyle>
            <a:lvl1pPr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19456" y="150896"/>
            <a:ext cx="914400" cy="6400800"/>
          </a:xfrm>
        </p:spPr>
        <p:txBody>
          <a:bodyPr vert="vert270" anchor="b"/>
          <a:lstStyle>
            <a:lvl1pPr marL="0" algn="l">
              <a:buNone/>
              <a:defRPr sz="3000" b="0" cap="all" baseline="0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138237" y="373966"/>
            <a:ext cx="7333488" cy="5486400"/>
          </a:xfrm>
          <a:solidFill>
            <a:schemeClr val="bg2">
              <a:shade val="50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143000" y="5867400"/>
            <a:ext cx="7333488" cy="685800"/>
          </a:xfrm>
          <a:solidFill>
            <a:schemeClr val="accent1">
              <a:alpha val="15000"/>
            </a:schemeClr>
          </a:solidFill>
          <a:ln>
            <a:solidFill>
              <a:schemeClr val="accent1"/>
            </a:solidFill>
            <a:miter lim="800000"/>
          </a:ln>
        </p:spPr>
        <p:txBody>
          <a:bodyPr/>
          <a:lstStyle>
            <a:lvl1pPr marL="0" indent="0">
              <a:spcBef>
                <a:spcPts val="0"/>
              </a:spcBef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6108192" y="6556248"/>
            <a:ext cx="2103120" cy="301752"/>
          </a:xfrm>
        </p:spPr>
        <p:txBody>
          <a:bodyPr/>
          <a:lstStyle>
            <a:lvl1pPr>
              <a:defRPr sz="900"/>
            </a:lvl1pPr>
          </a:lstStyle>
          <a:p>
            <a:fld id="{5B106E36-FD25-4E2D-B0AA-010F637433A0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1170432" y="6557169"/>
            <a:ext cx="4948072" cy="301752"/>
          </a:xfrm>
        </p:spPr>
        <p:txBody>
          <a:bodyPr/>
          <a:lstStyle>
            <a:lvl1pPr>
              <a:defRPr sz="9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17192" y="6556248"/>
            <a:ext cx="365760" cy="301752"/>
          </a:xfrm>
        </p:spPr>
        <p:txBody>
          <a:bodyPr/>
          <a:lstStyle>
            <a:lvl1pPr algn="ctr">
              <a:defRPr sz="900"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Прямоугольный треугольник 10"/>
          <p:cNvSpPr/>
          <p:nvPr/>
        </p:nvSpPr>
        <p:spPr>
          <a:xfrm>
            <a:off x="7034" y="14068"/>
            <a:ext cx="9129932" cy="6836899"/>
          </a:xfrm>
          <a:prstGeom prst="rtTriangle">
            <a:avLst/>
          </a:prstGeom>
          <a:gradFill flip="none" rotWithShape="1">
            <a:gsLst>
              <a:gs pos="0">
                <a:schemeClr val="tx2">
                  <a:alpha val="10000"/>
                </a:schemeClr>
              </a:gs>
              <a:gs pos="70000">
                <a:schemeClr val="tx2">
                  <a:alpha val="8000"/>
                </a:schemeClr>
              </a:gs>
              <a:gs pos="100000">
                <a:schemeClr val="tx2">
                  <a:alpha val="1000"/>
                </a:schemeClr>
              </a:gs>
            </a:gsLst>
            <a:lin ang="8000000" scaled="1"/>
            <a:tileRect/>
          </a:gradFill>
          <a:ln w="381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0" y="7034"/>
            <a:ext cx="9136966" cy="6843933"/>
          </a:xfrm>
          <a:prstGeom prst="line">
            <a:avLst/>
          </a:prstGeom>
          <a:noFill/>
          <a:ln w="5000" cap="rnd" cmpd="sng" algn="ctr">
            <a:solidFill>
              <a:schemeClr val="bg2">
                <a:tint val="55000"/>
                <a:satMod val="200000"/>
                <a:alpha val="3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rot="10800000" flipV="1">
            <a:off x="6468794" y="4948410"/>
            <a:ext cx="2672861" cy="1900210"/>
          </a:xfrm>
          <a:prstGeom prst="line">
            <a:avLst/>
          </a:prstGeom>
          <a:noFill/>
          <a:ln w="6000" cap="rnd" cmpd="sng" algn="ctr">
            <a:solidFill>
              <a:schemeClr val="bg2">
                <a:tint val="50000"/>
                <a:satMod val="200000"/>
                <a:alpha val="45000"/>
              </a:schemeClr>
            </a:solidFill>
            <a:prstDash val="solid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Заголовок 21"/>
          <p:cNvSpPr>
            <a:spLocks noGrp="1"/>
          </p:cNvSpPr>
          <p:nvPr>
            <p:ph type="title"/>
          </p:nvPr>
        </p:nvSpPr>
        <p:spPr>
          <a:xfrm>
            <a:off x="457200" y="267494"/>
            <a:ext cx="8229600" cy="1399032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457200" y="1882808"/>
            <a:ext cx="8229600" cy="4572000"/>
          </a:xfrm>
          <a:prstGeom prst="rect">
            <a:avLst/>
          </a:prstGeom>
        </p:spPr>
        <p:txBody>
          <a:bodyPr vert="horz" anchor="t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4" name="Дата 13"/>
          <p:cNvSpPr>
            <a:spLocks noGrp="1"/>
          </p:cNvSpPr>
          <p:nvPr>
            <p:ph type="dt" sz="half" idx="2"/>
          </p:nvPr>
        </p:nvSpPr>
        <p:spPr>
          <a:xfrm>
            <a:off x="4791456" y="6480969"/>
            <a:ext cx="2133600" cy="301752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 b="0">
                <a:solidFill>
                  <a:schemeClr val="tx1"/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29.11.2015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3"/>
          </p:nvPr>
        </p:nvSpPr>
        <p:spPr>
          <a:xfrm>
            <a:off x="457200" y="6481890"/>
            <a:ext cx="4260056" cy="300831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23" name="Номер слайда 22"/>
          <p:cNvSpPr>
            <a:spLocks noGrp="1"/>
          </p:cNvSpPr>
          <p:nvPr>
            <p:ph type="sldNum" sz="quarter" idx="4"/>
          </p:nvPr>
        </p:nvSpPr>
        <p:spPr>
          <a:xfrm>
            <a:off x="7589520" y="6480969"/>
            <a:ext cx="502920" cy="301752"/>
          </a:xfrm>
          <a:prstGeom prst="rect">
            <a:avLst/>
          </a:prstGeom>
        </p:spPr>
        <p:txBody>
          <a:bodyPr vert="horz" anchor="b"/>
          <a:lstStyle>
            <a:lvl1pPr algn="ctr" eaLnBrk="1" latinLnBrk="0" hangingPunct="1">
              <a:defRPr kumimoji="0" sz="1200">
                <a:solidFill>
                  <a:schemeClr val="tx1"/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marL="484632" algn="l" rtl="0" eaLnBrk="1" latinLnBrk="0" hangingPunct="1">
        <a:spcBef>
          <a:spcPct val="0"/>
        </a:spcBef>
        <a:buNone/>
        <a:defRPr kumimoji="0" sz="4200" kern="1200">
          <a:ln w="6350">
            <a:solidFill>
              <a:schemeClr val="accent1">
                <a:shade val="43000"/>
              </a:schemeClr>
            </a:solidFill>
          </a:ln>
          <a:solidFill>
            <a:schemeClr val="accent1">
              <a:tint val="83000"/>
              <a:satMod val="150000"/>
            </a:schemeClr>
          </a:solidFill>
          <a:effectLst>
            <a:outerShdw blurRad="26000" dist="26000" dir="14500000" algn="tl" rotWithShape="0">
              <a:srgbClr val="000000">
                <a:alpha val="40000"/>
              </a:srgbClr>
            </a:outerShdw>
          </a:effectLst>
          <a:latin typeface="+mj-lt"/>
          <a:ea typeface="+mj-ea"/>
          <a:cs typeface="+mj-cs"/>
        </a:defRPr>
      </a:lvl1pPr>
    </p:titleStyle>
    <p:bodyStyle>
      <a:lvl1pPr marL="448056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822960" indent="-285750" algn="l" rtl="0" eaLnBrk="1" latinLnBrk="0" hangingPunct="1">
        <a:spcBef>
          <a:spcPct val="20000"/>
        </a:spcBef>
        <a:buClr>
          <a:schemeClr val="accent1"/>
        </a:buClr>
        <a:buSzPct val="95000"/>
        <a:buFont typeface="Verdana"/>
        <a:buChar char="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106424" indent="-228600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10312" algn="l" rtl="0" eaLnBrk="1" latinLnBrk="0" hangingPunct="1">
        <a:spcBef>
          <a:spcPct val="20000"/>
        </a:spcBef>
        <a:buClr>
          <a:schemeClr val="accent1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6002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084832" indent="-210312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514600" indent="-182880" algn="l" rtl="0" eaLnBrk="1" latinLnBrk="0" hangingPunct="1">
        <a:spcBef>
          <a:spcPct val="20000"/>
        </a:spcBef>
        <a:buClr>
          <a:schemeClr val="accent1">
            <a:tint val="75000"/>
          </a:schemeClr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" Target="slide3.xml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slide" Target="slide3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slide" Target="slide7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" Target="slide11.xml"/><Relationship Id="rId2" Type="http://schemas.openxmlformats.org/officeDocument/2006/relationships/slide" Target="slide10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" Target="slide13.xml"/><Relationship Id="rId7" Type="http://schemas.openxmlformats.org/officeDocument/2006/relationships/slide" Target="slide17.xml"/><Relationship Id="rId2" Type="http://schemas.openxmlformats.org/officeDocument/2006/relationships/slide" Target="slide12.xml"/><Relationship Id="rId1" Type="http://schemas.openxmlformats.org/officeDocument/2006/relationships/slideLayout" Target="../slideLayouts/slideLayout2.xml"/><Relationship Id="rId6" Type="http://schemas.openxmlformats.org/officeDocument/2006/relationships/slide" Target="slide16.xml"/><Relationship Id="rId5" Type="http://schemas.openxmlformats.org/officeDocument/2006/relationships/slide" Target="slide15.xml"/><Relationship Id="rId4" Type="http://schemas.openxmlformats.org/officeDocument/2006/relationships/slide" Target="slide14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214282" y="428604"/>
            <a:ext cx="8572560" cy="500066"/>
          </a:xfrm>
        </p:spPr>
        <p:txBody>
          <a:bodyPr>
            <a:no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Муниципальное бюджетное общеобразовательное учреждение</a:t>
            </a:r>
            <a:b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</a:br>
            <a:r>
              <a:rPr lang="ru-RU" sz="20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Шугурская средняя общеобразовательная школа</a:t>
            </a:r>
            <a:endParaRPr lang="ru-RU" sz="2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 rot="21125415">
            <a:off x="458331" y="2417877"/>
            <a:ext cx="8215370" cy="1000132"/>
          </a:xfrm>
          <a:prstGeom prst="rect">
            <a:avLst/>
          </a:prstGeom>
          <a:noFill/>
        </p:spPr>
        <p:txBody>
          <a:bodyPr wrap="square" rtlCol="0">
            <a:prstTxWarp prst="textCurveDown">
              <a:avLst>
                <a:gd name="adj" fmla="val 41451"/>
              </a:avLst>
            </a:prstTxWarp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4000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МИР  БЕЗ НАРКОТИКОВ – это…</a:t>
            </a:r>
            <a:endParaRPr lang="ru-RU" sz="4000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6" name="Picture 2" descr=" Хотим ли мы такое будущее?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4857760"/>
            <a:ext cx="1895475" cy="200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одзаголовок 6"/>
          <p:cNvSpPr>
            <a:spLocks noGrp="1"/>
          </p:cNvSpPr>
          <p:nvPr>
            <p:ph type="subTitle" idx="1"/>
          </p:nvPr>
        </p:nvSpPr>
        <p:spPr>
          <a:xfrm>
            <a:off x="540544" y="2250280"/>
            <a:ext cx="8062912" cy="2834904"/>
          </a:xfrm>
        </p:spPr>
        <p:txBody>
          <a:bodyPr/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TextBox 2"/>
          <p:cNvSpPr txBox="1"/>
          <p:nvPr/>
        </p:nvSpPr>
        <p:spPr>
          <a:xfrm>
            <a:off x="3203848" y="4581128"/>
            <a:ext cx="2864887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Бердников Александр</a:t>
            </a:r>
          </a:p>
          <a:p>
            <a:r>
              <a:rPr lang="ru-RU" dirty="0" smtClean="0"/>
              <a:t>Ученик 10 класса </a:t>
            </a:r>
          </a:p>
          <a:p>
            <a:r>
              <a:rPr lang="ru-RU" dirty="0" smtClean="0"/>
              <a:t>МБОУ </a:t>
            </a:r>
            <a:r>
              <a:rPr lang="ru-RU" dirty="0" err="1" smtClean="0"/>
              <a:t>Шугурской</a:t>
            </a:r>
            <a:r>
              <a:rPr lang="ru-RU" dirty="0" smtClean="0"/>
              <a:t> </a:t>
            </a:r>
            <a:r>
              <a:rPr lang="ru-RU" dirty="0" err="1" smtClean="0"/>
              <a:t>сОШ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боль родных.jpe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395536" y="260648"/>
            <a:ext cx="8208912" cy="6156684"/>
          </a:xfrm>
        </p:spPr>
      </p:pic>
      <p:sp>
        <p:nvSpPr>
          <p:cNvPr id="6" name="Стрелка вправо 5">
            <a:hlinkClick r:id="rId3" action="ppaction://hlinksldjump"/>
          </p:cNvPr>
          <p:cNvSpPr/>
          <p:nvPr/>
        </p:nvSpPr>
        <p:spPr>
          <a:xfrm>
            <a:off x="7452320" y="6453336"/>
            <a:ext cx="1152128" cy="4046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трелка вправо 5">
            <a:hlinkClick r:id="rId2" action="ppaction://hlinksldjump"/>
          </p:cNvPr>
          <p:cNvSpPr/>
          <p:nvPr/>
        </p:nvSpPr>
        <p:spPr>
          <a:xfrm>
            <a:off x="7452320" y="6453336"/>
            <a:ext cx="1152128" cy="4046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Содержимое 6" descr="физическое увечье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83568" y="188640"/>
            <a:ext cx="7776864" cy="620934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трелка вправо 5">
            <a:hlinkClick r:id="rId2" action="ppaction://hlinksldjump"/>
          </p:cNvPr>
          <p:cNvSpPr/>
          <p:nvPr/>
        </p:nvSpPr>
        <p:spPr>
          <a:xfrm>
            <a:off x="7668344" y="6309320"/>
            <a:ext cx="1152128" cy="4046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Содержимое 6" descr="здоровье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619672" y="620687"/>
            <a:ext cx="6048672" cy="5683469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трелка вправо 5">
            <a:hlinkClick r:id="rId2" action="ppaction://hlinksldjump"/>
          </p:cNvPr>
          <p:cNvSpPr/>
          <p:nvPr/>
        </p:nvSpPr>
        <p:spPr>
          <a:xfrm>
            <a:off x="7452320" y="6309320"/>
            <a:ext cx="1152128" cy="4046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Содержимое 6" descr="спорт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467544" y="404664"/>
            <a:ext cx="8366075" cy="576064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трелка вправо 5">
            <a:hlinkClick r:id="rId2" action="ppaction://hlinksldjump"/>
          </p:cNvPr>
          <p:cNvSpPr/>
          <p:nvPr/>
        </p:nvSpPr>
        <p:spPr>
          <a:xfrm>
            <a:off x="7668344" y="6309320"/>
            <a:ext cx="1152128" cy="4046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Содержимое 7" descr="друзья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755576" y="332656"/>
            <a:ext cx="7586761" cy="5690071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трелка вправо 5">
            <a:hlinkClick r:id="rId2" action="ppaction://hlinksldjump"/>
          </p:cNvPr>
          <p:cNvSpPr/>
          <p:nvPr/>
        </p:nvSpPr>
        <p:spPr>
          <a:xfrm>
            <a:off x="7668344" y="6309320"/>
            <a:ext cx="1152128" cy="4046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Содержимое 7" descr="мир увлечений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395536" y="332656"/>
            <a:ext cx="8211071" cy="590465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трелка вправо 5">
            <a:hlinkClick r:id="rId2" action="ppaction://hlinksldjump"/>
          </p:cNvPr>
          <p:cNvSpPr/>
          <p:nvPr/>
        </p:nvSpPr>
        <p:spPr>
          <a:xfrm>
            <a:off x="7668344" y="6309320"/>
            <a:ext cx="1152128" cy="4046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Содержимое 7" descr="радость жизни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683568" y="404664"/>
            <a:ext cx="7776864" cy="583264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Стрелка вправо 5">
            <a:hlinkClick r:id="rId2" action="ppaction://hlinksldjump"/>
          </p:cNvPr>
          <p:cNvSpPr/>
          <p:nvPr/>
        </p:nvSpPr>
        <p:spPr>
          <a:xfrm>
            <a:off x="7668344" y="6309320"/>
            <a:ext cx="1152128" cy="404664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8" name="Содержимое 7" descr="общение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979712" y="260647"/>
            <a:ext cx="4824536" cy="643271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42844" y="500041"/>
            <a:ext cx="8786874" cy="6093976"/>
          </a:xfrm>
          <a:prstGeom prst="rect">
            <a:avLst/>
          </a:prstGeom>
        </p:spPr>
        <p:txBody>
          <a:bodyPr wrap="square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>
              <a:buNone/>
            </a:pPr>
            <a:r>
              <a:rPr lang="ru-RU" sz="1500" b="1" dirty="0" smtClean="0">
                <a:ln/>
                <a:solidFill>
                  <a:schemeClr val="accent3"/>
                </a:solidFill>
              </a:rPr>
              <a:t>Сердце матери рвётся на части – </a:t>
            </a:r>
          </a:p>
          <a:p>
            <a:pPr>
              <a:buNone/>
            </a:pPr>
            <a:r>
              <a:rPr lang="ru-RU" sz="1500" b="1" dirty="0" smtClean="0">
                <a:ln/>
                <a:solidFill>
                  <a:schemeClr val="accent3"/>
                </a:solidFill>
              </a:rPr>
              <a:t>В её дом постучалось несчастье,</a:t>
            </a:r>
          </a:p>
          <a:p>
            <a:pPr>
              <a:buNone/>
            </a:pPr>
            <a:r>
              <a:rPr lang="ru-RU" sz="1500" b="1" dirty="0" smtClean="0">
                <a:ln/>
                <a:solidFill>
                  <a:schemeClr val="accent3"/>
                </a:solidFill>
              </a:rPr>
              <a:t>В её двери беда постучала – </a:t>
            </a:r>
          </a:p>
          <a:p>
            <a:pPr>
              <a:buNone/>
            </a:pPr>
            <a:r>
              <a:rPr lang="ru-RU" sz="1500" b="1" dirty="0" smtClean="0">
                <a:ln/>
                <a:solidFill>
                  <a:schemeClr val="accent3"/>
                </a:solidFill>
              </a:rPr>
              <a:t>Дочка, дочка в больницу попала.</a:t>
            </a:r>
          </a:p>
          <a:p>
            <a:pPr>
              <a:buNone/>
            </a:pPr>
            <a:r>
              <a:rPr lang="ru-RU" sz="1500" b="1" dirty="0" smtClean="0">
                <a:ln/>
                <a:solidFill>
                  <a:schemeClr val="accent3"/>
                </a:solidFill>
              </a:rPr>
              <a:t>Что случилось? Она не болела,</a:t>
            </a:r>
          </a:p>
          <a:p>
            <a:pPr>
              <a:buNone/>
            </a:pPr>
            <a:r>
              <a:rPr lang="ru-RU" sz="1500" b="1" dirty="0" smtClean="0">
                <a:ln/>
                <a:solidFill>
                  <a:schemeClr val="accent3"/>
                </a:solidFill>
              </a:rPr>
              <a:t>Жить хотела и счастья хотела.</a:t>
            </a:r>
          </a:p>
          <a:p>
            <a:pPr>
              <a:buNone/>
            </a:pPr>
            <a:r>
              <a:rPr lang="ru-RU" sz="1500" b="1" dirty="0" smtClean="0">
                <a:ln/>
                <a:solidFill>
                  <a:schemeClr val="accent3"/>
                </a:solidFill>
              </a:rPr>
              <a:t>Врач, что дочь на каталке увез,</a:t>
            </a:r>
          </a:p>
          <a:p>
            <a:pPr>
              <a:buNone/>
            </a:pPr>
            <a:r>
              <a:rPr lang="ru-RU" sz="1500" b="1" dirty="0" smtClean="0">
                <a:ln/>
                <a:solidFill>
                  <a:schemeClr val="accent3"/>
                </a:solidFill>
              </a:rPr>
              <a:t>Ей диагноз сказал – </a:t>
            </a:r>
            <a:r>
              <a:rPr lang="ru-RU" sz="1500" b="1" dirty="0" err="1" smtClean="0">
                <a:ln/>
                <a:solidFill>
                  <a:schemeClr val="accent3"/>
                </a:solidFill>
              </a:rPr>
              <a:t>передоз</a:t>
            </a:r>
            <a:r>
              <a:rPr lang="ru-RU" sz="1500" b="1" dirty="0" smtClean="0">
                <a:ln/>
                <a:solidFill>
                  <a:schemeClr val="accent3"/>
                </a:solidFill>
              </a:rPr>
              <a:t>.</a:t>
            </a:r>
          </a:p>
          <a:p>
            <a:pPr>
              <a:buNone/>
            </a:pPr>
            <a:r>
              <a:rPr lang="ru-RU" sz="1500" b="1" dirty="0" smtClean="0">
                <a:ln/>
                <a:solidFill>
                  <a:schemeClr val="accent3"/>
                </a:solidFill>
              </a:rPr>
              <a:t>У кровати в больнице</a:t>
            </a:r>
          </a:p>
          <a:p>
            <a:pPr>
              <a:buNone/>
            </a:pPr>
            <a:r>
              <a:rPr lang="ru-RU" sz="1500" b="1" dirty="0" smtClean="0">
                <a:ln/>
                <a:solidFill>
                  <a:schemeClr val="accent3"/>
                </a:solidFill>
              </a:rPr>
              <a:t>Мать тихонько стонала,</a:t>
            </a:r>
          </a:p>
          <a:p>
            <a:pPr>
              <a:buNone/>
            </a:pPr>
            <a:r>
              <a:rPr lang="ru-RU" sz="1500" b="1" dirty="0" smtClean="0">
                <a:ln/>
                <a:solidFill>
                  <a:schemeClr val="accent3"/>
                </a:solidFill>
              </a:rPr>
              <a:t>Её дочь уходила, светлый мир покидала.</a:t>
            </a:r>
          </a:p>
          <a:p>
            <a:pPr>
              <a:buNone/>
            </a:pPr>
            <a:r>
              <a:rPr lang="ru-RU" sz="1500" b="1" dirty="0" smtClean="0">
                <a:ln/>
                <a:solidFill>
                  <a:schemeClr val="accent3"/>
                </a:solidFill>
              </a:rPr>
              <a:t>Но врачи и Господь оказались бессильны,</a:t>
            </a:r>
          </a:p>
          <a:p>
            <a:pPr>
              <a:buNone/>
            </a:pPr>
            <a:r>
              <a:rPr lang="ru-RU" sz="1500" b="1" dirty="0" smtClean="0">
                <a:ln/>
                <a:solidFill>
                  <a:schemeClr val="accent3"/>
                </a:solidFill>
              </a:rPr>
              <a:t>Оставляют девчонку последние силы.</a:t>
            </a:r>
          </a:p>
          <a:p>
            <a:pPr>
              <a:buNone/>
            </a:pPr>
            <a:r>
              <a:rPr lang="ru-RU" sz="1500" b="1" dirty="0" smtClean="0">
                <a:ln/>
                <a:solidFill>
                  <a:schemeClr val="accent3"/>
                </a:solidFill>
              </a:rPr>
              <a:t>Крик надрывный из груди вырывается,</a:t>
            </a:r>
          </a:p>
          <a:p>
            <a:pPr>
              <a:buNone/>
            </a:pPr>
            <a:r>
              <a:rPr lang="ru-RU" sz="1500" b="1" dirty="0" smtClean="0">
                <a:ln/>
                <a:solidFill>
                  <a:schemeClr val="accent3"/>
                </a:solidFill>
              </a:rPr>
              <a:t>Тормошит дочку мать – вернуть к жизни старается.</a:t>
            </a:r>
          </a:p>
          <a:p>
            <a:pPr>
              <a:buNone/>
            </a:pPr>
            <a:r>
              <a:rPr lang="ru-RU" sz="1500" b="1" dirty="0" smtClean="0">
                <a:ln/>
                <a:solidFill>
                  <a:schemeClr val="accent3"/>
                </a:solidFill>
              </a:rPr>
              <a:t>Но уже ТА (с косой) своё сделала дело – </a:t>
            </a:r>
          </a:p>
          <a:p>
            <a:pPr>
              <a:buNone/>
            </a:pPr>
            <a:r>
              <a:rPr lang="ru-RU" sz="1500" b="1" dirty="0" smtClean="0">
                <a:ln/>
                <a:solidFill>
                  <a:schemeClr val="accent3"/>
                </a:solidFill>
              </a:rPr>
              <a:t>Без души на кровати лежит бренное тело.</a:t>
            </a:r>
          </a:p>
          <a:p>
            <a:pPr>
              <a:buNone/>
            </a:pPr>
            <a:r>
              <a:rPr lang="ru-RU" sz="1500" b="1" dirty="0" smtClean="0">
                <a:ln/>
                <a:solidFill>
                  <a:schemeClr val="accent3"/>
                </a:solidFill>
              </a:rPr>
              <a:t>Как ещё ВАС просить? Как ещё умолять?</a:t>
            </a:r>
          </a:p>
          <a:p>
            <a:pPr>
              <a:buNone/>
            </a:pPr>
            <a:r>
              <a:rPr lang="ru-RU" sz="1500" b="1" dirty="0" smtClean="0">
                <a:ln/>
                <a:solidFill>
                  <a:schemeClr val="accent3"/>
                </a:solidFill>
              </a:rPr>
              <a:t>Перестали чтоб жизнь вы свою отравлять?</a:t>
            </a:r>
          </a:p>
          <a:p>
            <a:pPr>
              <a:buNone/>
            </a:pPr>
            <a:r>
              <a:rPr lang="ru-RU" sz="1500" b="1" dirty="0" smtClean="0">
                <a:ln/>
                <a:solidFill>
                  <a:schemeClr val="accent3"/>
                </a:solidFill>
              </a:rPr>
              <a:t>Пожалейте себя, пощадите вы Мать!</a:t>
            </a:r>
          </a:p>
          <a:p>
            <a:pPr>
              <a:buNone/>
            </a:pPr>
            <a:r>
              <a:rPr lang="ru-RU" sz="1500" b="1" dirty="0" smtClean="0">
                <a:ln/>
                <a:solidFill>
                  <a:schemeClr val="accent3"/>
                </a:solidFill>
              </a:rPr>
              <a:t>Вам ещё не настала пора умирать!</a:t>
            </a:r>
          </a:p>
          <a:p>
            <a:pPr>
              <a:buNone/>
            </a:pPr>
            <a:r>
              <a:rPr lang="ru-RU" sz="1500" b="1" dirty="0" smtClean="0">
                <a:ln/>
                <a:solidFill>
                  <a:schemeClr val="accent3"/>
                </a:solidFill>
              </a:rPr>
              <a:t>Себе жизнь подарите! Дайте жизнь своим детям!</a:t>
            </a:r>
          </a:p>
          <a:p>
            <a:pPr>
              <a:buNone/>
            </a:pPr>
            <a:r>
              <a:rPr lang="ru-RU" sz="1500" b="1" dirty="0" smtClean="0">
                <a:ln/>
                <a:solidFill>
                  <a:schemeClr val="accent3"/>
                </a:solidFill>
              </a:rPr>
              <a:t>Ничего нет прекрасней на всём белом свете.</a:t>
            </a:r>
          </a:p>
          <a:p>
            <a:pPr>
              <a:buNone/>
            </a:pPr>
            <a:r>
              <a:rPr lang="ru-RU" sz="1500" b="1" dirty="0" smtClean="0">
                <a:ln/>
                <a:solidFill>
                  <a:schemeClr val="accent3"/>
                </a:solidFill>
              </a:rPr>
              <a:t>Я как Мать вас прошу, я как Мать заклинаю,</a:t>
            </a:r>
          </a:p>
          <a:p>
            <a:pPr>
              <a:buNone/>
            </a:pPr>
            <a:r>
              <a:rPr lang="ru-RU" sz="1500" b="1" smtClean="0">
                <a:ln/>
                <a:solidFill>
                  <a:schemeClr val="accent3"/>
                </a:solidFill>
              </a:rPr>
              <a:t>Будьте, ДЕТИ, </a:t>
            </a:r>
            <a:r>
              <a:rPr lang="ru-RU" sz="1500" b="1" dirty="0" smtClean="0">
                <a:ln/>
                <a:solidFill>
                  <a:schemeClr val="accent3"/>
                </a:solidFill>
              </a:rPr>
              <a:t>разумными, я вас умоляю!</a:t>
            </a:r>
          </a:p>
          <a:p>
            <a:pPr>
              <a:buNone/>
            </a:pPr>
            <a:r>
              <a:rPr lang="ru-RU" sz="1500" b="1" dirty="0" smtClean="0">
                <a:ln/>
                <a:solidFill>
                  <a:schemeClr val="accent3"/>
                </a:solidFill>
              </a:rPr>
              <a:t>                                                                              </a:t>
            </a:r>
            <a:endParaRPr lang="ru-RU" sz="1500" b="1" dirty="0" smtClean="0">
              <a:ln/>
              <a:solidFill>
                <a:srgbClr val="FF0000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286116" y="142852"/>
            <a:ext cx="214834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ru-RU" b="1" dirty="0" smtClean="0">
                <a:solidFill>
                  <a:srgbClr val="FF0000"/>
                </a:solidFill>
              </a:rPr>
              <a:t>Сердце матери </a:t>
            </a:r>
            <a:endParaRPr lang="ru-RU" b="1" dirty="0">
              <a:solidFill>
                <a:srgbClr val="FF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4500562" y="6357958"/>
            <a:ext cx="1845377" cy="369332"/>
          </a:xfrm>
          <a:prstGeom prst="rect">
            <a:avLst/>
          </a:prstGeom>
        </p:spPr>
        <p:txBody>
          <a:bodyPr wrap="none">
            <a:spAutoFit/>
            <a:scene3d>
              <a:camera prst="orthographicFront">
                <a:rot lat="0" lon="0" rev="0"/>
              </a:camera>
              <a:lightRig rig="glow" dir="t">
                <a:rot lat="0" lon="0" rev="3600000"/>
              </a:lightRig>
            </a:scene3d>
            <a:sp3d prstMaterial="softEdge">
              <a:bevelT w="29210" h="16510"/>
              <a:contourClr>
                <a:schemeClr val="accent4">
                  <a:alpha val="95000"/>
                </a:schemeClr>
              </a:contourClr>
            </a:sp3d>
          </a:bodyPr>
          <a:lstStyle/>
          <a:p>
            <a:r>
              <a:rPr lang="ru-RU" b="1" i="1" dirty="0" smtClean="0">
                <a:ln>
                  <a:prstDash val="solid"/>
                </a:ln>
                <a:gradFill rotWithShape="1">
                  <a:gsLst>
                    <a:gs pos="0">
                      <a:schemeClr val="accent4">
                        <a:tint val="70000"/>
                        <a:satMod val="200000"/>
                      </a:schemeClr>
                    </a:gs>
                    <a:gs pos="40000">
                      <a:schemeClr val="accent4">
                        <a:tint val="90000"/>
                        <a:satMod val="130000"/>
                      </a:schemeClr>
                    </a:gs>
                    <a:gs pos="50000">
                      <a:schemeClr val="accent4">
                        <a:tint val="90000"/>
                        <a:satMod val="130000"/>
                      </a:schemeClr>
                    </a:gs>
                    <a:gs pos="68000">
                      <a:schemeClr val="accent4">
                        <a:tint val="90000"/>
                        <a:satMod val="130000"/>
                      </a:schemeClr>
                    </a:gs>
                    <a:gs pos="100000">
                      <a:schemeClr val="accent4">
                        <a:tint val="70000"/>
                        <a:satMod val="200000"/>
                      </a:schemeClr>
                    </a:gs>
                  </a:gsLst>
                  <a:lin ang="5400000"/>
                </a:gradFill>
                <a:effectLst>
                  <a:outerShdw blurRad="88000" dist="50800" dir="5040000" algn="tl">
                    <a:schemeClr val="accent4">
                      <a:tint val="80000"/>
                      <a:satMod val="250000"/>
                      <a:alpha val="45000"/>
                    </a:schemeClr>
                  </a:outerShdw>
                </a:effectLst>
              </a:rPr>
              <a:t>И.С. Бринстер</a:t>
            </a:r>
            <a:endParaRPr lang="ru-RU" b="1" i="1" dirty="0">
              <a:ln>
                <a:prstDash val="solid"/>
              </a:ln>
              <a:gradFill rotWithShape="1">
                <a:gsLst>
                  <a:gs pos="0">
                    <a:schemeClr val="accent4">
                      <a:tint val="70000"/>
                      <a:satMod val="200000"/>
                    </a:schemeClr>
                  </a:gs>
                  <a:gs pos="40000">
                    <a:schemeClr val="accent4">
                      <a:tint val="90000"/>
                      <a:satMod val="130000"/>
                    </a:schemeClr>
                  </a:gs>
                  <a:gs pos="50000">
                    <a:schemeClr val="accent4">
                      <a:tint val="90000"/>
                      <a:satMod val="130000"/>
                    </a:schemeClr>
                  </a:gs>
                  <a:gs pos="68000">
                    <a:schemeClr val="accent4">
                      <a:tint val="90000"/>
                      <a:satMod val="130000"/>
                    </a:schemeClr>
                  </a:gs>
                  <a:gs pos="100000">
                    <a:schemeClr val="accent4">
                      <a:tint val="70000"/>
                      <a:satMod val="200000"/>
                    </a:schemeClr>
                  </a:gs>
                </a:gsLst>
                <a:lin ang="5400000"/>
              </a:gradFill>
              <a:effectLst>
                <a:outerShdw blurRad="88000" dist="50800" dir="5040000" algn="tl">
                  <a:schemeClr val="accent4">
                    <a:tint val="80000"/>
                    <a:satMod val="250000"/>
                    <a:alpha val="45000"/>
                  </a:schemeClr>
                </a:outerShdw>
              </a:effectLst>
            </a:endParaRPr>
          </a:p>
        </p:txBody>
      </p:sp>
      <p:pic>
        <p:nvPicPr>
          <p:cNvPr id="1026" name="Picture 2" descr="C:\Documents and Settings\Учитель информатики\Рабочий стол\С.Бердников На конкурс\боль родных.jpe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72066" y="642918"/>
            <a:ext cx="3905251" cy="292893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prstTxWarp prst="textCurveUp">
              <a:avLst/>
            </a:prstTxWarp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Наркомания – знак беды</a:t>
            </a: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endParaRPr lang="ru-RU" dirty="0" smtClean="0"/>
          </a:p>
          <a:p>
            <a:pPr algn="ctr">
              <a:buNone/>
            </a:pPr>
            <a:r>
              <a:rPr lang="ru-RU" dirty="0" smtClean="0"/>
              <a:t>НАРКОМАНИЯ - ЭТО</a:t>
            </a:r>
          </a:p>
          <a:p>
            <a:r>
              <a:rPr lang="ru-RU" dirty="0" smtClean="0">
                <a:hlinkClick r:id="rId2" action="ppaction://hlinksldjump"/>
              </a:rPr>
              <a:t>Несчастье в семье, боль родителей…</a:t>
            </a:r>
            <a:endParaRPr lang="ru-RU" dirty="0" smtClean="0"/>
          </a:p>
          <a:p>
            <a:r>
              <a:rPr lang="ru-RU" dirty="0" smtClean="0"/>
              <a:t>Душевное и </a:t>
            </a:r>
            <a:r>
              <a:rPr lang="ru-RU" dirty="0" smtClean="0">
                <a:solidFill>
                  <a:schemeClr val="accent6">
                    <a:lumMod val="20000"/>
                    <a:lumOff val="80000"/>
                  </a:schemeClr>
                </a:solidFill>
                <a:hlinkClick r:id="rId3" action="ppaction://hlinksldjump"/>
              </a:rPr>
              <a:t>физическое увечье</a:t>
            </a:r>
            <a:endParaRPr lang="ru-RU" dirty="0" smtClean="0">
              <a:solidFill>
                <a:schemeClr val="accent6">
                  <a:lumMod val="20000"/>
                  <a:lumOff val="80000"/>
                </a:schemeClr>
              </a:solidFill>
            </a:endParaRPr>
          </a:p>
          <a:p>
            <a:r>
              <a:rPr lang="ru-RU" dirty="0" smtClean="0"/>
              <a:t>Короткая неинтересная жизнь</a:t>
            </a:r>
          </a:p>
          <a:p>
            <a:endParaRPr lang="ru-RU" dirty="0"/>
          </a:p>
        </p:txBody>
      </p:sp>
      <p:pic>
        <p:nvPicPr>
          <p:cNvPr id="7170" name="Picture 2" descr="Рок музыка за Мир без наркотиков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145350" y="4776286"/>
            <a:ext cx="2712534" cy="186742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714356"/>
            <a:ext cx="8183880" cy="1051560"/>
          </a:xfrm>
        </p:spPr>
        <p:txBody>
          <a:bodyPr>
            <a:prstTxWarp prst="textCurveUp">
              <a:avLst/>
            </a:prstTxWarp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Возраст  и  наркотики</a:t>
            </a: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1857364"/>
            <a:ext cx="8183880" cy="4572032"/>
          </a:xfrm>
        </p:spPr>
        <p:txBody>
          <a:bodyPr>
            <a:normAutofit fontScale="92500" lnSpcReduction="1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buFont typeface="Wingdings" pitchFamily="2" charset="2"/>
              <a:buNone/>
            </a:pPr>
            <a:endParaRPr lang="ru-RU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 algn="ctr">
              <a:buFont typeface="Wingdings" pitchFamily="2" charset="2"/>
              <a:buNone/>
            </a:pPr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8-11 лет</a:t>
            </a:r>
          </a:p>
          <a:p>
            <a:pPr algn="ctr">
              <a:buFont typeface="Wingdings" pitchFamily="2" charset="2"/>
              <a:buNone/>
            </a:pPr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 Детей интересует всё, что связано с наркотиками: их действие, способы употребления. Знания  отрывочны, чаще всего получены со слов друзей и случайных приятелей. </a:t>
            </a:r>
          </a:p>
          <a:p>
            <a:pPr>
              <a:buFont typeface="Wingdings" pitchFamily="2" charset="2"/>
              <a:buNone/>
            </a:pPr>
            <a:endParaRPr lang="ru-RU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>
              <a:buNone/>
            </a:pPr>
            <a:endParaRPr lang="ru-RU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 algn="ctr">
              <a:buNone/>
            </a:pPr>
            <a:r>
              <a:rPr lang="ru-RU" b="1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Ещё можно уберечь от беды!!!</a:t>
            </a:r>
            <a:endParaRPr lang="ru-RU" b="1" spc="150" dirty="0">
              <a:ln w="11430"/>
              <a:solidFill>
                <a:srgbClr val="FF0000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714348" y="285728"/>
            <a:ext cx="8183880" cy="1051560"/>
          </a:xfrm>
        </p:spPr>
        <p:txBody>
          <a:bodyPr>
            <a:prstTxWarp prst="textCurveUp">
              <a:avLst/>
            </a:prstTxWarp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b="1" cap="all" dirty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Наркотики и возраст</a:t>
            </a:r>
          </a:p>
        </p:txBody>
      </p:sp>
      <p:sp>
        <p:nvSpPr>
          <p:cNvPr id="5" name="Rectangle 2"/>
          <p:cNvSpPr>
            <a:spLocks noGrp="1" noChangeArrowheads="1"/>
          </p:cNvSpPr>
          <p:nvPr>
            <p:ph idx="1"/>
          </p:nvPr>
        </p:nvSpPr>
        <p:spPr>
          <a:xfrm>
            <a:off x="571472" y="1643050"/>
            <a:ext cx="8183880" cy="4187952"/>
          </a:xfrm>
        </p:spPr>
        <p:txBody>
          <a:bodyPr>
            <a:normAutofit fontScale="85000" lnSpcReduction="2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buFont typeface="Wingdings" pitchFamily="2" charset="2"/>
              <a:buNone/>
            </a:pPr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11-13 лет</a:t>
            </a:r>
          </a:p>
          <a:p>
            <a:pPr algn="ctr">
              <a:buFont typeface="Wingdings" pitchFamily="2" charset="2"/>
              <a:buNone/>
            </a:pPr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 Основной возраст начала наркомании. Интерес вызывает возможность употребления «легких» наркотиков из-за широкого распространённого заблуждения о их существовании. Опасность употребления наркотиков недооценивается.</a:t>
            </a:r>
          </a:p>
          <a:p>
            <a:pPr algn="ctr">
              <a:buFont typeface="Wingdings" pitchFamily="2" charset="2"/>
              <a:buNone/>
            </a:pPr>
            <a:endParaRPr lang="ru-RU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 algn="ctr">
              <a:buFont typeface="Wingdings" pitchFamily="2" charset="2"/>
              <a:buNone/>
            </a:pPr>
            <a:r>
              <a:rPr lang="ru-RU" b="1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Бороться с наркотиками становится сложнее.</a:t>
            </a:r>
          </a:p>
          <a:p>
            <a:endParaRPr lang="ru-RU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44" y="267494"/>
            <a:ext cx="8543956" cy="1399032"/>
          </a:xfrm>
        </p:spPr>
        <p:txBody>
          <a:bodyPr>
            <a:prstTxWarp prst="textCurveUp">
              <a:avLst/>
            </a:prstTxWarp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Самый опасный возраст</a:t>
            </a: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  <a:scene3d>
              <a:camera prst="orthographicFront"/>
              <a:lightRig rig="soft" dir="t">
                <a:rot lat="0" lon="0" rev="10800000"/>
              </a:lightRig>
            </a:scene3d>
            <a:sp3d>
              <a:bevelT w="27940" h="12700"/>
              <a:contourClr>
                <a:srgbClr val="DDDDDD"/>
              </a:contourClr>
            </a:sp3d>
          </a:bodyPr>
          <a:lstStyle/>
          <a:p>
            <a:pPr algn="ctr">
              <a:buFont typeface="Wingdings" pitchFamily="2" charset="2"/>
              <a:buNone/>
            </a:pPr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14-17 лет</a:t>
            </a:r>
          </a:p>
          <a:p>
            <a:pPr algn="ctr">
              <a:buFont typeface="Wingdings" pitchFamily="2" charset="2"/>
              <a:buNone/>
            </a:pPr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  Наиболее опасный возраст для начала экспериментирования с любыми </a:t>
            </a:r>
            <a:r>
              <a:rPr lang="ru-RU" b="1" spc="150" dirty="0" err="1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психоактивными</a:t>
            </a:r>
            <a:r>
              <a:rPr lang="ru-RU" b="1" spc="150" dirty="0" smtClean="0">
                <a:ln w="11430"/>
                <a:solidFill>
                  <a:srgbClr val="F8F8F8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 веществами. Опыт знакомства с наркотикам происходит на дискотеке, в компании друзей, в подворотне.</a:t>
            </a:r>
          </a:p>
          <a:p>
            <a:pPr algn="ctr">
              <a:buFont typeface="Wingdings" pitchFamily="2" charset="2"/>
              <a:buNone/>
            </a:pPr>
            <a:endParaRPr lang="ru-RU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 algn="ctr">
              <a:buFont typeface="Wingdings" pitchFamily="2" charset="2"/>
              <a:buNone/>
            </a:pPr>
            <a:r>
              <a:rPr lang="ru-RU" b="1" spc="150" dirty="0" smtClean="0">
                <a:ln w="11430"/>
                <a:solidFill>
                  <a:srgbClr val="FF0000"/>
                </a:solidFill>
                <a:effectLst>
                  <a:outerShdw blurRad="25400" algn="tl" rotWithShape="0">
                    <a:srgbClr val="000000">
                      <a:alpha val="43000"/>
                    </a:srgbClr>
                  </a:outerShdw>
                </a:effectLst>
              </a:rPr>
              <a:t>Можно попробовать остановиться.</a:t>
            </a:r>
          </a:p>
          <a:p>
            <a:pPr algn="ctr">
              <a:buFont typeface="Wingdings" pitchFamily="2" charset="2"/>
              <a:buNone/>
            </a:pPr>
            <a:endParaRPr lang="ru-RU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pPr algn="ctr">
              <a:buFont typeface="Wingdings" pitchFamily="2" charset="2"/>
              <a:buNone/>
            </a:pPr>
            <a:endParaRPr lang="ru-RU" b="1" spc="150" dirty="0" smtClean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  <a:p>
            <a:endParaRPr lang="ru-RU" b="1" spc="150" dirty="0">
              <a:ln w="11430"/>
              <a:solidFill>
                <a:srgbClr val="F8F8F8"/>
              </a:solidFill>
              <a:effectLst>
                <a:outerShdw blurRad="25400" algn="tl" rotWithShape="0">
                  <a:srgbClr val="000000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428604"/>
            <a:ext cx="8183880" cy="1285884"/>
          </a:xfrm>
        </p:spPr>
        <p:txBody>
          <a:bodyPr>
            <a:prstTxWarp prst="textCurveUp">
              <a:avLst/>
            </a:prstTxWarp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b="1" cap="all" dirty="0" smtClean="0">
                <a:ln/>
                <a:solidFill>
                  <a:schemeClr val="accent1"/>
                </a:solidFill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Мир без наркотиков - это </a:t>
            </a:r>
            <a:endParaRPr lang="ru-RU" b="1" cap="all" dirty="0">
              <a:ln/>
              <a:solidFill>
                <a:schemeClr val="accent1"/>
              </a:solidFill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158" y="2000240"/>
            <a:ext cx="8183880" cy="4572032"/>
          </a:xfrm>
        </p:spPr>
        <p:txBody>
          <a:bodyPr>
            <a:normAutofit/>
          </a:bodyPr>
          <a:lstStyle/>
          <a:p>
            <a:pPr algn="ctr">
              <a:lnSpc>
                <a:spcPct val="120000"/>
              </a:lnSpc>
              <a:buNone/>
            </a:pPr>
            <a:r>
              <a:rPr lang="ru-RU" sz="3200" dirty="0" smtClean="0">
                <a:hlinkClick r:id="rId2" action="ppaction://hlinksldjump"/>
              </a:rPr>
              <a:t>ЗДОРОВЬЕ</a:t>
            </a:r>
            <a:endParaRPr lang="ru-RU" sz="3200" dirty="0" smtClean="0"/>
          </a:p>
          <a:p>
            <a:pPr algn="ctr">
              <a:lnSpc>
                <a:spcPct val="120000"/>
              </a:lnSpc>
              <a:buNone/>
            </a:pPr>
            <a:r>
              <a:rPr lang="ru-RU" sz="3200" dirty="0" smtClean="0">
                <a:hlinkClick r:id="rId3" action="ppaction://hlinksldjump"/>
              </a:rPr>
              <a:t>СПОРТ</a:t>
            </a:r>
            <a:endParaRPr lang="ru-RU" sz="3200" dirty="0" smtClean="0"/>
          </a:p>
          <a:p>
            <a:pPr algn="ctr">
              <a:lnSpc>
                <a:spcPct val="120000"/>
              </a:lnSpc>
              <a:buNone/>
            </a:pPr>
            <a:r>
              <a:rPr lang="ru-RU" sz="3200" dirty="0" smtClean="0">
                <a:hlinkClick r:id="rId4" action="ppaction://hlinksldjump"/>
              </a:rPr>
              <a:t>ДРУЗЬЯ</a:t>
            </a:r>
            <a:endParaRPr lang="ru-RU" sz="3200" dirty="0" smtClean="0"/>
          </a:p>
          <a:p>
            <a:pPr algn="ctr">
              <a:lnSpc>
                <a:spcPct val="120000"/>
              </a:lnSpc>
              <a:buNone/>
            </a:pPr>
            <a:r>
              <a:rPr lang="ru-RU" sz="3200" dirty="0" smtClean="0">
                <a:hlinkClick r:id="rId5" action="ppaction://hlinksldjump"/>
              </a:rPr>
              <a:t>МИР УВЛЕЧЕНИЙ</a:t>
            </a:r>
            <a:endParaRPr lang="ru-RU" sz="3200" dirty="0" smtClean="0"/>
          </a:p>
          <a:p>
            <a:pPr algn="ctr">
              <a:lnSpc>
                <a:spcPct val="120000"/>
              </a:lnSpc>
              <a:buNone/>
            </a:pPr>
            <a:r>
              <a:rPr lang="ru-RU" sz="3200" dirty="0" smtClean="0">
                <a:hlinkClick r:id="rId6" action="ppaction://hlinksldjump"/>
              </a:rPr>
              <a:t>Радость жизни</a:t>
            </a:r>
            <a:endParaRPr lang="ru-RU" sz="3200" dirty="0" smtClean="0"/>
          </a:p>
          <a:p>
            <a:pPr algn="ctr">
              <a:lnSpc>
                <a:spcPct val="120000"/>
              </a:lnSpc>
              <a:buNone/>
            </a:pPr>
            <a:r>
              <a:rPr lang="ru-RU" sz="3200" dirty="0" smtClean="0">
                <a:hlinkClick r:id="rId7" action="ppaction://hlinksldjump"/>
              </a:rPr>
              <a:t>Общение </a:t>
            </a:r>
            <a:endParaRPr lang="ru-RU" sz="3200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Содержимое 3" descr="1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>
          <a:xfrm>
            <a:off x="428596" y="428604"/>
            <a:ext cx="8429684" cy="6148614"/>
          </a:xfrm>
          <a:prstGeom prst="rect">
            <a:avLst/>
          </a:prstGeom>
        </p:spPr>
      </p:pic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57200" y="2143116"/>
            <a:ext cx="8229600" cy="4311692"/>
          </a:xfrm>
        </p:spPr>
        <p:txBody>
          <a:bodyPr>
            <a:norm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>
              <a:buNone/>
            </a:pPr>
            <a:r>
              <a:rPr lang="ru-RU" sz="9600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А тебе это надо???</a:t>
            </a:r>
            <a:endParaRPr lang="ru-RU" sz="96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6" name="Заголовок 5"/>
          <p:cNvSpPr>
            <a:spLocks noGrp="1"/>
          </p:cNvSpPr>
          <p:nvPr>
            <p:ph type="title"/>
          </p:nvPr>
        </p:nvSpPr>
        <p:spPr>
          <a:xfrm>
            <a:off x="500034" y="500042"/>
            <a:ext cx="8229600" cy="1399032"/>
          </a:xfrm>
        </p:spPr>
        <p:txBody>
          <a:bodyPr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b="1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Прежде чем попробовать - подумай</a:t>
            </a:r>
            <a:endParaRPr lang="ru-RU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Содержимое 3" descr="2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8763017" cy="65008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457200" y="428604"/>
            <a:ext cx="8229600" cy="6026204"/>
          </a:xfrm>
        </p:spPr>
        <p:txBody>
          <a:bodyPr>
            <a:normAutofit/>
          </a:bodyPr>
          <a:lstStyle/>
          <a:p>
            <a:pPr>
              <a:buNone/>
            </a:pP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Яркая">
  <a:themeElements>
    <a:clrScheme name="Метро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Яркая">
      <a:majorFont>
        <a:latin typeface="Century Gothic"/>
        <a:ea typeface=""/>
        <a:cs typeface=""/>
        <a:font script="Jpan" typeface="HGｺﾞｼｯｸM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幼圆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</a:minorFont>
    </a:fontScheme>
    <a:fmtScheme name="Яркая">
      <a:fillStyleLst>
        <a:solidFill>
          <a:schemeClr val="phClr"/>
        </a:solidFill>
        <a:gradFill rotWithShape="1">
          <a:gsLst>
            <a:gs pos="0">
              <a:schemeClr val="phClr">
                <a:tint val="10000"/>
                <a:satMod val="300000"/>
              </a:schemeClr>
            </a:gs>
            <a:gs pos="34000">
              <a:schemeClr val="phClr">
                <a:tint val="13500"/>
                <a:satMod val="250000"/>
              </a:schemeClr>
            </a:gs>
            <a:gs pos="100000">
              <a:schemeClr val="phClr">
                <a:tint val="60000"/>
                <a:satMod val="200000"/>
              </a:schemeClr>
            </a:gs>
          </a:gsLst>
          <a:path path="circle">
            <a:fillToRect l="50000" t="155000" r="50000" b="-55000"/>
          </a:path>
        </a:gradFill>
        <a:gradFill rotWithShape="1">
          <a:gsLst>
            <a:gs pos="0">
              <a:schemeClr val="phClr">
                <a:tint val="60000"/>
                <a:satMod val="160000"/>
              </a:schemeClr>
            </a:gs>
            <a:gs pos="46000">
              <a:schemeClr val="phClr">
                <a:tint val="86000"/>
                <a:satMod val="160000"/>
              </a:schemeClr>
            </a:gs>
            <a:gs pos="100000">
              <a:schemeClr val="phClr">
                <a:shade val="40000"/>
                <a:satMod val="160000"/>
              </a:schemeClr>
            </a:gs>
          </a:gsLst>
          <a:path path="circle">
            <a:fillToRect l="50000" t="155000" r="50000" b="-55000"/>
          </a:path>
        </a:gradFill>
      </a:fillStyleLst>
      <a:lnStyleLst>
        <a:ln w="9525" cap="flat" cmpd="sng" algn="ctr">
          <a:solidFill>
            <a:schemeClr val="phClr">
              <a:satMod val="12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147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50800" dist="38100" dir="14700000" algn="t" rotWithShape="0">
              <a:srgbClr val="000000">
                <a:alpha val="60000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3600000"/>
            </a:lightRig>
          </a:scene3d>
          <a:sp3d prstMaterial="plastic">
            <a:bevelT w="127000" h="38200" prst="relaxedInset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8000"/>
                <a:satMod val="230000"/>
              </a:schemeClr>
            </a:gs>
            <a:gs pos="60000">
              <a:schemeClr val="phClr">
                <a:shade val="92000"/>
                <a:satMod val="230000"/>
              </a:schemeClr>
            </a:gs>
            <a:gs pos="100000">
              <a:schemeClr val="phClr">
                <a:tint val="85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1200"/>
                <a:satMod val="150000"/>
              </a:schemeClr>
              <a:schemeClr val="phClr">
                <a:tint val="90000"/>
                <a:satMod val="150000"/>
              </a:schemeClr>
            </a:duotone>
          </a:blip>
          <a:tile tx="0" ty="0" sx="70000" sy="70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Verve</Template>
  <TotalTime>279</TotalTime>
  <Words>365</Words>
  <Application>Microsoft Office PowerPoint</Application>
  <PresentationFormat>Экран (4:3)</PresentationFormat>
  <Paragraphs>67</Paragraphs>
  <Slides>17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23" baseType="lpstr">
      <vt:lpstr>Century Gothic</vt:lpstr>
      <vt:lpstr>Times New Roman</vt:lpstr>
      <vt:lpstr>Verdana</vt:lpstr>
      <vt:lpstr>Wingdings</vt:lpstr>
      <vt:lpstr>Wingdings 2</vt:lpstr>
      <vt:lpstr>Яркая</vt:lpstr>
      <vt:lpstr>Муниципальное бюджетное общеобразовательное учреждение Шугурская средняя общеобразовательная школа</vt:lpstr>
      <vt:lpstr>Презентация PowerPoint</vt:lpstr>
      <vt:lpstr>Наркомания – знак беды</vt:lpstr>
      <vt:lpstr>Возраст  и  наркотики</vt:lpstr>
      <vt:lpstr>Наркотики и возраст</vt:lpstr>
      <vt:lpstr>Самый опасный возраст</vt:lpstr>
      <vt:lpstr>Мир без наркотиков - это </vt:lpstr>
      <vt:lpstr>Прежде чем попробовать - подумай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саня</dc:creator>
  <cp:lastModifiedBy>user</cp:lastModifiedBy>
  <cp:revision>35</cp:revision>
  <dcterms:created xsi:type="dcterms:W3CDTF">2013-11-23T13:37:40Z</dcterms:created>
  <dcterms:modified xsi:type="dcterms:W3CDTF">2015-11-29T16:31:56Z</dcterms:modified>
</cp:coreProperties>
</file>