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90B443-0EA2-4B58-B34E-D15FA8416741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303ED-0382-47FE-BDCA-4B493F388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893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obrazovaka.ru/alpha/g/griboedov-aleksandr-sergeevich-griboyedov-alexander-sergeyevich" TargetMode="External"/><Relationship Id="rId13" Type="http://schemas.openxmlformats.org/officeDocument/2006/relationships/hyperlink" Target="http://chitatelskij-dnevnik.ru/kratkie-biografii/griboedov-aleksandr-sergeevich" TargetMode="External"/><Relationship Id="rId3" Type="http://schemas.openxmlformats.org/officeDocument/2006/relationships/hyperlink" Target="https://ilibrary.ru/text/5/p.1/index.html" TargetMode="External"/><Relationship Id="rId7" Type="http://schemas.openxmlformats.org/officeDocument/2006/relationships/hyperlink" Target="https://znanija.com/task/8542406" TargetMode="External"/><Relationship Id="rId12" Type="http://schemas.openxmlformats.org/officeDocument/2006/relationships/hyperlink" Target="https://obrazovaka.ru/essay/griboedov/interesnye-fakty-iz-zhizni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brazovaka.ru/sochinenie/gore-ot-uma/glavnye-geroi-harakteristika.html" TargetMode="External"/><Relationship Id="rId11" Type="http://schemas.openxmlformats.org/officeDocument/2006/relationships/hyperlink" Target="https://obrazovaka.ru/sochinenie/gore-ot-uma/istoriya-sozdaniya-komedii.html" TargetMode="External"/><Relationship Id="rId5" Type="http://schemas.openxmlformats.org/officeDocument/2006/relationships/hyperlink" Target="https://&#1089;&#1077;&#1079;&#1086;&#1085;&#1099;-&#1075;&#1086;&#1076;&#1072;.&#1088;&#1092;/%D0%93%D0%BE%D1%80%D0%B5%20%D0%BE%D1%82%20%D1%83%D0%BC%D0%B0.html" TargetMode="External"/><Relationship Id="rId10" Type="http://schemas.openxmlformats.org/officeDocument/2006/relationships/hyperlink" Target="https://kratkoe.com/gore-ot-uma-istoriya-sozdaniya/" TargetMode="External"/><Relationship Id="rId4" Type="http://schemas.openxmlformats.org/officeDocument/2006/relationships/hyperlink" Target="http://www.literaturus.ru/2016/07/geroi-personazhi-gore-ot-uma-harakteristika.html" TargetMode="External"/><Relationship Id="rId9" Type="http://schemas.openxmlformats.org/officeDocument/2006/relationships/hyperlink" Target="https://ru.wikipedia.org/wiki/%D0%93%D0%BE%D1%80%D0%B5_%D0%BE%D1%82_%D1%83%D0%BC%D0%B0" TargetMode="External"/><Relationship Id="rId14" Type="http://schemas.openxmlformats.org/officeDocument/2006/relationships/hyperlink" Target="https://fishki.net/1813459-aleksandr-sergeevich-griboedov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5516" y="8887"/>
            <a:ext cx="8712968" cy="755817"/>
          </a:xfrm>
        </p:spPr>
        <p:txBody>
          <a:bodyPr>
            <a:noAutofit/>
          </a:bodyPr>
          <a:lstStyle/>
          <a:p>
            <a:r>
              <a:rPr lang="ru-RU" b="1" i="1" dirty="0" smtClean="0"/>
              <a:t>История комедии «Горе от ума»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5584" y="6093296"/>
            <a:ext cx="3209432" cy="764704"/>
          </a:xfrm>
        </p:spPr>
        <p:txBody>
          <a:bodyPr>
            <a:normAutofit/>
          </a:bodyPr>
          <a:lstStyle/>
          <a:p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Подготовила</a:t>
            </a:r>
            <a:r>
              <a:rPr lang="ru-RU" sz="1400" smtClean="0">
                <a:solidFill>
                  <a:schemeClr val="tx1"/>
                </a:solidFill>
              </a:rPr>
              <a:t>: Нагаева С.С.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028" name="Picture 4" descr="Griboyed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92696"/>
            <a:ext cx="5040560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42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27754" y="44624"/>
            <a:ext cx="40884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</a:rPr>
              <a:t>Павел Афанасьевич Фамусов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525468"/>
            <a:ext cx="8784976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ru-RU" sz="2400" b="1" i="1" dirty="0"/>
              <a:t>Фамусов</a:t>
            </a:r>
            <a:r>
              <a:rPr lang="ru-RU" sz="2400" dirty="0"/>
              <a:t> – мужчина в возрасте с сединой в висках, дворянин. Для своего возраста он очень бодр и свеж. Павел Афанасьевич вдовец,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детей у него единственная Софья</a:t>
            </a:r>
            <a:r>
              <a:rPr lang="ru-RU" sz="2400" dirty="0"/>
              <a:t>, 17 лет от роду</a:t>
            </a:r>
            <a:r>
              <a:rPr lang="ru-RU" sz="2400" dirty="0" smtClean="0"/>
              <a:t>.</a:t>
            </a:r>
            <a:endParaRPr lang="ru-RU" sz="2400" dirty="0"/>
          </a:p>
          <a:p>
            <a:pPr>
              <a:spcAft>
                <a:spcPts val="1800"/>
              </a:spcAft>
            </a:pPr>
            <a:r>
              <a:rPr lang="ru-RU" sz="2400" dirty="0" smtClean="0"/>
              <a:t>Чиновник состоит на государственной службе,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богатый</a:t>
            </a:r>
            <a:r>
              <a:rPr lang="ru-RU" sz="2400" dirty="0" smtClean="0"/>
              <a:t>, но при этом ветреный. Характер у него взрывной, неугомонный</a:t>
            </a:r>
            <a:r>
              <a:rPr lang="ru-RU" sz="2400" dirty="0"/>
              <a:t>. Фамусов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считает, что главное – это чины, богатство и связи в обществе</a:t>
            </a:r>
            <a:r>
              <a:rPr lang="ru-RU" sz="2400" dirty="0"/>
              <a:t>. Он надеется выдать свою дочь Софью за видного, богатого офицера Скалозуба</a:t>
            </a:r>
            <a:r>
              <a:rPr lang="ru-RU" sz="2400" dirty="0" smtClean="0"/>
              <a:t>.</a:t>
            </a:r>
          </a:p>
        </p:txBody>
      </p:sp>
      <p:pic>
        <p:nvPicPr>
          <p:cNvPr id="7170" name="Picture 2" descr="ÐÐ°Ð²ÐµÐ» ÐÑÐ°Ð½Ð°ÑÑÐµÐ²Ð¸Ñ Ð¤Ð°Ð¼ÑÑÐ¾Ð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29000"/>
            <a:ext cx="2907495" cy="328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3866490"/>
            <a:ext cx="4896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ru-RU" sz="2400" dirty="0"/>
              <a:t>Также он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дорожит мнением общества о себе и своем семействе</a:t>
            </a:r>
            <a:r>
              <a:rPr lang="ru-RU" sz="2400" dirty="0"/>
              <a:t>. Читать чиновник не любит 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 не считает чем-то очень важным.</a:t>
            </a:r>
          </a:p>
        </p:txBody>
      </p:sp>
    </p:spTree>
    <p:extLst>
      <p:ext uri="{BB962C8B-B14F-4D97-AF65-F5344CB8AC3E}">
        <p14:creationId xmlns:p14="http://schemas.microsoft.com/office/powerpoint/2010/main" val="331978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xn----8sbiecm6bhdx8i.xn--p1ai/sites/default/files/images/shkolnikam/Griboedov_Gore_ot_uma_Famusov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4120928" cy="549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75887" y="-2"/>
            <a:ext cx="5940660" cy="769441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Цитаты Фамусова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980728"/>
            <a:ext cx="4134610" cy="56323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000" b="1" dirty="0"/>
              <a:t>- Кто беден, тот тебе не пара.</a:t>
            </a:r>
            <a:endParaRPr lang="ru-RU" sz="2000" dirty="0"/>
          </a:p>
          <a:p>
            <a:pPr fontAlgn="base"/>
            <a:r>
              <a:rPr lang="ru-RU" sz="2000" b="1" dirty="0"/>
              <a:t>- Не надобно иного образца, когда в глазах пример отца.</a:t>
            </a:r>
            <a:endParaRPr lang="ru-RU" sz="2000" dirty="0"/>
          </a:p>
          <a:p>
            <a:pPr fontAlgn="base"/>
            <a:r>
              <a:rPr lang="ru-RU" sz="2000" b="1" dirty="0"/>
              <a:t>- Подписано, так с плеч долой.</a:t>
            </a:r>
            <a:endParaRPr lang="ru-RU" sz="2000" dirty="0"/>
          </a:p>
          <a:p>
            <a:pPr fontAlgn="base"/>
            <a:r>
              <a:rPr lang="ru-RU" sz="2000" b="1" dirty="0"/>
              <a:t>- Читай не так, как пономарь, а с чувством, с толком, с расстановкой.</a:t>
            </a:r>
            <a:endParaRPr lang="ru-RU" sz="2000" dirty="0"/>
          </a:p>
          <a:p>
            <a:pPr fontAlgn="base"/>
            <a:r>
              <a:rPr lang="ru-RU" sz="2000" b="1" dirty="0"/>
              <a:t>- Вам, людям молодым, другого нету дела, как замечать девичьи красоты</a:t>
            </a:r>
            <a:r>
              <a:rPr lang="ru-RU" sz="2000" b="1" dirty="0" smtClean="0"/>
              <a:t>.</a:t>
            </a:r>
            <a:endParaRPr lang="ru-RU" sz="2000" dirty="0"/>
          </a:p>
          <a:p>
            <a:pPr fontAlgn="base"/>
            <a:r>
              <a:rPr lang="ru-RU" sz="2000" b="1" dirty="0"/>
              <a:t>- Спросили бы, как делали отцы? Учились бы на старших глядя.</a:t>
            </a:r>
            <a:endParaRPr lang="ru-RU" sz="2000" dirty="0"/>
          </a:p>
          <a:p>
            <a:pPr fontAlgn="base"/>
            <a:r>
              <a:rPr lang="ru-RU" sz="2000" b="1" dirty="0"/>
              <a:t>- Ученье - вот чума, ученость - вот причина, что нынче пуще, чем когда, безумных развелось людей, и дел, и мнений.</a:t>
            </a:r>
            <a:endParaRPr lang="ru-RU" sz="2000" dirty="0"/>
          </a:p>
          <a:p>
            <a:pPr fontAlgn="base"/>
            <a:r>
              <a:rPr lang="ru-RU" sz="2000" b="1" dirty="0"/>
              <a:t>- Тогда не то, что ныне.</a:t>
            </a:r>
            <a:endParaRPr lang="ru-RU" sz="2000" dirty="0"/>
          </a:p>
          <a:p>
            <a:pPr fontAlgn="base"/>
            <a:r>
              <a:rPr lang="ru-RU" sz="2000" b="1" dirty="0"/>
              <a:t>- Ба! знакомые все лица!</a:t>
            </a:r>
            <a:endParaRPr lang="ru-RU" sz="2000" dirty="0">
              <a:effectLst/>
            </a:endParaRPr>
          </a:p>
        </p:txBody>
      </p:sp>
      <p:pic>
        <p:nvPicPr>
          <p:cNvPr id="6148" name="Picture 4" descr="http://2.bp.blogspot.com/-yWCFCBd8yfg/Vd8AG9sP4BI/AAAAAAAAIEg/WJNKV4eBXEU/s1600/illjustracija-Gore-ot-uma-Petrushka-Famusov-M-Bashilo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9439"/>
            <a:ext cx="4680245" cy="5914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8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86000" y="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/>
            <a:r>
              <a:rPr lang="ru-RU" sz="2400" b="1" i="1" dirty="0">
                <a:solidFill>
                  <a:srgbClr val="FF0000"/>
                </a:solidFill>
              </a:rPr>
              <a:t>Софья Павловна </a:t>
            </a:r>
            <a:r>
              <a:rPr lang="ru-RU" sz="2400" b="1" i="1" dirty="0" smtClean="0">
                <a:solidFill>
                  <a:srgbClr val="FF0000"/>
                </a:solidFill>
              </a:rPr>
              <a:t>Фамусова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526549"/>
            <a:ext cx="885698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1800"/>
              </a:spcAft>
            </a:pPr>
            <a:r>
              <a:rPr lang="ru-RU" sz="2400" dirty="0" smtClean="0"/>
              <a:t>Софья </a:t>
            </a:r>
            <a:r>
              <a:rPr lang="ru-RU" sz="2400" dirty="0"/>
              <a:t>Павловна Фамусова – 17-летняя </a:t>
            </a:r>
            <a:r>
              <a:rPr lang="ru-RU" sz="2400" dirty="0" smtClean="0"/>
              <a:t>дворянка. Как </a:t>
            </a:r>
            <a:r>
              <a:rPr lang="ru-RU" sz="2400" dirty="0"/>
              <a:t>все барышни ее круга, она знает французский язык, умеет танцевать и играть на музыкальных инструментах</a:t>
            </a:r>
            <a:r>
              <a:rPr lang="ru-RU" sz="2400" dirty="0" smtClean="0"/>
              <a:t>.</a:t>
            </a:r>
            <a:endParaRPr lang="ru-RU" sz="2400" dirty="0"/>
          </a:p>
          <a:p>
            <a:pPr algn="just" fontAlgn="base">
              <a:spcAft>
                <a:spcPts val="1800"/>
              </a:spcAft>
            </a:pPr>
            <a:r>
              <a:rPr lang="ru-RU" sz="2400" dirty="0" smtClean="0"/>
              <a:t>Софья </a:t>
            </a:r>
            <a:r>
              <a:rPr lang="ru-RU" sz="2400" dirty="0"/>
              <a:t>девушка непостоянная, ветреная и легко увлекающаяся молодыми мужчинами. При этом она </a:t>
            </a:r>
            <a:r>
              <a:rPr lang="ru-RU" sz="2400" dirty="0" smtClean="0"/>
              <a:t>доверчивая </a:t>
            </a:r>
            <a:r>
              <a:rPr lang="ru-RU" sz="2400" dirty="0"/>
              <a:t>и очень </a:t>
            </a:r>
            <a:r>
              <a:rPr lang="ru-RU" sz="2400" dirty="0" smtClean="0"/>
              <a:t>наивная.</a:t>
            </a:r>
          </a:p>
          <a:p>
            <a:pPr algn="just" fontAlgn="base">
              <a:spcAft>
                <a:spcPts val="1800"/>
              </a:spcAft>
            </a:pPr>
            <a:r>
              <a:rPr lang="ru-RU" sz="2400" dirty="0" smtClean="0"/>
              <a:t>В </a:t>
            </a:r>
            <a:r>
              <a:rPr lang="ru-RU" sz="2400" dirty="0"/>
              <a:t>ходе пьесы видно, что она не замечает того, что Молчалин ее не любит и находится с ней рядом из-за собственных выгод. </a:t>
            </a:r>
          </a:p>
        </p:txBody>
      </p:sp>
      <p:pic>
        <p:nvPicPr>
          <p:cNvPr id="5124" name="Picture 4" descr="https://24smi.org/public/media/2017/12/22/04_25k8sU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005062"/>
            <a:ext cx="4248472" cy="2832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01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34505" y="0"/>
            <a:ext cx="62749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000" b="1" i="1" cap="none" spc="0" dirty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Софья Павловна Фамусова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07369" y="1052736"/>
            <a:ext cx="4608512" cy="52629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400" b="1" dirty="0"/>
              <a:t>- Счастливые часов не наблюдают.</a:t>
            </a:r>
            <a:endParaRPr lang="ru-RU" sz="2400" dirty="0"/>
          </a:p>
          <a:p>
            <a:pPr fontAlgn="base"/>
            <a:r>
              <a:rPr lang="ru-RU" sz="2400" b="1" dirty="0"/>
              <a:t>- А горе ждет из-за угла.</a:t>
            </a:r>
            <a:endParaRPr lang="ru-RU" sz="2400" dirty="0"/>
          </a:p>
          <a:p>
            <a:pPr fontAlgn="base"/>
            <a:r>
              <a:rPr lang="ru-RU" sz="2400" b="1" dirty="0"/>
              <a:t>- Мне все равно, что за него, что в воду.</a:t>
            </a:r>
            <a:endParaRPr lang="ru-RU" sz="2400" dirty="0"/>
          </a:p>
          <a:p>
            <a:pPr fontAlgn="base"/>
            <a:r>
              <a:rPr lang="ru-RU" sz="2400" b="1" dirty="0"/>
              <a:t>- Да хоть кого смутят вопросы быстрые и любопытный взгляд...</a:t>
            </a:r>
            <a:endParaRPr lang="ru-RU" sz="2400" dirty="0"/>
          </a:p>
          <a:p>
            <a:pPr fontAlgn="base"/>
            <a:r>
              <a:rPr lang="ru-RU" sz="2400" b="1" dirty="0"/>
              <a:t>- В вас меньше дерзости, чем кривизны души.</a:t>
            </a:r>
            <a:endParaRPr lang="ru-RU" sz="2400" dirty="0"/>
          </a:p>
          <a:p>
            <a:pPr fontAlgn="base"/>
            <a:r>
              <a:rPr lang="ru-RU" sz="2400" b="1" dirty="0"/>
              <a:t>- Да этакий ли ум семейство осчастливит…</a:t>
            </a:r>
            <a:endParaRPr lang="ru-RU" sz="2400" dirty="0"/>
          </a:p>
          <a:p>
            <a:pPr fontAlgn="base"/>
            <a:r>
              <a:rPr lang="ru-RU" sz="2400" b="1" dirty="0"/>
              <a:t>- Что мне молва? Кто хочет, так и судит.</a:t>
            </a:r>
            <a:endParaRPr lang="ru-RU" sz="2400" dirty="0"/>
          </a:p>
          <a:p>
            <a:pPr fontAlgn="base"/>
            <a:r>
              <a:rPr lang="ru-RU" sz="2400" b="1" dirty="0"/>
              <a:t>- Шел в комнату, попал в другую.</a:t>
            </a:r>
            <a:endParaRPr lang="ru-RU" sz="2400" dirty="0">
              <a:effectLst/>
            </a:endParaRPr>
          </a:p>
        </p:txBody>
      </p:sp>
      <p:pic>
        <p:nvPicPr>
          <p:cNvPr id="4098" name="Picture 2" descr="http://illustrada.ru/wp-content/uploads/2013/01/Kuzmin_NV-Gore-ot-uma-Deystvie-1-Sofia-19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17" y="983230"/>
            <a:ext cx="3818388" cy="53285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xn------7cdggbekdg8a0cyachcwi8aw.xn--p1ai/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17" y="987221"/>
            <a:ext cx="3818389" cy="53284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73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32124" y="0"/>
            <a:ext cx="44797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400" b="1" i="1" dirty="0" smtClean="0">
                <a:solidFill>
                  <a:srgbClr val="FF0000"/>
                </a:solidFill>
              </a:rPr>
              <a:t>Алексей Степанович Молчалин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542" y="461665"/>
            <a:ext cx="89289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1800"/>
              </a:spcAft>
            </a:pPr>
            <a:r>
              <a:rPr lang="ru-RU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Секретарь Фамусова</a:t>
            </a:r>
            <a:r>
              <a:rPr lang="ru-RU" sz="2300" dirty="0"/>
              <a:t>, который проживает у них в доме – это холостой молодой мужчина родом из очень </a:t>
            </a:r>
            <a:r>
              <a:rPr lang="ru-RU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бедной</a:t>
            </a:r>
            <a:r>
              <a:rPr lang="ru-RU" sz="2300" dirty="0"/>
              <a:t> </a:t>
            </a:r>
            <a:r>
              <a:rPr lang="ru-RU" sz="2300" dirty="0" smtClean="0"/>
              <a:t>семьи.</a:t>
            </a:r>
          </a:p>
          <a:p>
            <a:pPr algn="just" fontAlgn="base">
              <a:spcAft>
                <a:spcPts val="1800"/>
              </a:spcAft>
            </a:pPr>
            <a:r>
              <a:rPr lang="ru-RU" sz="2300" dirty="0" smtClean="0"/>
              <a:t>Фамилия </a:t>
            </a:r>
            <a:r>
              <a:rPr lang="ru-RU" sz="2300" dirty="0"/>
              <a:t>героя, как нельзя лучше, соответствует его характеру и темпераменту. </a:t>
            </a:r>
            <a:r>
              <a:rPr lang="ru-RU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не любит </a:t>
            </a:r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разговаривать, </a:t>
            </a:r>
            <a:r>
              <a:rPr lang="ru-RU" sz="2300" dirty="0" smtClean="0"/>
              <a:t>ведет </a:t>
            </a:r>
            <a:r>
              <a:rPr lang="ru-RU" sz="2300" dirty="0"/>
              <a:t>себя скромно и тихо, </a:t>
            </a:r>
            <a:r>
              <a:rPr lang="ru-RU" sz="2300" dirty="0" smtClean="0"/>
              <a:t>старается </a:t>
            </a:r>
            <a:r>
              <a:rPr lang="ru-RU" sz="2300" dirty="0"/>
              <a:t>угодить всем, кто находится в его окружении. Делает это исключительно из </a:t>
            </a:r>
            <a:r>
              <a:rPr lang="ru-RU" sz="2300" dirty="0" smtClean="0"/>
              <a:t>выгоды.</a:t>
            </a:r>
          </a:p>
        </p:txBody>
      </p:sp>
      <p:pic>
        <p:nvPicPr>
          <p:cNvPr id="3074" name="Picture 2" descr="http://litcey.ru/pars_docs/refs/22/21309/21309_html_58c4bb2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67"/>
          <a:stretch/>
        </p:blipFill>
        <p:spPr bwMode="auto">
          <a:xfrm>
            <a:off x="5652120" y="2636912"/>
            <a:ext cx="3312368" cy="4169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9542" y="2908489"/>
            <a:ext cx="5624586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1800"/>
              </a:spcAft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Свое мнение</a:t>
            </a:r>
            <a:r>
              <a:rPr lang="ru-RU" sz="2400" dirty="0"/>
              <a:t> Алексей Степанович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никогда не высказывает</a:t>
            </a:r>
            <a:r>
              <a:rPr lang="ru-RU" sz="2400" dirty="0"/>
              <a:t>, за окружающие считают его вполне симпатичным молодым человеком. На самом деле, он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подлый, беспринципный и трусливый</a:t>
            </a:r>
            <a:r>
              <a:rPr lang="ru-RU" sz="2400" dirty="0"/>
              <a:t>. </a:t>
            </a:r>
          </a:p>
          <a:p>
            <a:pPr algn="just" fontAlgn="base">
              <a:spcAft>
                <a:spcPts val="1800"/>
              </a:spcAft>
            </a:pPr>
            <a:r>
              <a:rPr lang="ru-RU" sz="2400" dirty="0"/>
              <a:t>В конце комедии становится ясно, что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встречался с Софьей Фамусовой ради выгоды</a:t>
            </a:r>
            <a:r>
              <a:rPr lang="ru-RU" sz="2400" dirty="0"/>
              <a:t>, хотя на самом деле он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влюблен в служанку Лизу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0767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36096" y="1443841"/>
            <a:ext cx="3456384" cy="39703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fontAlgn="base">
              <a:lnSpc>
                <a:spcPct val="150000"/>
              </a:lnSpc>
              <a:buFontTx/>
              <a:buChar char="-"/>
            </a:pPr>
            <a:r>
              <a:rPr lang="ru-RU" sz="2400" b="1" dirty="0" smtClean="0"/>
              <a:t>Не </a:t>
            </a:r>
            <a:r>
              <a:rPr lang="ru-RU" sz="2400" b="1" dirty="0"/>
              <a:t>повредила бы нам откровенность эта</a:t>
            </a:r>
            <a:r>
              <a:rPr lang="ru-RU" sz="2400" b="1" dirty="0" smtClean="0"/>
              <a:t>.</a:t>
            </a:r>
          </a:p>
          <a:p>
            <a:pPr marL="285750" indent="-285750" fontAlgn="base">
              <a:lnSpc>
                <a:spcPct val="150000"/>
              </a:lnSpc>
              <a:buFontTx/>
              <a:buChar char="-"/>
            </a:pPr>
            <a:r>
              <a:rPr lang="ru-RU" sz="2400" b="1" dirty="0" smtClean="0"/>
              <a:t>Свой </a:t>
            </a:r>
            <a:r>
              <a:rPr lang="ru-RU" sz="2400" b="1" dirty="0"/>
              <a:t>талант у всех</a:t>
            </a:r>
            <a:r>
              <a:rPr lang="ru-RU" sz="2400" b="1" dirty="0" smtClean="0"/>
              <a:t>.</a:t>
            </a:r>
            <a:endParaRPr lang="ru-RU" sz="2400" dirty="0" smtClean="0">
              <a:effectLst/>
            </a:endParaRPr>
          </a:p>
          <a:p>
            <a:pPr marL="285750" indent="-285750" fontAlgn="base">
              <a:lnSpc>
                <a:spcPct val="150000"/>
              </a:lnSpc>
              <a:buFontTx/>
              <a:buChar char="-"/>
            </a:pPr>
            <a:r>
              <a:rPr lang="ru-RU" sz="2400" b="1" dirty="0" smtClean="0"/>
              <a:t>Ах</a:t>
            </a:r>
            <a:r>
              <a:rPr lang="ru-RU" sz="2400" b="1" dirty="0"/>
              <a:t>! злые языки страшнее пистолета</a:t>
            </a:r>
            <a:r>
              <a:rPr lang="ru-RU" sz="2400" b="1" dirty="0" smtClean="0"/>
              <a:t>.</a:t>
            </a:r>
            <a:endParaRPr lang="ru-RU" sz="2400" dirty="0" smtClean="0">
              <a:effectLst/>
            </a:endParaRPr>
          </a:p>
          <a:p>
            <a:pPr marL="285750" indent="-285750" fontAlgn="base">
              <a:lnSpc>
                <a:spcPct val="150000"/>
              </a:lnSpc>
              <a:buFontTx/>
              <a:buChar char="-"/>
            </a:pPr>
            <a:r>
              <a:rPr lang="ru-RU" sz="2400" b="1" dirty="0" smtClean="0"/>
              <a:t>День </a:t>
            </a:r>
            <a:r>
              <a:rPr lang="ru-RU" sz="2400" b="1" dirty="0"/>
              <a:t>за день, нынче, как вчера</a:t>
            </a:r>
            <a:r>
              <a:rPr lang="ru-RU" sz="2400" b="1" dirty="0" smtClean="0"/>
              <a:t>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33580" y="-5060"/>
            <a:ext cx="50768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Цитаты Молчалина </a:t>
            </a:r>
            <a:endParaRPr lang="ru-RU" sz="4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https://xn----8sbiecm6bhdx8i.xn--p1ai/sites/default/files/images/shkolnikam/Griboedov_Gore_ot_uma_Molchal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13" y="727978"/>
            <a:ext cx="3102869" cy="588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diletant.media/upload/medialibrary/fca/fcaf6d3f9f3abceae3d9f158f389a2c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8" t="6826" r="15359"/>
          <a:stretch/>
        </p:blipFill>
        <p:spPr bwMode="auto">
          <a:xfrm>
            <a:off x="107455" y="543039"/>
            <a:ext cx="4464545" cy="6362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79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14797" y="10299"/>
            <a:ext cx="39144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400" b="1" i="1" dirty="0" smtClean="0">
                <a:solidFill>
                  <a:srgbClr val="FF0000"/>
                </a:solidFill>
              </a:rPr>
              <a:t> Сергей Сергеевич Скалозуб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92577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Скалозуб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второстепенный герой комедии</a:t>
            </a:r>
            <a:r>
              <a:rPr lang="ru-RU" sz="2400" dirty="0"/>
              <a:t>, он </a:t>
            </a:r>
            <a:r>
              <a:rPr lang="ru-RU" sz="2400" dirty="0" smtClean="0"/>
              <a:t>безынициативный высокомерный  </a:t>
            </a:r>
            <a:r>
              <a:rPr lang="ru-RU" sz="2400" dirty="0"/>
              <a:t>полковник, который хочет стать генералом. </a:t>
            </a:r>
          </a:p>
          <a:p>
            <a:pPr algn="just" fontAlgn="base"/>
            <a:r>
              <a:rPr lang="ru-RU" sz="2400" dirty="0"/>
              <a:t>Павел Афанасьевич относит Скалозуба к категории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завидных московских женихов</a:t>
            </a:r>
            <a:r>
              <a:rPr lang="ru-RU" sz="2400" dirty="0"/>
              <a:t>. Скалозуб – ограниченный, неглубокий </a:t>
            </a:r>
            <a:r>
              <a:rPr lang="ru-RU" sz="2400" dirty="0" smtClean="0"/>
              <a:t>человек. По мнению </a:t>
            </a:r>
            <a:r>
              <a:rPr lang="ru-RU" sz="2400" dirty="0"/>
              <a:t>Фамусова,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богатый офицер</a:t>
            </a:r>
            <a:r>
              <a:rPr lang="ru-RU" sz="2400" dirty="0"/>
              <a:t>, имеющий в обществе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 и статус </a:t>
            </a:r>
            <a:r>
              <a:rPr lang="ru-RU" sz="2400" dirty="0"/>
              <a:t>— </a:t>
            </a:r>
            <a:r>
              <a:rPr lang="ru-RU" sz="2400" i="1" dirty="0"/>
              <a:t>хорошая партия </a:t>
            </a:r>
            <a:r>
              <a:rPr lang="ru-RU" sz="2400" dirty="0"/>
              <a:t>для его дочери. Самой Софье он пришелся не по душе. </a:t>
            </a:r>
            <a:endParaRPr lang="ru-RU" sz="2400" dirty="0" smtClean="0"/>
          </a:p>
        </p:txBody>
      </p:sp>
      <p:pic>
        <p:nvPicPr>
          <p:cNvPr id="17410" name="Picture 2" descr="http://xn------7cdggbekdg8a0cyachcwi8aw.xn--p1ai/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67676"/>
            <a:ext cx="2679515" cy="3058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24smi.org/public/media/resize/660x-/person/2018/03/09/zdczukpnqll5-skalozu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3245012"/>
            <a:ext cx="2509019" cy="3612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3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://www.griboedov.net/img/gallery/0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75" y="880516"/>
            <a:ext cx="4104455" cy="571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68457" y="0"/>
            <a:ext cx="48070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  <a:t>Цитаты Скалозуба </a:t>
            </a: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2557217"/>
            <a:ext cx="39467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dirty="0" smtClean="0"/>
              <a:t>–   Для </a:t>
            </a:r>
            <a:r>
              <a:rPr lang="ru-RU" sz="2800" b="1" dirty="0"/>
              <a:t>больших оказий.</a:t>
            </a:r>
            <a:endParaRPr lang="ru-RU" sz="2800" dirty="0"/>
          </a:p>
          <a:p>
            <a:pPr fontAlgn="base"/>
            <a:r>
              <a:rPr lang="ru-RU" sz="2800" b="1" dirty="0"/>
              <a:t>– </a:t>
            </a:r>
            <a:r>
              <a:rPr lang="ru-RU" sz="2800" b="1" dirty="0" smtClean="0"/>
              <a:t>  Избавь</a:t>
            </a:r>
            <a:r>
              <a:rPr lang="ru-RU" sz="2800" b="1" dirty="0"/>
              <a:t>. Ученостью меня не обморочишь.</a:t>
            </a:r>
            <a:endParaRPr lang="ru-RU" sz="2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89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42205" y="774"/>
            <a:ext cx="22595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ru-RU" sz="2400" b="1" i="1" dirty="0">
                <a:solidFill>
                  <a:srgbClr val="FF0000"/>
                </a:solidFill>
              </a:rPr>
              <a:t>Служанка Лиза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620688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Служанка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Лизанька</a:t>
            </a:r>
            <a:r>
              <a:rPr lang="ru-RU" sz="2400" dirty="0" smtClean="0"/>
              <a:t> </a:t>
            </a:r>
            <a:r>
              <a:rPr lang="ru-RU" sz="2400" dirty="0"/>
              <a:t>– крепостная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крестьянка Фамусова</a:t>
            </a:r>
            <a:r>
              <a:rPr lang="ru-RU" sz="2400" dirty="0"/>
              <a:t>, служащая в его доме. Лиза – неглупая, но ветреная девушка. Лиза нравится своему хозяину, старику Фамусову. Также в Лизу влюблен Молчалин.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 Лиза любит буфетчика Петрушу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22530" name="Picture 2" descr="https://m.nkj.ru/upload/iblock/f91/xf91699a3483980e09b115f03c0706e88.jpg.pagespeed.ic.tDFwN03Ax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343" y="2175829"/>
            <a:ext cx="3465993" cy="4535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://xn------7cdggbekdg8a0cyachcwi8aw.xn--p1ai/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0" r="12318"/>
          <a:stretch/>
        </p:blipFill>
        <p:spPr bwMode="auto">
          <a:xfrm>
            <a:off x="107504" y="2234958"/>
            <a:ext cx="2551162" cy="4417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ÐÐ¸Ð·Ð°Ð½ÑÐºÐ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175830"/>
            <a:ext cx="2664296" cy="453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6766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857586" y="0"/>
            <a:ext cx="34288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Цитаты </a:t>
            </a:r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Лизы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982175"/>
            <a:ext cx="3923928" cy="489364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400" b="1" dirty="0"/>
              <a:t>- И золотой мешок, и метит в генералы.</a:t>
            </a:r>
            <a:endParaRPr lang="ru-RU" sz="2400" dirty="0"/>
          </a:p>
          <a:p>
            <a:pPr fontAlgn="base"/>
            <a:r>
              <a:rPr lang="ru-RU" sz="2400" b="1" dirty="0"/>
              <a:t>- Шутить и он горазд, ведь нынче кто не шутит!</a:t>
            </a:r>
            <a:endParaRPr lang="ru-RU" sz="2400" dirty="0"/>
          </a:p>
          <a:p>
            <a:pPr fontAlgn="base"/>
            <a:r>
              <a:rPr lang="ru-RU" sz="2400" b="1" dirty="0"/>
              <a:t>- Улыбочка и пара слов, </a:t>
            </a:r>
            <a:br>
              <a:rPr lang="ru-RU" sz="2400" b="1" dirty="0"/>
            </a:br>
            <a:r>
              <a:rPr lang="ru-RU" sz="2400" b="1" dirty="0"/>
              <a:t>- И кто влюблен — на все готов.</a:t>
            </a:r>
            <a:endParaRPr lang="ru-RU" sz="2400" dirty="0"/>
          </a:p>
          <a:p>
            <a:pPr fontAlgn="base"/>
            <a:r>
              <a:rPr lang="ru-RU" sz="2400" b="1" dirty="0"/>
              <a:t>- В глазах темно, и замерла душа; </a:t>
            </a:r>
            <a:br>
              <a:rPr lang="ru-RU" sz="2400" b="1" dirty="0"/>
            </a:br>
            <a:r>
              <a:rPr lang="ru-RU" sz="2400" b="1" dirty="0"/>
              <a:t>- Грех не беда, молва не хороша.</a:t>
            </a:r>
            <a:endParaRPr lang="ru-RU" sz="2400" dirty="0"/>
          </a:p>
          <a:p>
            <a:pPr fontAlgn="base"/>
            <a:r>
              <a:rPr lang="ru-RU" sz="2400" b="1" dirty="0"/>
              <a:t>- И барский гнев, и барская любовь.</a:t>
            </a:r>
            <a:endParaRPr lang="ru-RU" sz="2400" dirty="0">
              <a:effectLst/>
            </a:endParaRPr>
          </a:p>
        </p:txBody>
      </p:sp>
      <p:pic>
        <p:nvPicPr>
          <p:cNvPr id="21506" name="Picture 2" descr="https://img1.liveinternet.ru/images/attach/c/0/120/199/120199397_4397599_Sokolov_PPLizaGoreotuma18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3816424" cy="5227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96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16632"/>
            <a:ext cx="87129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500" b="1" i="1" dirty="0"/>
              <a:t>Александр Сергеевич Грибоедов (1795 — 1829) </a:t>
            </a:r>
            <a:r>
              <a:rPr lang="ru-RU" sz="2500" dirty="0"/>
              <a:t>– личность многогранная и талантливая. Он поэт и музыкант, драматург и блестящий дипломат. Популярность и бессмертие ему принесла его гениальная комедия «Горе от ума</a:t>
            </a:r>
            <a:r>
              <a:rPr lang="ru-RU" sz="2500" dirty="0" smtClean="0"/>
              <a:t>».</a:t>
            </a:r>
            <a:endParaRPr lang="ru-RU" sz="2500" dirty="0"/>
          </a:p>
        </p:txBody>
      </p:sp>
      <p:pic>
        <p:nvPicPr>
          <p:cNvPr id="15362" name="Picture 2" descr="http://xix-vek.ru/dict/item/f00/s00/e0000021/pic/000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4167" y1="19852" x2="44833" y2="36621"/>
                        <a14:foregroundMark x1="45667" y1="47842" x2="29667" y2="61159"/>
                        <a14:foregroundMark x1="62500" y1="80764" x2="82667" y2="79285"/>
                        <a14:foregroundMark x1="72000" y1="81874" x2="80333" y2="812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11" t="8509" r="7983" b="13209"/>
          <a:stretch/>
        </p:blipFill>
        <p:spPr bwMode="auto">
          <a:xfrm>
            <a:off x="3527884" y="1808440"/>
            <a:ext cx="2088232" cy="263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4422710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Родился </a:t>
            </a:r>
            <a:r>
              <a:rPr lang="ru-RU" sz="2400" dirty="0"/>
              <a:t>15 января 1795 года в богатой семье дворян. </a:t>
            </a:r>
            <a:r>
              <a:rPr lang="ru-RU" sz="2400" dirty="0" smtClean="0"/>
              <a:t>Умел </a:t>
            </a:r>
            <a:r>
              <a:rPr lang="ru-RU" sz="2400" dirty="0"/>
              <a:t>блестяще играть на фортепиано, сам сочинял музыку, знал более пяти иностранных языков. </a:t>
            </a:r>
            <a:endParaRPr lang="ru-RU" sz="2400" dirty="0" smtClean="0"/>
          </a:p>
          <a:p>
            <a:pPr algn="just"/>
            <a:r>
              <a:rPr lang="ru-RU" sz="2400" dirty="0" smtClean="0"/>
              <a:t>   Русский </a:t>
            </a:r>
            <a:r>
              <a:rPr lang="ru-RU" sz="2400" dirty="0"/>
              <a:t>деятель закончил Московский университетский благородный пансион (1803), а затем – три отделения Московского университета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6351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6344" y="519673"/>
            <a:ext cx="88081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ru-RU" sz="2400" i="1" dirty="0"/>
              <a:t>Господин </a:t>
            </a:r>
            <a:r>
              <a:rPr lang="ru-RU" sz="2400" i="1" dirty="0" smtClean="0"/>
              <a:t>Репетилов появляется </a:t>
            </a:r>
            <a:r>
              <a:rPr lang="ru-RU" sz="2400" i="1" dirty="0"/>
              <a:t>в четвертом действии произведения. </a:t>
            </a:r>
            <a:r>
              <a:rPr lang="ru-RU" sz="2400" dirty="0"/>
              <a:t>Это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второстепенный</a:t>
            </a:r>
            <a:r>
              <a:rPr lang="ru-RU" sz="2400" dirty="0"/>
              <a:t>, но яркий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персонаж </a:t>
            </a:r>
            <a:r>
              <a:rPr lang="ru-RU" sz="2400" dirty="0"/>
              <a:t>комедии, приглашенный на бал к Фамусову по случаю именин его дочери Софьи. Его образ – характеризует человека, который выбирает легкий путь в жизни</a:t>
            </a:r>
            <a:r>
              <a:rPr lang="ru-RU" sz="2400" dirty="0" smtClean="0"/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88905" y="19824"/>
            <a:ext cx="1766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Репетилов </a:t>
            </a:r>
          </a:p>
        </p:txBody>
      </p:sp>
      <p:pic>
        <p:nvPicPr>
          <p:cNvPr id="20482" name="Picture 2" descr="Ð ÐµÐ¿ÐµÑÐ¸Ð»Ð¾Ð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132856"/>
            <a:ext cx="2494079" cy="455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6782" y="2443406"/>
            <a:ext cx="56393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ru-RU" sz="2400" dirty="0"/>
              <a:t>Он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старый приятель Чацкого</a:t>
            </a:r>
            <a:r>
              <a:rPr lang="ru-RU" sz="2400" dirty="0"/>
              <a:t>, дворянин. Репетилов – смешной, неловкий и неуклюжий человек.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все время врет</a:t>
            </a:r>
            <a:r>
              <a:rPr lang="ru-RU" sz="2400" dirty="0"/>
              <a:t>. Ведет бурную жизнь, любит бывать на балах и вечерах. Не смог построить карьеру чиновника. Он –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плохой муж и отец.</a:t>
            </a:r>
          </a:p>
        </p:txBody>
      </p:sp>
    </p:spTree>
    <p:extLst>
      <p:ext uri="{BB962C8B-B14F-4D97-AF65-F5344CB8AC3E}">
        <p14:creationId xmlns:p14="http://schemas.microsoft.com/office/powerpoint/2010/main" val="7557763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://illustrada.ru/wp-content/uploads/2012/12/Kuzmin_NV-Gore-ot-uma-Deystvie-4-Yavlenie-4-Repetilov-19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4392488" cy="5859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41971" y="-19897"/>
            <a:ext cx="466005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Цитаты Репетилова</a:t>
            </a:r>
            <a:endParaRPr lang="ru-RU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46170" y="1628800"/>
            <a:ext cx="3244118" cy="30469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400" b="1" dirty="0" smtClean="0"/>
              <a:t>-  Влеченье</a:t>
            </a:r>
            <a:r>
              <a:rPr lang="ru-RU" sz="2400" b="1" dirty="0"/>
              <a:t>, род недуга.</a:t>
            </a:r>
            <a:endParaRPr lang="ru-RU" sz="2400" dirty="0"/>
          </a:p>
          <a:p>
            <a:pPr fontAlgn="base"/>
            <a:r>
              <a:rPr lang="ru-RU" sz="2400" b="1" dirty="0" smtClean="0"/>
              <a:t>-  Да</a:t>
            </a:r>
            <a:r>
              <a:rPr lang="ru-RU" sz="2400" b="1" dirty="0"/>
              <a:t>, водевиль есть вещь, а прочее все гиль.</a:t>
            </a:r>
            <a:endParaRPr lang="ru-RU" sz="2400" dirty="0"/>
          </a:p>
          <a:p>
            <a:pPr fontAlgn="base"/>
            <a:r>
              <a:rPr lang="ru-RU" sz="2400" b="1" dirty="0" smtClean="0"/>
              <a:t>-  Да </a:t>
            </a:r>
            <a:r>
              <a:rPr lang="ru-RU" sz="2400" b="1" dirty="0"/>
              <a:t>умный человек не может быть не плутом.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74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463414"/>
            <a:ext cx="885698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Анфиса Ниловна Хлестова </a:t>
            </a:r>
            <a:r>
              <a:rPr lang="ru-RU" sz="2400" dirty="0"/>
              <a:t>–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родственница Фамусова</a:t>
            </a:r>
            <a:r>
              <a:rPr lang="ru-RU" sz="2400" dirty="0"/>
              <a:t>, сестра его покойной жены. </a:t>
            </a:r>
            <a:r>
              <a:rPr lang="ru-RU" sz="2400" dirty="0" smtClean="0"/>
              <a:t> Она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знает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Чацкого </a:t>
            </a:r>
            <a:r>
              <a:rPr lang="ru-RU" sz="2400" dirty="0"/>
              <a:t>с детства. Н</a:t>
            </a:r>
            <a:r>
              <a:rPr lang="ru-RU" sz="2400" dirty="0" smtClean="0"/>
              <a:t>икогда </a:t>
            </a:r>
            <a:r>
              <a:rPr lang="ru-RU" sz="2400" dirty="0"/>
              <a:t>не бывшая за мужем.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Ей от роду 65</a:t>
            </a:r>
            <a:r>
              <a:rPr lang="ru-RU" sz="2400" dirty="0" smtClean="0"/>
              <a:t>.  От </a:t>
            </a:r>
            <a:r>
              <a:rPr lang="ru-RU" sz="2400" dirty="0"/>
              <a:t>скуки </a:t>
            </a:r>
            <a:r>
              <a:rPr lang="ru-RU" sz="2400" dirty="0" smtClean="0"/>
              <a:t>и одиночества </a:t>
            </a:r>
            <a:r>
              <a:rPr lang="ru-RU" sz="2400" dirty="0"/>
              <a:t>содержит у себя дома множество приживалок и </a:t>
            </a:r>
            <a:r>
              <a:rPr lang="ru-RU" sz="2400" dirty="0" smtClean="0"/>
              <a:t>собак.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15375" y="0"/>
            <a:ext cx="39132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</a:rPr>
              <a:t>Анфиса Ниловна Хлестова </a:t>
            </a:r>
          </a:p>
        </p:txBody>
      </p:sp>
      <p:pic>
        <p:nvPicPr>
          <p:cNvPr id="18434" name="Picture 2" descr="ÐÐ¾ÑÐ¿Ð¾Ð¶Ð° Ð¥Ð»ÐµÑÑÐ¾Ð²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798" y="1588508"/>
            <a:ext cx="3100785" cy="5253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2132856"/>
            <a:ext cx="554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Хлестова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курсе последних сплетен </a:t>
            </a:r>
            <a:r>
              <a:rPr lang="ru-RU" sz="2400" dirty="0"/>
              <a:t>двора и охотно делится собственными историями из жизни, в которых легко рассказывает о других персонажах произведения.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275078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66342" y="0"/>
            <a:ext cx="62113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/>
              <a:t>Цитаты старухи </a:t>
            </a:r>
            <a:r>
              <a:rPr lang="ru-RU" sz="3600" b="1" i="1" dirty="0" err="1"/>
              <a:t>Хлестовой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1923727"/>
            <a:ext cx="4176463" cy="138499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800" b="1" i="1" dirty="0" smtClean="0"/>
              <a:t>-  Всё </a:t>
            </a:r>
            <a:r>
              <a:rPr lang="ru-RU" sz="2800" b="1" i="1" dirty="0"/>
              <a:t>врут календари</a:t>
            </a:r>
            <a:r>
              <a:rPr lang="ru-RU" sz="2800" b="1" i="1" dirty="0" smtClean="0"/>
              <a:t>.</a:t>
            </a:r>
          </a:p>
          <a:p>
            <a:pPr fontAlgn="base"/>
            <a:r>
              <a:rPr lang="ru-RU" sz="2800" b="1" i="1" dirty="0" smtClean="0"/>
              <a:t>-  Лгунишка </a:t>
            </a:r>
            <a:r>
              <a:rPr lang="ru-RU" sz="2800" b="1" i="1" dirty="0"/>
              <a:t>он, картежник, вор</a:t>
            </a:r>
            <a:r>
              <a:rPr lang="ru-RU" sz="2800" b="1" i="1" dirty="0" smtClean="0"/>
              <a:t>.</a:t>
            </a:r>
            <a:endParaRPr lang="ru-RU" sz="2800" i="1" dirty="0"/>
          </a:p>
        </p:txBody>
      </p:sp>
      <p:pic>
        <p:nvPicPr>
          <p:cNvPr id="23554" name="Picture 2" descr="https://mtdata.ru/u12/photo939C/20959288298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82" y="797851"/>
            <a:ext cx="4176464" cy="596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74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75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60351" y="980728"/>
            <a:ext cx="6840760" cy="28623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/>
            <a:r>
              <a:rPr lang="ru-RU" sz="3600" b="1" dirty="0" smtClean="0"/>
              <a:t>Множество </a:t>
            </a:r>
            <a:r>
              <a:rPr lang="ru-RU" sz="3600" b="1" i="1" dirty="0" smtClean="0"/>
              <a:t>«</a:t>
            </a:r>
            <a:r>
              <a:rPr lang="ru-RU" sz="3600" b="1" i="1" dirty="0" err="1" smtClean="0"/>
              <a:t>грибоедовских</a:t>
            </a:r>
            <a:r>
              <a:rPr lang="ru-RU" sz="3600" b="1" i="1" dirty="0" smtClean="0"/>
              <a:t>» словечек и выражений </a:t>
            </a:r>
            <a:r>
              <a:rPr lang="ru-RU" sz="3600" b="1" dirty="0" smtClean="0"/>
              <a:t>прочно вошли в повседневный речевой обиход народа и живут по сей день.</a:t>
            </a:r>
            <a:endParaRPr lang="ru-RU" sz="3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7561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0292" y="0"/>
            <a:ext cx="59234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/>
              <a:t>Источники информации: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728126"/>
            <a:ext cx="85689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ilibrary.ru/text/5/p.1/index.html</a:t>
            </a:r>
            <a:endParaRPr lang="ru-RU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www.literaturus.ru/2016/07/geroi-personazhi-gore-ot-uma-harakteristika.html</a:t>
            </a:r>
            <a:endParaRPr lang="ru-RU" dirty="0" smtClean="0"/>
          </a:p>
          <a:p>
            <a:r>
              <a:rPr lang="en-US" dirty="0">
                <a:hlinkClick r:id="rId5"/>
              </a:rPr>
              <a:t>https://xn----8sbiecm6bhdx8i.xn--p1ai/%</a:t>
            </a:r>
            <a:r>
              <a:rPr lang="en-US" dirty="0" smtClean="0">
                <a:hlinkClick r:id="rId5"/>
              </a:rPr>
              <a:t>D0%93%D0%BE%D1%80%D0%B5%20%D0%BE%D1%82%20%D1%83%D0%BC%D0%B0.html</a:t>
            </a:r>
            <a:endParaRPr lang="ru-RU" dirty="0" smtClean="0"/>
          </a:p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obrazovaka.ru/sochinenie/gore-ot-uma/glavnye-geroi-harakteristika.html</a:t>
            </a:r>
            <a:endParaRPr lang="ru-RU" dirty="0" smtClean="0"/>
          </a:p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znanija.com/task/8542406</a:t>
            </a:r>
            <a:endParaRPr lang="ru-RU" dirty="0" smtClean="0"/>
          </a:p>
          <a:p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obrazovaka.ru/alpha/g/griboedov-aleksandr-sergeevich-griboyedov-alexander-sergeyevich</a:t>
            </a:r>
            <a:endParaRPr lang="ru-RU" dirty="0" smtClean="0"/>
          </a:p>
          <a:p>
            <a:r>
              <a:rPr lang="en-US" dirty="0">
                <a:hlinkClick r:id="rId9"/>
              </a:rPr>
              <a:t>https://ru.wikipedia.org/wiki/%D0%93%D0%BE%D1%80%D0%B5_%D0%BE%D1%82_%</a:t>
            </a:r>
            <a:r>
              <a:rPr lang="en-US" dirty="0" smtClean="0">
                <a:hlinkClick r:id="rId9"/>
              </a:rPr>
              <a:t>D1%83%D0%BC%D0%B0</a:t>
            </a:r>
            <a:endParaRPr lang="ru-RU" dirty="0" smtClean="0"/>
          </a:p>
          <a:p>
            <a:r>
              <a:rPr lang="en-US" dirty="0">
                <a:hlinkClick r:id="rId10"/>
              </a:rPr>
              <a:t>https://kratkoe.com/gore-ot-uma-istoriya-sozdaniya</a:t>
            </a:r>
            <a:r>
              <a:rPr lang="en-US" dirty="0" smtClean="0">
                <a:hlinkClick r:id="rId10"/>
              </a:rPr>
              <a:t>/</a:t>
            </a:r>
            <a:endParaRPr lang="ru-RU" dirty="0" smtClean="0"/>
          </a:p>
          <a:p>
            <a:r>
              <a:rPr lang="en-US" dirty="0">
                <a:hlinkClick r:id="rId11"/>
              </a:rPr>
              <a:t>https://</a:t>
            </a:r>
            <a:r>
              <a:rPr lang="en-US" dirty="0" smtClean="0">
                <a:hlinkClick r:id="rId11"/>
              </a:rPr>
              <a:t>obrazovaka.ru/sochinenie/gore-ot-uma/istoriya-sozdaniya-komedii.html</a:t>
            </a:r>
            <a:endParaRPr lang="ru-RU" dirty="0" smtClean="0"/>
          </a:p>
          <a:p>
            <a:r>
              <a:rPr lang="en-US" dirty="0">
                <a:hlinkClick r:id="rId12"/>
              </a:rPr>
              <a:t>https://</a:t>
            </a:r>
            <a:r>
              <a:rPr lang="en-US" dirty="0" smtClean="0">
                <a:hlinkClick r:id="rId12"/>
              </a:rPr>
              <a:t>obrazovaka.ru/essay/griboedov/interesnye-fakty-iz-zhizni</a:t>
            </a:r>
            <a:endParaRPr lang="ru-RU" dirty="0" smtClean="0"/>
          </a:p>
          <a:p>
            <a:r>
              <a:rPr lang="en-US" dirty="0">
                <a:hlinkClick r:id="rId13"/>
              </a:rPr>
              <a:t>http://</a:t>
            </a:r>
            <a:r>
              <a:rPr lang="en-US" dirty="0" smtClean="0">
                <a:hlinkClick r:id="rId13"/>
              </a:rPr>
              <a:t>chitatelskij-dnevnik.ru/kratkie-biografii/griboedov-aleksandr-sergeevich</a:t>
            </a:r>
            <a:endParaRPr lang="ru-RU" dirty="0" smtClean="0"/>
          </a:p>
          <a:p>
            <a:r>
              <a:rPr lang="en-US" dirty="0">
                <a:hlinkClick r:id="rId14"/>
              </a:rPr>
              <a:t>https://</a:t>
            </a:r>
            <a:r>
              <a:rPr lang="en-US" dirty="0" smtClean="0">
                <a:hlinkClick r:id="rId14"/>
              </a:rPr>
              <a:t>fishki.net/1813459-aleksandr-sergeevich-griboedov.html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527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gumnaziya.narod.ru/web07/grib/html/img/1.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2484"/>
          <a:stretch/>
        </p:blipFill>
        <p:spPr bwMode="auto">
          <a:xfrm>
            <a:off x="0" y="3140968"/>
            <a:ext cx="3104744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07504" y="116632"/>
            <a:ext cx="87849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В </a:t>
            </a:r>
            <a:r>
              <a:rPr lang="ru-RU" sz="2400" b="1" i="1" dirty="0">
                <a:solidFill>
                  <a:srgbClr val="FF0000"/>
                </a:solidFill>
              </a:rPr>
              <a:t>1826</a:t>
            </a:r>
            <a:r>
              <a:rPr lang="ru-RU" sz="2400" dirty="0"/>
              <a:t> году русского писателя обвинили в принадлежности к декабристам. Грибоедов пробыл под следствием около 6 месяцев. Но его причастность к заговору доказать не удалось, и Грибоедов получил свободу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/>
              <a:t>В </a:t>
            </a:r>
            <a:r>
              <a:rPr lang="ru-RU" sz="2400" b="1" i="1" dirty="0">
                <a:solidFill>
                  <a:srgbClr val="FF0000"/>
                </a:solidFill>
              </a:rPr>
              <a:t>1828 </a:t>
            </a:r>
            <a:r>
              <a:rPr lang="ru-RU" sz="2400" dirty="0"/>
              <a:t>году он женится на Нине Чавчавадзе, но их брак был недолгим: Александр Сергеевич был убит бунтующей толпой 30 января 1829 года во время визита русского посольства в Тегеран.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4342" name="Picture 6" descr="http://gumnaziya.narod.ru/web07/grib/html/img/1.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50292" r="100000">
                        <a14:foregroundMark x1="86880" y1="63722" x2="66618" y2="82965"/>
                        <a14:foregroundMark x1="58017" y1="62145" x2="68950" y2="98107"/>
                        <a14:foregroundMark x1="95773" y1="67508" x2="82070" y2="97161"/>
                        <a14:foregroundMark x1="96501" y1="59306" x2="96064" y2="73817"/>
                        <a14:foregroundMark x1="66764" y1="11987" x2="83965" y2="31861"/>
                        <a14:foregroundMark x1="85569" y1="15773" x2="83673" y2="52681"/>
                        <a14:foregroundMark x1="66181" y1="6940" x2="63848" y2="14826"/>
                        <a14:foregroundMark x1="84548" y1="10410" x2="63557" y2="11987"/>
                        <a14:foregroundMark x1="88921" y1="38170" x2="62245" y2="71293"/>
                        <a14:foregroundMark x1="94023" y1="80442" x2="86297" y2="97792"/>
                        <a14:foregroundMark x1="97668" y1="76972" x2="87318" y2="99054"/>
                        <a14:foregroundMark x1="98105" y1="76656" x2="88921" y2="98423"/>
                        <a14:foregroundMark x1="62828" y1="97476" x2="88192" y2="96530"/>
                        <a14:backgroundMark x1="91691" y1="97792" x2="61516" y2="996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999" r="1870"/>
          <a:stretch/>
        </p:blipFill>
        <p:spPr bwMode="auto">
          <a:xfrm>
            <a:off x="3058205" y="3151282"/>
            <a:ext cx="2883574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56228" y="6049423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Сергей Иванович Грибоедов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130213" y="6119459"/>
            <a:ext cx="28835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Настасья Фёдоровна Грибоедова</a:t>
            </a:r>
            <a:endParaRPr lang="ru-RU" dirty="0"/>
          </a:p>
        </p:txBody>
      </p:sp>
      <p:pic>
        <p:nvPicPr>
          <p:cNvPr id="14345" name="Picture 9" descr="http://pomnipro.ru/resources/image/userphoto_39542_8692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206074"/>
            <a:ext cx="2213046" cy="29762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614416" y="6257958"/>
            <a:ext cx="1872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Нина </a:t>
            </a:r>
            <a:r>
              <a:rPr lang="ru-RU" dirty="0"/>
              <a:t>Чавчавадзе</a:t>
            </a:r>
          </a:p>
        </p:txBody>
      </p:sp>
    </p:spTree>
    <p:extLst>
      <p:ext uri="{BB962C8B-B14F-4D97-AF65-F5344CB8AC3E}">
        <p14:creationId xmlns:p14="http://schemas.microsoft.com/office/powerpoint/2010/main" val="11224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4366" y="116632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«Горе от ума» — комедия в стихах А. С. Грибоедова, сатира на аристократическое московское общество первой половины XIX </a:t>
            </a:r>
            <a:r>
              <a:rPr lang="ru-RU" sz="2800" dirty="0" smtClean="0"/>
              <a:t>века.</a:t>
            </a:r>
            <a:endParaRPr lang="ru-RU" sz="2800" dirty="0"/>
          </a:p>
        </p:txBody>
      </p:sp>
      <p:pic>
        <p:nvPicPr>
          <p:cNvPr id="13314" name="Picture 2" descr="ÐÐ»Ð»ÑÑÑÑÐ°ÑÐ¸Ñ Ð. Ð. ÐÐ°ÑÐ´Ð¾Ð²ÑÐºÐ¾Ð³Ð¾. 19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5328592" cy="51236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20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" descr="http://www.a4format.ru/index_pic.php?data=photos/42184e26.jpg&amp;percenta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8818" y="89163"/>
            <a:ext cx="8927678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ru-RU" sz="2400" b="1" i="1" dirty="0" smtClean="0"/>
              <a:t>В </a:t>
            </a:r>
            <a:r>
              <a:rPr lang="ru-RU" sz="2400" b="1" i="1" dirty="0"/>
              <a:t>1816 году </a:t>
            </a:r>
            <a:r>
              <a:rPr lang="ru-RU" sz="2400" dirty="0"/>
              <a:t>у поэта возникает замысел создания произведения. </a:t>
            </a:r>
            <a:r>
              <a:rPr lang="ru-RU" sz="2400" dirty="0" smtClean="0"/>
              <a:t>В </a:t>
            </a:r>
            <a:r>
              <a:rPr lang="ru-RU" sz="2400" b="1" i="1" dirty="0"/>
              <a:t>1824 году </a:t>
            </a:r>
            <a:r>
              <a:rPr lang="ru-RU" sz="2400" dirty="0"/>
              <a:t>Грибоедов заканчивает комедию, но ее не допускает к печати цензура. Тем не менее, «Горе от ума» тайно расходится по России тиражом в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40 000 рукописных экземпляров</a:t>
            </a:r>
            <a:r>
              <a:rPr lang="ru-RU" sz="2400" dirty="0"/>
              <a:t>, тогда как тираж печатных произведений в то время не превышал </a:t>
            </a:r>
            <a:r>
              <a:rPr lang="ru-RU" sz="2400" i="1" dirty="0"/>
              <a:t>2 </a:t>
            </a:r>
            <a:r>
              <a:rPr lang="ru-RU" sz="2400" i="1" dirty="0" smtClean="0"/>
              <a:t>500</a:t>
            </a:r>
            <a:r>
              <a:rPr lang="ru-RU" sz="2400" dirty="0" smtClean="0"/>
              <a:t>.</a:t>
            </a:r>
          </a:p>
          <a:p>
            <a:pPr algn="just">
              <a:spcAft>
                <a:spcPts val="1800"/>
              </a:spcAft>
            </a:pPr>
            <a:r>
              <a:rPr lang="ru-RU" sz="2400" dirty="0" smtClean="0"/>
              <a:t>Впервые </a:t>
            </a:r>
            <a:r>
              <a:rPr lang="ru-RU" sz="2400" dirty="0"/>
              <a:t>комедия была напечатана лишь после смерти поэта, да и то с цензурными правками, а целиком – только </a:t>
            </a:r>
            <a:r>
              <a:rPr lang="ru-RU" sz="2400" b="1" i="1" dirty="0">
                <a:solidFill>
                  <a:srgbClr val="FF0000"/>
                </a:solidFill>
              </a:rPr>
              <a:t>в 1862 </a:t>
            </a:r>
            <a:r>
              <a:rPr lang="ru-RU" sz="2400" b="1" i="1" dirty="0" smtClean="0">
                <a:solidFill>
                  <a:srgbClr val="FF0000"/>
                </a:solidFill>
              </a:rPr>
              <a:t>году</a:t>
            </a:r>
            <a:r>
              <a:rPr lang="ru-RU" sz="2400" dirty="0" smtClean="0"/>
              <a:t>. До </a:t>
            </a:r>
            <a:r>
              <a:rPr lang="ru-RU" sz="2400" dirty="0"/>
              <a:t>сих пор пьеса актуальна и не сходит с театральных подмостков.</a:t>
            </a:r>
          </a:p>
        </p:txBody>
      </p:sp>
      <p:pic>
        <p:nvPicPr>
          <p:cNvPr id="12294" name="Picture 6" descr="https://ozon-st.cdn.ngenix.net/multimedia/10200275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36111"/>
            <a:ext cx="220599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80" t="22097" r="42709" b="18149"/>
          <a:stretch/>
        </p:blipFill>
        <p:spPr bwMode="auto">
          <a:xfrm>
            <a:off x="4788024" y="3366983"/>
            <a:ext cx="2742076" cy="3387100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27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25760" y="116632"/>
            <a:ext cx="8766720" cy="41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2400" dirty="0" smtClean="0"/>
              <a:t>В 1816 году он </a:t>
            </a:r>
            <a:r>
              <a:rPr lang="ru-RU" sz="2400" dirty="0"/>
              <a:t>приехал в Петербург из-за границы и оказался на аристократическом приеме. Как и главного героя </a:t>
            </a:r>
            <a:r>
              <a:rPr lang="ru-RU" sz="2400" b="1" i="1" dirty="0">
                <a:solidFill>
                  <a:srgbClr val="FF0000"/>
                </a:solidFill>
              </a:rPr>
              <a:t>«Горя от ума»</a:t>
            </a:r>
            <a:r>
              <a:rPr lang="ru-RU" sz="2400" dirty="0"/>
              <a:t>, </a:t>
            </a:r>
            <a:r>
              <a:rPr lang="ru-RU" sz="2400" i="1" dirty="0"/>
              <a:t>Грибоедова</a:t>
            </a:r>
            <a:r>
              <a:rPr lang="ru-RU" sz="2400" dirty="0"/>
              <a:t> возмущала тяга русских людей ко всему иностранному. </a:t>
            </a:r>
            <a:endParaRPr lang="ru-RU" sz="2400" dirty="0" smtClean="0"/>
          </a:p>
          <a:p>
            <a:pPr>
              <a:spcBef>
                <a:spcPts val="600"/>
              </a:spcBef>
            </a:pPr>
            <a:r>
              <a:rPr lang="ru-RU" sz="2400" dirty="0" smtClean="0"/>
              <a:t>Поэтому</a:t>
            </a:r>
            <a:r>
              <a:rPr lang="ru-RU" sz="2400" dirty="0"/>
              <a:t>, увидев на вечере, как все преклоняются перед одним иностранным гостем, </a:t>
            </a:r>
            <a:r>
              <a:rPr lang="ru-RU" sz="2400" b="1" i="1" dirty="0"/>
              <a:t>Грибоедов</a:t>
            </a:r>
            <a:r>
              <a:rPr lang="ru-RU" sz="2400" i="1" dirty="0"/>
              <a:t> </a:t>
            </a:r>
            <a:r>
              <a:rPr lang="ru-RU" sz="2400" dirty="0"/>
              <a:t>высказал свое крайне негативное отношение к происходящему. </a:t>
            </a:r>
            <a:r>
              <a:rPr lang="ru-RU" sz="2400" dirty="0" smtClean="0"/>
              <a:t>Пока </a:t>
            </a:r>
            <a:r>
              <a:rPr lang="ru-RU" sz="2400" dirty="0"/>
              <a:t>молодой человек разливался в гневном монологе, кто-то озвучил предположение о его возможном сумасшествии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Эту весть аристократы с радостью восприняли и быстро распространили.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1266" name="Picture 2" descr="https://briefly.ru/static/illustrations/x214.jpg,q1509122486.pagespeed.ic.t7cxqmA0P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324" y="4020661"/>
            <a:ext cx="4556795" cy="2845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griboedov.net/img/gallery/00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93202"/>
            <a:ext cx="3254512" cy="2750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illustrada.ru/wp-content/uploads/2012/12/Bashilov_MS-Liza-i-Famusov.-Gore-ot-uma-1862-555x79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6847" y1="47870" x2="65225" y2="87093"/>
                        <a14:foregroundMark x1="27027" y1="86341" x2="18378" y2="85965"/>
                        <a14:foregroundMark x1="76216" y1="44737" x2="88288" y2="38471"/>
                        <a14:foregroundMark x1="87387" y1="35714" x2="82883" y2="31203"/>
                        <a14:foregroundMark x1="19640" y1="50501" x2="8468" y2="55890"/>
                        <a14:foregroundMark x1="54775" y1="25689" x2="55315" y2="22431"/>
                        <a14:foregroundMark x1="55676" y1="20301" x2="54775" y2="22306"/>
                        <a14:foregroundMark x1="50090" y1="22807" x2="51171" y2="21679"/>
                        <a14:foregroundMark x1="79640" y1="17293" x2="77477" y2="14536"/>
                        <a14:foregroundMark x1="14054" y1="54637" x2="12793" y2="547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402"/>
          <a:stretch/>
        </p:blipFill>
        <p:spPr bwMode="auto">
          <a:xfrm>
            <a:off x="2987824" y="3974811"/>
            <a:ext cx="2243286" cy="295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54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16632"/>
            <a:ext cx="878497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500" dirty="0" smtClean="0"/>
              <a:t>Тогда-то </a:t>
            </a:r>
            <a:r>
              <a:rPr lang="ru-RU" sz="2500" dirty="0"/>
              <a:t>Грибоедову пришло в голову написать </a:t>
            </a:r>
            <a:r>
              <a:rPr lang="ru-RU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сатирическую комедию</a:t>
            </a:r>
            <a:r>
              <a:rPr lang="ru-RU" sz="2500" dirty="0"/>
              <a:t>, где он мог бы безжалостно высмеять все пороки общества, так беспощадно к нему отнесшегося</a:t>
            </a:r>
            <a:r>
              <a:rPr lang="ru-RU" sz="2500" dirty="0" smtClean="0"/>
              <a:t>. </a:t>
            </a:r>
          </a:p>
          <a:p>
            <a:pPr algn="just"/>
            <a:r>
              <a:rPr lang="ru-RU" sz="2500" dirty="0" smtClean="0"/>
              <a:t>Таким </a:t>
            </a:r>
            <a:r>
              <a:rPr lang="ru-RU" sz="2500" dirty="0"/>
              <a:t>образом, одним из прототипов </a:t>
            </a:r>
            <a:r>
              <a:rPr lang="ru-RU" sz="2500" b="1" dirty="0"/>
              <a:t>Чацкого</a:t>
            </a:r>
            <a:r>
              <a:rPr lang="ru-RU" sz="2500" dirty="0"/>
              <a:t>, главного героя «Горя от ума», стал сам </a:t>
            </a:r>
            <a:r>
              <a:rPr lang="ru-RU" sz="2500" b="1" i="1" dirty="0"/>
              <a:t>Грибоедов.</a:t>
            </a:r>
          </a:p>
        </p:txBody>
      </p:sp>
      <p:pic>
        <p:nvPicPr>
          <p:cNvPr id="10244" name="Picture 4" descr="http://www.tarhany.ru/media/fckeditor_storage/ujChEhPP8H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27954"/>
            <a:ext cx="3331904" cy="4526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s://24smi.org/public/media/resize/660x-/celebrity/2017/09/19/xn9e6KlfAB0e_aleksandr-griboedo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27185"/>
            <a:ext cx="3392742" cy="4523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907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26368" y="0"/>
            <a:ext cx="6491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/>
              <a:t>Характеристика героев «Горе от ума»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655676" y="476672"/>
            <a:ext cx="5832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Александр Андреевич Чацкий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9165" y="938337"/>
            <a:ext cx="872328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200"/>
              </a:spcAft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отомственный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дворянин</a:t>
            </a:r>
            <a:r>
              <a:rPr lang="ru-RU" sz="2400" dirty="0"/>
              <a:t>, во владении которого находится 300 – 400 душ. Чацкий </a:t>
            </a:r>
            <a:r>
              <a:rPr lang="ru-RU" sz="2400" i="1" dirty="0"/>
              <a:t>рано остался сиротой</a:t>
            </a:r>
            <a:r>
              <a:rPr lang="ru-RU" sz="2400" dirty="0"/>
              <a:t>, а поскольку его отец был близким другом Фамусова, с детства он воспитывался вместе с Софьей в доме Фамусовых. Позже </a:t>
            </a:r>
            <a:r>
              <a:rPr lang="ru-RU" sz="2400" dirty="0" smtClean="0"/>
              <a:t>уехал </a:t>
            </a:r>
            <a:r>
              <a:rPr lang="ru-RU" sz="2400" dirty="0"/>
              <a:t>странствовать по миру</a:t>
            </a:r>
            <a:r>
              <a:rPr lang="ru-RU" sz="2400" dirty="0" smtClean="0"/>
              <a:t>.</a:t>
            </a:r>
            <a:endParaRPr lang="ru-RU" sz="2400" dirty="0"/>
          </a:p>
          <a:p>
            <a:pPr fontAlgn="base">
              <a:spcAft>
                <a:spcPts val="1200"/>
              </a:spcAft>
            </a:pPr>
            <a:r>
              <a:rPr lang="ru-RU" sz="2400" i="1" dirty="0"/>
              <a:t>С детства Чацкий с Софьей дружили, </a:t>
            </a:r>
            <a:r>
              <a:rPr lang="ru-RU" sz="2400" i="1" dirty="0" smtClean="0"/>
              <a:t>он давно </a:t>
            </a:r>
            <a:r>
              <a:rPr lang="ru-RU" sz="2400" i="1" dirty="0"/>
              <a:t>влюблен в </a:t>
            </a:r>
            <a:r>
              <a:rPr lang="ru-RU" sz="2400" i="1" dirty="0" smtClean="0"/>
              <a:t>неё. </a:t>
            </a:r>
            <a:endParaRPr lang="ru-RU" sz="2400" i="1" dirty="0"/>
          </a:p>
        </p:txBody>
      </p:sp>
      <p:pic>
        <p:nvPicPr>
          <p:cNvPr id="9218" name="Picture 2" descr="ÐÐ»ÐµÐºÑÐ°Ð½Ð´Ñ ÐÐ½Ð´ÑÐµÐµÐ²Ð¸Ñ Ð§Ð°ÑÐºÐ¸Ð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993" y="3438897"/>
            <a:ext cx="2705459" cy="3310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0356" y="3457417"/>
            <a:ext cx="60178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200"/>
              </a:spcAft>
            </a:pPr>
            <a:r>
              <a:rPr lang="ru-RU" sz="2400" dirty="0"/>
              <a:t>Главный герой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остроумный</a:t>
            </a:r>
            <a:r>
              <a:rPr lang="ru-RU" sz="2400" dirty="0"/>
              <a:t>,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красноречивый</a:t>
            </a:r>
            <a:r>
              <a:rPr lang="ru-RU" sz="2400" dirty="0"/>
              <a:t>. Любитель насмешек над глупыми, Чацкий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 либералом</a:t>
            </a:r>
            <a:r>
              <a:rPr lang="ru-RU" sz="2400" dirty="0"/>
              <a:t>, который не желает прогибаться перед начальством и прислуживать высшим чинам. Именно поэтому он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служил в армии </a:t>
            </a:r>
            <a:r>
              <a:rPr lang="ru-RU" sz="2400" dirty="0"/>
              <a:t>и не являлся чиновником, что для эпохи того времени и его родословной – редкость.</a:t>
            </a:r>
          </a:p>
        </p:txBody>
      </p:sp>
    </p:spTree>
    <p:extLst>
      <p:ext uri="{BB962C8B-B14F-4D97-AF65-F5344CB8AC3E}">
        <p14:creationId xmlns:p14="http://schemas.microsoft.com/office/powerpoint/2010/main" val="368434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Enermax\Desktop\Алина\АЛИНА презентации ВСЕ\Light-pink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9417" y="4465"/>
            <a:ext cx="410516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Цитаты Чацкого</a:t>
            </a:r>
            <a:endParaRPr lang="ru-RU" sz="4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1124744"/>
            <a:ext cx="4896543" cy="489364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400" b="1" dirty="0"/>
              <a:t>- Карету мне, карету!</a:t>
            </a:r>
            <a:endParaRPr lang="ru-RU" sz="2400" dirty="0"/>
          </a:p>
          <a:p>
            <a:pPr fontAlgn="base"/>
            <a:r>
              <a:rPr lang="ru-RU" sz="2400" b="1" dirty="0"/>
              <a:t>- А судьи кто?</a:t>
            </a:r>
            <a:endParaRPr lang="ru-RU" sz="2400" dirty="0"/>
          </a:p>
          <a:p>
            <a:pPr fontAlgn="base"/>
            <a:r>
              <a:rPr lang="ru-RU" sz="2400" b="1" dirty="0"/>
              <a:t>- Когда ж постранствуешь, воротишься домой, и -   дым Отечества нам сладок и приятен!</a:t>
            </a:r>
            <a:endParaRPr lang="ru-RU" sz="2400" dirty="0"/>
          </a:p>
          <a:p>
            <a:pPr fontAlgn="base"/>
            <a:r>
              <a:rPr lang="ru-RU" sz="2400" b="1" dirty="0"/>
              <a:t>- Служить бы рад, прислуживаться тошно.</a:t>
            </a:r>
            <a:endParaRPr lang="ru-RU" sz="2400" dirty="0"/>
          </a:p>
          <a:p>
            <a:pPr fontAlgn="base"/>
            <a:r>
              <a:rPr lang="ru-RU" sz="2400" b="1" dirty="0"/>
              <a:t>- Свежо предание, а верится с трудом.</a:t>
            </a:r>
            <a:endParaRPr lang="ru-RU" sz="2400" dirty="0"/>
          </a:p>
          <a:p>
            <a:pPr fontAlgn="base"/>
            <a:r>
              <a:rPr lang="ru-RU" sz="2400" b="1" dirty="0"/>
              <a:t>- Кто служит делу, а не лицам...</a:t>
            </a:r>
            <a:endParaRPr lang="ru-RU" sz="2400" dirty="0"/>
          </a:p>
          <a:p>
            <a:pPr fontAlgn="base"/>
            <a:r>
              <a:rPr lang="ru-RU" sz="2400" b="1" dirty="0"/>
              <a:t>- Дома новы, но предрассудки стары, порадуйтесь, не истребят ни годы их, ни моды, ни пожары.</a:t>
            </a:r>
            <a:endParaRPr lang="ru-RU" sz="2400" dirty="0">
              <a:effectLst/>
            </a:endParaRPr>
          </a:p>
        </p:txBody>
      </p:sp>
      <p:pic>
        <p:nvPicPr>
          <p:cNvPr id="8194" name="Picture 2" descr="http://www.tarhany.ru/media/fckeditor_storage/ujChEhPP8H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9" y="1124742"/>
            <a:ext cx="3786188" cy="5143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www.syl.ru/misc/i/ai/311767/17580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9" y="1124744"/>
            <a:ext cx="3786188" cy="5196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4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1562</Words>
  <Application>Microsoft Office PowerPoint</Application>
  <PresentationFormat>Экран (4:3)</PresentationFormat>
  <Paragraphs>110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Arial</vt:lpstr>
      <vt:lpstr>Calibri</vt:lpstr>
      <vt:lpstr>Тема Office</vt:lpstr>
      <vt:lpstr>История комедии «Горе от ума»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Enermax</dc:creator>
  <cp:lastModifiedBy>Cabinet219</cp:lastModifiedBy>
  <cp:revision>29</cp:revision>
  <dcterms:created xsi:type="dcterms:W3CDTF">2018-10-09T16:02:23Z</dcterms:created>
  <dcterms:modified xsi:type="dcterms:W3CDTF">2019-11-06T06:22:52Z</dcterms:modified>
</cp:coreProperties>
</file>