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86" r:id="rId1"/>
  </p:sldMasterIdLst>
  <p:sldIdLst>
    <p:sldId id="256" r:id="rId2"/>
    <p:sldId id="257" r:id="rId3"/>
    <p:sldId id="264" r:id="rId4"/>
    <p:sldId id="258" r:id="rId5"/>
    <p:sldId id="259" r:id="rId6"/>
    <p:sldId id="267" r:id="rId7"/>
    <p:sldId id="266" r:id="rId8"/>
    <p:sldId id="268" r:id="rId9"/>
    <p:sldId id="261" r:id="rId10"/>
    <p:sldId id="269" r:id="rId11"/>
    <p:sldId id="262" r:id="rId12"/>
    <p:sldId id="270" r:id="rId13"/>
    <p:sldId id="263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412" autoAdjust="0"/>
    <p:restoredTop sz="94660"/>
  </p:normalViewPr>
  <p:slideViewPr>
    <p:cSldViewPr snapToGrid="0">
      <p:cViewPr varScale="1">
        <p:scale>
          <a:sx n="88" d="100"/>
          <a:sy n="88" d="100"/>
        </p:scale>
        <p:origin x="797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10/31/2019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1831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10/31/2019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68678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10/31/2019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50716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10/31/2019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66139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10/31/2019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55447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10/31/2019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97955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10/31/2019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03879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10/31/2019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52692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10/31/2019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4580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10/31/2019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8130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10/31/2019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44607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10/31/2019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47578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10/31/2019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44047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10/31/2019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6529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10/31/2019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09088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10/31/2019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9265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10/31/2019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4073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8A87A34-81AB-432B-8DAE-1953F412C126}" type="datetimeFigureOut">
              <a:rPr lang="en-US" smtClean="0"/>
              <a:pPr/>
              <a:t>10/31/2019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3572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  <p:sldLayoutId id="2147483798" r:id="rId12"/>
    <p:sldLayoutId id="2147483799" r:id="rId13"/>
    <p:sldLayoutId id="2147483800" r:id="rId14"/>
    <p:sldLayoutId id="2147483801" r:id="rId15"/>
    <p:sldLayoutId id="2147483802" r:id="rId16"/>
    <p:sldLayoutId id="2147483803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Эффективные средства дифференцированного подхода на уроках английского языка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Воробьёва Анна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Ваильевна</a:t>
            </a:r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у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читель английского языка</a:t>
            </a: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МБОУ «СШ № 16»</a:t>
            </a: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Г. Ачинск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8819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0" y="163286"/>
            <a:ext cx="10018713" cy="1752599"/>
          </a:xfrm>
        </p:spPr>
        <p:txBody>
          <a:bodyPr/>
          <a:lstStyle/>
          <a:p>
            <a:r>
              <a:rPr lang="ru-RU" b="1" dirty="0">
                <a:solidFill>
                  <a:srgbClr val="002060"/>
                </a:solidFill>
              </a:rPr>
              <a:t>Блог учебной группы. 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09" y="1445624"/>
            <a:ext cx="10018713" cy="4528456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Начинаться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блог может с вопроса для обсуждения, за которым будут следовать комментарии учащихся.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Первый раз выражают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собственное мнение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теме.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Второй раз –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обсуждают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мнения других, соглашались с одними и не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соглашаясь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другими,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аргументируют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свое согласие/ несогласие. Количество участников обсуждения в блоге имеет важное значение. Каждый новый участник – это другое мышление и мнение. Именно поэтому при организации работы в блоге для меня важно привлечь к обсуждению максимальное число людей.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блогов способствует развитию умений чтения и письма, что приобретает особую актуальность в свете вопроса подготовки учащихся к сдаче письменного раздела ЕГЭ по английскому языку.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1507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0" y="0"/>
            <a:ext cx="10018713" cy="1752599"/>
          </a:xfrm>
        </p:spPr>
        <p:txBody>
          <a:bodyPr/>
          <a:lstStyle/>
          <a:p>
            <a:r>
              <a:rPr lang="ru-RU" dirty="0" err="1" smtClean="0">
                <a:solidFill>
                  <a:srgbClr val="002060"/>
                </a:solidFill>
              </a:rPr>
              <a:t>Взаимотренаж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0" y="1254759"/>
            <a:ext cx="10018713" cy="3124201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Методику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взаимотренажа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можно использовать при закреплении материала по разным предметам. Это могут быть задания на применение правил, усвоение слов, закрепление в памяти различных сведений, фактов, определений и т. д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Данную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методику можно использовать как в начальной школе, так в среднем и старшем звене.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0901" y="4188823"/>
            <a:ext cx="7245530" cy="1753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5389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Алгоритм работы по </a:t>
            </a:r>
            <a:r>
              <a:rPr lang="ru-RU" b="1" dirty="0" smtClean="0">
                <a:solidFill>
                  <a:srgbClr val="002060"/>
                </a:solidFill>
              </a:rPr>
              <a:t>методике </a:t>
            </a:r>
            <a:r>
              <a:rPr lang="ru-RU" b="1" dirty="0" err="1">
                <a:solidFill>
                  <a:srgbClr val="002060"/>
                </a:solidFill>
              </a:rPr>
              <a:t>Взаимотренаж</a:t>
            </a:r>
            <a:r>
              <a:rPr lang="ru-RU" b="1" dirty="0">
                <a:solidFill>
                  <a:srgbClr val="002060"/>
                </a:solidFill>
              </a:rPr>
              <a:t>.</a:t>
            </a:r>
            <a:r>
              <a:rPr lang="ru-RU" dirty="0">
                <a:solidFill>
                  <a:srgbClr val="002060"/>
                </a:solidFill>
              </a:rPr>
              <a:t/>
            </a:r>
            <a:br>
              <a:rPr lang="ru-RU" dirty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0" y="1865810"/>
            <a:ext cx="10018713" cy="3124201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  Получи карточку.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  Продиктуй напарнику первый вопрос своей карточки 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   Выслушай ответ напарника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  Сверь ответ по своей карточке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 Если ответ правильный продиктуй второй вопрос.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ответ не правильный, предложи товарищу еще раз ответить на вопрос.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напарник ошибся несколько раз, скажи ему правильный ответ, а затем переходи к следующему вопросу.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6.Когда проработаешь все вопросы своей карточки, поменяйся с напарником ролями.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7.Выслушай вопросы напарника, ответь на них. Когда все вопросы продиктованы, закончи работу и поменяй напарника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7262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endParaRPr lang="ru-RU" sz="8800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53978" y="1665513"/>
            <a:ext cx="10018713" cy="3124201"/>
          </a:xfrm>
        </p:spPr>
        <p:txBody>
          <a:bodyPr/>
          <a:lstStyle/>
          <a:p>
            <a:pPr algn="ctr"/>
            <a:r>
              <a:rPr lang="en-US" sz="8000" dirty="0">
                <a:solidFill>
                  <a:srgbClr val="002060"/>
                </a:solidFill>
              </a:rPr>
              <a:t>Thanks for your attention</a:t>
            </a:r>
            <a:endParaRPr lang="ru-RU" sz="8000" dirty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0331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34006" y="-17416"/>
            <a:ext cx="10018713" cy="1402080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Лэпбук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34006" y="661851"/>
            <a:ext cx="10018713" cy="4746172"/>
          </a:xfrm>
        </p:spPr>
        <p:txBody>
          <a:bodyPr/>
          <a:lstStyle/>
          <a:p>
            <a:pPr marL="0" indent="0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эпбук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(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lapbook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 –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представляет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собой одну из разновидностей метода проекта. 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Лэпбук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(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lapbook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  в дословном переводе с английского языка значит наколенная книга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77690" y="2653937"/>
            <a:ext cx="5495109" cy="4121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8531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2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Лэпбук</a:t>
            </a:r>
            <a:r>
              <a:rPr lang="ru-RU" sz="27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— это портфолио или коллекция маленьких книжек с кармашками и окошечками, которые дают возможность размещать информацию в виде рисунков, небольших текстов, диаграмм и графиков в любой форме и на любую тему. </a:t>
            </a:r>
            <a:r>
              <a:rPr lang="ru-RU" sz="2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Чаще </a:t>
            </a:r>
            <a:r>
              <a:rPr lang="ru-RU" sz="27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всего основой для </a:t>
            </a:r>
            <a:r>
              <a:rPr lang="ru-RU" sz="27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лэпбука</a:t>
            </a:r>
            <a:r>
              <a:rPr lang="ru-RU" sz="27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является твердая бумага или картон</a:t>
            </a:r>
            <a:r>
              <a:rPr lang="ru-RU" sz="2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br>
              <a:rPr lang="ru-RU" sz="2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Лэпбук</a:t>
            </a:r>
            <a:r>
              <a:rPr lang="ru-RU" sz="27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— </a:t>
            </a:r>
            <a:r>
              <a:rPr lang="ru-RU" sz="2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собирательный </a:t>
            </a:r>
            <a:r>
              <a:rPr lang="ru-RU" sz="27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образ плаката, книги и раздаточного материла, который направлен на развитие у учащегося творческого потенциала, который учит мыслить и действовать креативно в рамках заданной темы, расширяя не только кругозор, но и формируя навыки и умения, необходимые для преодоления трудностей и решения поставленной проблемы.</a:t>
            </a:r>
            <a:br>
              <a:rPr lang="ru-RU" sz="27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i="1" u="sng" dirty="0">
                <a:latin typeface="Times New Roman" pitchFamily="18" charset="0"/>
                <a:cs typeface="Times New Roman" pitchFamily="18" charset="0"/>
              </a:rPr>
              <a:t>Одним из плюсов </a:t>
            </a:r>
            <a:r>
              <a:rPr lang="ru-RU" sz="2700" b="1" dirty="0" err="1">
                <a:latin typeface="Times New Roman" pitchFamily="18" charset="0"/>
                <a:cs typeface="Times New Roman" pitchFamily="18" charset="0"/>
              </a:rPr>
              <a:t>лэпбука</a:t>
            </a:r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> является то, что работа над его созданием может носить индивидуальный характер, парный или групповой.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9518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4798" y="1987826"/>
            <a:ext cx="10018713" cy="1752599"/>
          </a:xfrm>
        </p:spPr>
        <p:txBody>
          <a:bodyPr>
            <a:normAutofit fontScale="90000"/>
          </a:bodyPr>
          <a:lstStyle/>
          <a:p>
            <a:pPr algn="l"/>
            <a:r>
              <a:rPr lang="ru-RU" sz="4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4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ниверсальные </a:t>
            </a:r>
            <a:r>
              <a:rPr lang="ru-RU" sz="4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учебные </a:t>
            </a:r>
            <a:r>
              <a:rPr lang="ru-RU" sz="4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действия: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 умение планировать предстоящую деятельность;</a:t>
            </a:r>
            <a:b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 договариваться со сверстниками;</a:t>
            </a:r>
            <a:b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 распределять обязанности;</a:t>
            </a:r>
            <a:b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 искать нужную информацию, обобщать её, систематизировать;</a:t>
            </a:r>
            <a:b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самостоятельно давать объяснения на возникающие вопросы;</a:t>
            </a:r>
            <a:b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 принимать собственные решения, опираясь на свои знания и умения;</a:t>
            </a:r>
            <a:b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 используя устную речь, выражать свои мысли и желания.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7116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86059" y="1053011"/>
            <a:ext cx="10018713" cy="1752599"/>
          </a:xfrm>
        </p:spPr>
        <p:txBody>
          <a:bodyPr>
            <a:normAutofit fontScale="90000"/>
          </a:bodyPr>
          <a:lstStyle/>
          <a:p>
            <a:pPr algn="l"/>
            <a:r>
              <a:rPr lang="ru-RU" sz="1100" dirty="0" smtClean="0"/>
              <a:t/>
            </a:r>
            <a:br>
              <a:rPr lang="ru-RU" sz="1100" dirty="0" smtClean="0"/>
            </a:br>
            <a:r>
              <a:rPr lang="ru-RU" sz="1100" dirty="0"/>
              <a:t/>
            </a:r>
            <a:br>
              <a:rPr lang="ru-RU" sz="1100" dirty="0"/>
            </a:br>
            <a:r>
              <a:rPr lang="ru-RU" sz="1100" dirty="0" smtClean="0"/>
              <a:t/>
            </a:r>
            <a:br>
              <a:rPr lang="ru-RU" sz="1100" dirty="0" smtClean="0"/>
            </a:br>
            <a:r>
              <a:rPr lang="ru-RU" sz="4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Ментальные карты</a:t>
            </a:r>
            <a:r>
              <a:rPr lang="ru-RU" sz="1100" dirty="0"/>
              <a:t/>
            </a:r>
            <a:br>
              <a:rPr lang="ru-RU" sz="1100" dirty="0"/>
            </a:br>
            <a:r>
              <a:rPr lang="ru-RU" sz="1100" dirty="0" smtClean="0"/>
              <a:t/>
            </a:r>
            <a:br>
              <a:rPr lang="ru-RU" sz="1100" dirty="0" smtClean="0"/>
            </a:br>
            <a:r>
              <a:rPr lang="ru-RU" sz="1100" dirty="0"/>
              <a:t/>
            </a:r>
            <a:br>
              <a:rPr lang="ru-RU" sz="1100" dirty="0"/>
            </a:br>
            <a:r>
              <a:rPr lang="ru-RU" sz="1100" dirty="0" smtClean="0"/>
              <a:t/>
            </a:r>
            <a:br>
              <a:rPr lang="ru-RU" sz="1100" dirty="0" smtClean="0"/>
            </a:br>
            <a:r>
              <a:rPr lang="ru-RU" sz="1100" dirty="0"/>
              <a:t/>
            </a:r>
            <a:br>
              <a:rPr lang="ru-RU" sz="1100" dirty="0"/>
            </a:b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Ментальные карты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(интеллект-карты, ассоциативные карты,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ассоциограмма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схемы мышления, в оригинале «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MindMaps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»)– это один из приёмов технологии критического мышления.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визуальный способ представления информации, отображающий связи между понятиями. </a:t>
            </a:r>
            <a:b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Приём «ментальных карт» позволяет одновременно активизировать два полушария и оба вида мышления (логическое и творческое). Таким образом, ментальные карты – это техника, при помощи которой можно: 1) упорядочить мыслительный хаос, 2) запомнить большой объём данных, 3) составить планы любой сложности и контролировать их выполнение.</a:t>
            </a:r>
            <a:b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35045" y="3693780"/>
            <a:ext cx="4169727" cy="3058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8545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82711" y="-157480"/>
            <a:ext cx="10018713" cy="1752599"/>
          </a:xfrm>
        </p:spPr>
        <p:txBody>
          <a:bodyPr/>
          <a:lstStyle/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создания карт памяти: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82710" y="1844039"/>
            <a:ext cx="10018713" cy="3124201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ru-RU" sz="1800" dirty="0" smtClean="0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Основная </a:t>
            </a:r>
            <a:r>
              <a:rPr lang="ru-RU" sz="1800" dirty="0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идея, проблема или слово располагается в центре</a:t>
            </a:r>
            <a:r>
              <a:rPr lang="ru-RU" sz="1800" dirty="0" smtClean="0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20000"/>
              </a:lnSpc>
            </a:pPr>
            <a:r>
              <a:rPr lang="ru-RU" sz="1800" dirty="0" smtClean="0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lang="ru-RU" sz="1800" dirty="0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Для изображения центральной идеи можно использовать рисунки, картинки</a:t>
            </a:r>
            <a:r>
              <a:rPr lang="ru-RU" sz="1800" dirty="0" smtClean="0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20000"/>
              </a:lnSpc>
            </a:pPr>
            <a:r>
              <a:rPr lang="ru-RU" sz="1800" dirty="0" smtClean="0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Каждая </a:t>
            </a:r>
            <a:r>
              <a:rPr lang="ru-RU" sz="1800" dirty="0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главная ветвь имеет свой цвет</a:t>
            </a:r>
            <a:r>
              <a:rPr lang="ru-RU" sz="1800" dirty="0" smtClean="0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20000"/>
              </a:lnSpc>
            </a:pPr>
            <a:r>
              <a:rPr lang="ru-RU" sz="1800" dirty="0" smtClean="0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Для </a:t>
            </a:r>
            <a:r>
              <a:rPr lang="ru-RU" sz="1800" dirty="0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создания карт используются только цветные карандаши, маркеры и т. д</a:t>
            </a:r>
            <a:r>
              <a:rPr lang="ru-RU" sz="1800" dirty="0" smtClean="0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20000"/>
              </a:lnSpc>
            </a:pPr>
            <a:r>
              <a:rPr lang="ru-RU" sz="1800" dirty="0" smtClean="0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Главные </a:t>
            </a:r>
            <a:r>
              <a:rPr lang="ru-RU" sz="1800" dirty="0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ветви соединяются с центральной идеей, а ветви второго, третьего и т.д. порядка соединяются с главными ветвями</a:t>
            </a:r>
            <a:r>
              <a:rPr lang="ru-RU" sz="1800" dirty="0" smtClean="0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20000"/>
              </a:lnSpc>
            </a:pPr>
            <a:r>
              <a:rPr lang="ru-RU" sz="1800" dirty="0" smtClean="0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Ветви </a:t>
            </a:r>
            <a:r>
              <a:rPr lang="ru-RU" sz="1800" dirty="0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должны быть изогнутыми, а не прямыми (как ветви дерева</a:t>
            </a:r>
            <a:r>
              <a:rPr lang="ru-RU" sz="1800" dirty="0" smtClean="0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).</a:t>
            </a:r>
          </a:p>
          <a:p>
            <a:pPr>
              <a:lnSpc>
                <a:spcPct val="120000"/>
              </a:lnSpc>
            </a:pPr>
            <a:r>
              <a:rPr lang="ru-RU" sz="1800" dirty="0" smtClean="0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lang="ru-RU" sz="1800" dirty="0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Над каждой линией – ветвью пишется только одно ключевое слово</a:t>
            </a:r>
            <a:r>
              <a:rPr lang="ru-RU" sz="1800" dirty="0" smtClean="0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20000"/>
              </a:lnSpc>
            </a:pPr>
            <a:r>
              <a:rPr lang="ru-RU" sz="1800" dirty="0" smtClean="0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lang="ru-RU" sz="1800" dirty="0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Для лучшего запоминания и усвоения желательно использовать рисунки, картинки, ассоциации о каждом слове.</a:t>
            </a:r>
            <a:br>
              <a:rPr lang="ru-RU" sz="1800" dirty="0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9532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09" y="-228600"/>
            <a:ext cx="10018713" cy="1752599"/>
          </a:xfrm>
        </p:spPr>
        <p:txBody>
          <a:bodyPr/>
          <a:lstStyle/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Ментальные карты 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можно использовать: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08" y="1823719"/>
            <a:ext cx="10018713" cy="312420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dirty="0" smtClean="0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- </a:t>
            </a:r>
            <a:r>
              <a:rPr lang="ru-RU" sz="1800" dirty="0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работы с </a:t>
            </a:r>
            <a:r>
              <a:rPr lang="ru-RU" sz="1800" b="1" i="1" dirty="0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лексическим</a:t>
            </a:r>
            <a:r>
              <a:rPr lang="ru-RU" sz="1800" dirty="0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 материалом:</a:t>
            </a:r>
            <a:br>
              <a:rPr lang="ru-RU" sz="1800" dirty="0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1800" dirty="0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введение новой лексики</a:t>
            </a:r>
            <a:br>
              <a:rPr lang="ru-RU" sz="1800" dirty="0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1800" dirty="0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закрепление новой лексики</a:t>
            </a:r>
            <a:br>
              <a:rPr lang="ru-RU" sz="1800" dirty="0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1800" dirty="0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контроль лексики.</a:t>
            </a:r>
            <a:br>
              <a:rPr lang="ru-RU" sz="1800" dirty="0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1800" dirty="0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- работы с </a:t>
            </a:r>
            <a:r>
              <a:rPr lang="ru-RU" sz="1800" b="1" i="1" dirty="0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грамматическим</a:t>
            </a:r>
            <a:r>
              <a:rPr lang="ru-RU" sz="1800" dirty="0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 материалом (с помощью карты можно представить любое грамматическое правило или конструкцию, при этом все исключения, особые случаи, а также примеры применения можно выделить в отдельные ветви и сделать на них акцент);</a:t>
            </a:r>
            <a:br>
              <a:rPr lang="ru-RU" sz="1800" dirty="0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1800" dirty="0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- работы с </a:t>
            </a:r>
            <a:r>
              <a:rPr lang="ru-RU" sz="1800" b="1" i="1" dirty="0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текстовым</a:t>
            </a:r>
            <a:r>
              <a:rPr lang="ru-RU" sz="1800" dirty="0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 материалом (составление планов пересказов текстов в виде мыслительных карт и т. д.);</a:t>
            </a:r>
            <a:br>
              <a:rPr lang="ru-RU" sz="1800" dirty="0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1800" dirty="0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- обучения устному </a:t>
            </a:r>
            <a:r>
              <a:rPr lang="ru-RU" sz="1800" b="1" i="1" dirty="0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монологическому высказыванию</a:t>
            </a:r>
            <a:r>
              <a:rPr lang="ru-RU" sz="1800" dirty="0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 при помощи вербальных опор (мыслительная карта выступает в качестве вербальной опоры высказывания);</a:t>
            </a:r>
            <a:br>
              <a:rPr lang="ru-RU" sz="1800" dirty="0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1800" dirty="0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- проведения </a:t>
            </a:r>
            <a:r>
              <a:rPr lang="ru-RU" sz="1800" b="1" i="1" dirty="0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“мозгового штурма”</a:t>
            </a:r>
            <a:r>
              <a:rPr lang="ru-RU" sz="1800" dirty="0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 (с помощью карт можно создать сотни и более идей, которые быстро генерируются, они более оригинальные и эффективные);</a:t>
            </a:r>
            <a:br>
              <a:rPr lang="ru-RU" sz="1800" dirty="0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1800" dirty="0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- проведения </a:t>
            </a:r>
            <a:r>
              <a:rPr lang="ru-RU" sz="1800" b="1" i="1" dirty="0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дискуссии, дебатов </a:t>
            </a:r>
            <a:r>
              <a:rPr lang="ru-RU" sz="1800" dirty="0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(изготавливается мыслительная карта для каждой из спорящих сторон, которая помогают объективно и эффективно исследовать разногласия. В итоге создаётся третья мыслительная карта, на которой будут запечатлены совместные выводы, решения, результаты работы и достигнутые уступки по проблеме).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2951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97226" y="0"/>
            <a:ext cx="10018713" cy="1752599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Универсальные учебные действия: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5601" y="1462313"/>
            <a:ext cx="10018713" cy="3124201"/>
          </a:xfrm>
        </p:spPr>
        <p:txBody>
          <a:bodyPr>
            <a:normAutofit fontScale="92500" lnSpcReduction="20000"/>
          </a:bodyPr>
          <a:lstStyle/>
          <a:p>
            <a:r>
              <a:rPr lang="ru-RU" dirty="0">
                <a:solidFill>
                  <a:srgbClr val="333333"/>
                </a:solidFill>
                <a:latin typeface="Helvetica Neue"/>
              </a:rPr>
              <a:t> </a:t>
            </a:r>
            <a:r>
              <a:rPr lang="ru-RU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устанавливать 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причинно-следственные связи; </a:t>
            </a:r>
            <a:endParaRPr lang="ru-RU" dirty="0" smtClean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строить 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суждение, умозаключение, вывод; </a:t>
            </a:r>
            <a:endParaRPr lang="ru-RU" dirty="0" smtClean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классифицировать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самостоятельно выбирать основания для классификации; </a:t>
            </a:r>
            <a:endParaRPr lang="ru-RU" dirty="0" smtClean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создавать 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схемы и модели для решения учебных и практических задач; </a:t>
            </a:r>
            <a:endParaRPr lang="ru-RU" dirty="0" smtClean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планировать 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деятельность, находить пути достижения цели</a:t>
            </a:r>
            <a:r>
              <a:rPr lang="ru-RU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сотрудничать; </a:t>
            </a:r>
            <a:endParaRPr lang="ru-RU" dirty="0" smtClean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формулировать 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аргументировать свою точку зрения, приходить к общему решению.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6636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92871" y="116840"/>
            <a:ext cx="10018713" cy="1752599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Блоги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92870" y="778690"/>
            <a:ext cx="10018713" cy="3124201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своих блогах на английском языке ученики могут представить информацию о дате и месте рождения, семье, увлечениях и хобби, интересах, друзьях, достижениях в учебе или спорте, ссылки на любимые сайты сети интернет.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старшей ступени общего среднего образования личные блоги учащихся могут выступать в качестве электронных портфолио, содержащих коллекцию материалов, демонстрирующих личные достижения за определенный промежуток времени.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8891" y="3513376"/>
            <a:ext cx="4105274" cy="3344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0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Параллакс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Параллакс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TM03457496[[fn=Параллакс]]</Template>
  <TotalTime>1624</TotalTime>
  <Words>393</Words>
  <Application>Microsoft Office PowerPoint</Application>
  <PresentationFormat>Широкоэкранный</PresentationFormat>
  <Paragraphs>50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Corbel</vt:lpstr>
      <vt:lpstr>Helvetica Neue</vt:lpstr>
      <vt:lpstr>Times New Roman</vt:lpstr>
      <vt:lpstr>Параллакс</vt:lpstr>
      <vt:lpstr>Эффективные средства дифференцированного подхода на уроках английского языка</vt:lpstr>
      <vt:lpstr>Лэпбук</vt:lpstr>
      <vt:lpstr>          Лэпбук — это портфолио или коллекция маленьких книжек с кармашками и окошечками, которые дают возможность размещать информацию в виде рисунков, небольших текстов, диаграмм и графиков в любой форме и на любую тему. Чаще всего основой для лэпбука является твердая бумага или картон.  Лэпбук — собирательный образ плаката, книги и раздаточного материла, который направлен на развитие у учащегося творческого потенциала, который учит мыслить и действовать креативно в рамках заданной темы, расширяя не только кругозор, но и формируя навыки и умения, необходимые для преодоления трудностей и решения поставленной проблемы. Одним из плюсов лэпбука является то, что работа над его созданием может носить индивидуальный характер, парный или групповой. </vt:lpstr>
      <vt:lpstr>Универсальные учебные действия:  — умение планировать предстоящую деятельность; — договариваться со сверстниками; — распределять обязанности; — искать нужную информацию, обобщать её, систематизировать; — самостоятельно давать объяснения на возникающие вопросы; — принимать собственные решения, опираясь на свои знания и умения; — используя устную речь, выражать свои мысли и желания. </vt:lpstr>
      <vt:lpstr>   Ментальные карты     Ментальные карты (интеллект-карты, ассоциативные карты, ассоциограмма, схемы мышления, в оригинале «MindMaps»)– это один из приёмов технологии критического мышления. Это визуальный способ представления информации, отображающий связи между понятиями.  Приём «ментальных карт» позволяет одновременно активизировать два полушария и оба вида мышления (логическое и творческое). Таким образом, ментальные карты – это техника, при помощи которой можно: 1) упорядочить мыслительный хаос, 2) запомнить большой объём данных, 3) составить планы любой сложности и контролировать их выполнение. </vt:lpstr>
      <vt:lpstr>Правила создания карт памяти:</vt:lpstr>
      <vt:lpstr>Ментальные карты можно использовать:</vt:lpstr>
      <vt:lpstr>Универсальные учебные действия:</vt:lpstr>
      <vt:lpstr>Блоги</vt:lpstr>
      <vt:lpstr>Блог учебной группы. </vt:lpstr>
      <vt:lpstr>Взаимотренаж</vt:lpstr>
      <vt:lpstr>Алгоритм работы по методике Взаимотренаж. 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Эффективные средства дифференцированного подхода на уроках английского языка</dc:title>
  <dc:creator>A8923</dc:creator>
  <cp:lastModifiedBy>A8923</cp:lastModifiedBy>
  <cp:revision>27</cp:revision>
  <dcterms:created xsi:type="dcterms:W3CDTF">2019-10-19T16:56:36Z</dcterms:created>
  <dcterms:modified xsi:type="dcterms:W3CDTF">2019-10-31T14:26:42Z</dcterms:modified>
</cp:coreProperties>
</file>