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6" r:id="rId4"/>
    <p:sldId id="260" r:id="rId5"/>
    <p:sldId id="267" r:id="rId6"/>
    <p:sldId id="261" r:id="rId7"/>
    <p:sldId id="268" r:id="rId8"/>
    <p:sldId id="272" r:id="rId9"/>
    <p:sldId id="273" r:id="rId10"/>
    <p:sldId id="264" r:id="rId11"/>
    <p:sldId id="269" r:id="rId12"/>
    <p:sldId id="263" r:id="rId13"/>
    <p:sldId id="274" r:id="rId14"/>
    <p:sldId id="275" r:id="rId15"/>
    <p:sldId id="278" r:id="rId16"/>
    <p:sldId id="277" r:id="rId17"/>
    <p:sldId id="283" r:id="rId18"/>
    <p:sldId id="281" r:id="rId19"/>
    <p:sldId id="282" r:id="rId20"/>
    <p:sldId id="26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0000"/>
                <a:lumOff val="80000"/>
                <a:alpha val="13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6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23448" cy="792088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Город сегодня и завтра</a:t>
            </a:r>
            <a:endParaRPr lang="en-US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Georgia" pitchFamily="18" charset="0"/>
            </a:endParaRPr>
          </a:p>
        </p:txBody>
      </p:sp>
      <p:pic>
        <p:nvPicPr>
          <p:cNvPr id="3" name="Рисунок 2" descr="post_dubai_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2132856"/>
            <a:ext cx="6193452" cy="430628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963452"/>
            <a:ext cx="8229600" cy="538609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 anchorCtr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Стили современной архитектуры</a:t>
            </a:r>
            <a:endParaRPr lang="en-US" sz="32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4716016" y="1772817"/>
            <a:ext cx="4176464" cy="504055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>
            <a:bevelT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Деконструктивизм</a:t>
            </a:r>
            <a:endParaRPr lang="en-US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932040" y="2780928"/>
            <a:ext cx="3744416" cy="3573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latin typeface="Georgia" pitchFamily="18" charset="0"/>
              </a:rPr>
              <a:t>       В 1980-е годы в противовес советскому конструктивизму появился новый стиль в архитектуре – деконструктивизм.</a:t>
            </a:r>
          </a:p>
          <a:p>
            <a:pPr>
              <a:buNone/>
            </a:pPr>
            <a:r>
              <a:rPr lang="ru-RU" sz="1800" dirty="0" smtClean="0">
                <a:latin typeface="Georgia" pitchFamily="18" charset="0"/>
              </a:rPr>
              <a:t>        Для этого стиля характерны ломаные формы, визуальная сложность, агрессивность.  </a:t>
            </a:r>
            <a:endParaRPr lang="en-US" sz="1800" dirty="0">
              <a:latin typeface="Georgia" pitchFamily="18" charset="0"/>
            </a:endParaRPr>
          </a:p>
        </p:txBody>
      </p:sp>
      <p:pic>
        <p:nvPicPr>
          <p:cNvPr id="6" name="Рисунок 5" descr="pic_13113615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844824"/>
            <a:ext cx="3280838" cy="475252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9" name="TextBox 8"/>
          <p:cNvSpPr txBox="1"/>
          <p:nvPr/>
        </p:nvSpPr>
        <p:spPr>
          <a:xfrm>
            <a:off x="5143504" y="5786454"/>
            <a:ext cx="3357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"Танцующий дом" в Праге, Чехия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4294967295"/>
          </p:nvPr>
        </p:nvSpPr>
        <p:spPr>
          <a:xfrm>
            <a:off x="1763687" y="980728"/>
            <a:ext cx="5832649" cy="504056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>
            <a:bevelT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Деконструктивизм</a:t>
            </a:r>
            <a:endParaRPr lang="en-US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itchFamily="18" charset="0"/>
            </a:endParaRPr>
          </a:p>
        </p:txBody>
      </p:sp>
      <p:pic>
        <p:nvPicPr>
          <p:cNvPr id="3" name="Рисунок 2" descr="dekonstruktivizm v arhitekture Centr obrabotki dannyh MI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204864"/>
            <a:ext cx="4112107" cy="367240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" name="Рисунок 3" descr="81297274_large_3906024_viewer_19.png"/>
          <p:cNvPicPr>
            <a:picLocks noChangeAspect="1"/>
          </p:cNvPicPr>
          <p:nvPr/>
        </p:nvPicPr>
        <p:blipFill>
          <a:blip r:embed="rId3" cstate="print"/>
          <a:srcRect l="12296" t="15980" r="13932"/>
          <a:stretch>
            <a:fillRect/>
          </a:stretch>
        </p:blipFill>
        <p:spPr>
          <a:xfrm>
            <a:off x="4572000" y="2204864"/>
            <a:ext cx="4299404" cy="367240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" name="TextBox 4"/>
          <p:cNvSpPr txBox="1"/>
          <p:nvPr/>
        </p:nvSpPr>
        <p:spPr>
          <a:xfrm>
            <a:off x="285720" y="6072206"/>
            <a:ext cx="3929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963452"/>
            <a:ext cx="8229600" cy="538609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 anchorCtr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Стили современной архитектуры</a:t>
            </a:r>
            <a:endParaRPr lang="en-US" sz="32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4716016" y="1772817"/>
            <a:ext cx="4176464" cy="504055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>
            <a:bevelT/>
          </a:sp3d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Техно</a:t>
            </a:r>
            <a:endParaRPr lang="en-US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644008" y="2564904"/>
            <a:ext cx="4248472" cy="410445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1800" dirty="0" smtClean="0">
                <a:latin typeface="Georgia" pitchFamily="18" charset="0"/>
              </a:rPr>
              <a:t>         Стиль возник в 1990-е годы. </a:t>
            </a:r>
          </a:p>
          <a:p>
            <a:pPr>
              <a:buNone/>
            </a:pPr>
            <a:r>
              <a:rPr lang="ru-RU" sz="1800" dirty="0" smtClean="0">
                <a:latin typeface="Georgia" pitchFamily="18" charset="0"/>
              </a:rPr>
              <a:t>         Здания прозрачные, стеклянные стены изгибаются по сложной кривой, а элементы коммуникаций вынесены за стену – трубы служат своеобразным элементом декора.</a:t>
            </a:r>
          </a:p>
          <a:p>
            <a:pPr>
              <a:buNone/>
            </a:pPr>
            <a:r>
              <a:rPr lang="ru-RU" sz="1800" dirty="0" smtClean="0">
                <a:latin typeface="Georgia" pitchFamily="18" charset="0"/>
              </a:rPr>
              <a:t>        Интерьер в </a:t>
            </a:r>
            <a:r>
              <a:rPr lang="ru-RU" sz="1800" dirty="0" err="1" smtClean="0">
                <a:latin typeface="Georgia" pitchFamily="18" charset="0"/>
              </a:rPr>
              <a:t>техно</a:t>
            </a:r>
            <a:r>
              <a:rPr lang="ru-RU" sz="1800" dirty="0" smtClean="0">
                <a:latin typeface="Georgia" pitchFamily="18" charset="0"/>
              </a:rPr>
              <a:t> стиле скорее напоминает заводские цеха, склады, ангары, а не жилое помещение. Шкафы похожи на сейфы и промышленные контейнеры, бесформенные кресла – на случайно оставленные мешки, ножки мебели – на штативы. Стены имеют грубую фактуру, основные цвета мебели – серый, черный, хаки, бордовый, материалы – стекло, металл, пластик.  </a:t>
            </a:r>
            <a:endParaRPr lang="en-US" sz="1800" dirty="0">
              <a:latin typeface="Georgia" pitchFamily="18" charset="0"/>
            </a:endParaRPr>
          </a:p>
        </p:txBody>
      </p:sp>
      <p:pic>
        <p:nvPicPr>
          <p:cNvPr id="6" name="Рисунок 5" descr="pic_13113615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844824"/>
            <a:ext cx="3608092" cy="482453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900082"/>
            <a:ext cx="8229600" cy="538609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 anchorCtr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Архитектура будущего</a:t>
            </a:r>
            <a:endParaRPr lang="en-US" sz="32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" name="Содержимое 9" descr="2569679309_1b96f596f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628800"/>
            <a:ext cx="3456384" cy="2525276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>
            <a:bevelT/>
          </a:sp3d>
        </p:spPr>
      </p:pic>
      <p:pic>
        <p:nvPicPr>
          <p:cNvPr id="11" name="Содержимое 10" descr="future_architecture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11560" y="4221088"/>
            <a:ext cx="3456384" cy="245153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2" name="Рисунок 11" descr="lilypad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2348880"/>
            <a:ext cx="4608512" cy="33727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6" name="TextBox 5"/>
          <p:cNvSpPr txBox="1"/>
          <p:nvPr/>
        </p:nvSpPr>
        <p:spPr>
          <a:xfrm>
            <a:off x="4286248" y="1714488"/>
            <a:ext cx="4572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Архитектурные проекты будущего, которые  пока не были реализованы.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4357686" y="5786455"/>
            <a:ext cx="457203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Плавучий город “Кувшинка”</a:t>
            </a:r>
          </a:p>
          <a:p>
            <a:r>
              <a:rPr lang="ru-RU" sz="1600" dirty="0" smtClean="0"/>
              <a:t>Проект создал бельгийский архитектор  Винсент  </a:t>
            </a:r>
            <a:r>
              <a:rPr lang="ru-RU" sz="1600" dirty="0" err="1" smtClean="0"/>
              <a:t>Каллебот</a:t>
            </a:r>
            <a:r>
              <a:rPr lang="ru-RU" sz="1600" dirty="0" smtClean="0"/>
              <a:t>.</a:t>
            </a:r>
          </a:p>
          <a:p>
            <a:endParaRPr lang="ru-RU" sz="1600" b="1" dirty="0" smtClean="0"/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900082"/>
            <a:ext cx="8229600" cy="538609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 anchorCtr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Архитектура будущего</a:t>
            </a:r>
            <a:endParaRPr lang="en-US" sz="32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8" name="Содержимое 7" descr="David-Fisher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071670" y="1571612"/>
            <a:ext cx="5106952" cy="405151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714348" y="5929331"/>
            <a:ext cx="7972452" cy="50006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/>
              <a:t>Вращающиеся под влиянием ветра башни в </a:t>
            </a:r>
            <a:r>
              <a:rPr lang="ru-RU" sz="1800" b="1" dirty="0" smtClean="0"/>
              <a:t>Дубае, </a:t>
            </a:r>
            <a:r>
              <a:rPr lang="ru-RU" sz="1800" b="1" dirty="0" smtClean="0"/>
              <a:t>ОАЭ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900082"/>
            <a:ext cx="8229600" cy="538609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 anchorCtr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Архитектура будущего</a:t>
            </a:r>
            <a:endParaRPr lang="en-US" sz="32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2" name="Рисунок 11" descr="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46" y="1785926"/>
            <a:ext cx="3800502" cy="27146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457200" y="4643446"/>
            <a:ext cx="7829576" cy="50006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/>
              <a:t>Гостиничный комплекс "Народное здание" в Шанхае, Китай</a:t>
            </a:r>
          </a:p>
          <a:p>
            <a:endParaRPr lang="ru-RU" dirty="0"/>
          </a:p>
        </p:txBody>
      </p:sp>
      <p:pic>
        <p:nvPicPr>
          <p:cNvPr id="10" name="Содержимое 9" descr="Screenshot_47.pn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25095" y="1785926"/>
            <a:ext cx="3955624" cy="271464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82550"/>
          </a:sp3d>
        </p:spPr>
      </p:pic>
      <p:sp>
        <p:nvSpPr>
          <p:cNvPr id="14" name="TextBox 13"/>
          <p:cNvSpPr txBox="1"/>
          <p:nvPr/>
        </p:nvSpPr>
        <p:spPr>
          <a:xfrm>
            <a:off x="714348" y="5214951"/>
            <a:ext cx="7429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По форме здание гостиничного комплекса напоминает перешагивающего китайскую реку </a:t>
            </a:r>
            <a:r>
              <a:rPr lang="ru-RU" sz="1600" dirty="0" err="1" smtClean="0"/>
              <a:t>Хуанлу</a:t>
            </a:r>
            <a:r>
              <a:rPr lang="ru-RU" sz="1600" dirty="0" smtClean="0"/>
              <a:t> человека, а две башни, плавно перетекающие друг в друга - две его ноги. Одна из них вырастает из-под воды, а другая и вовсе берет начало под землей. </a:t>
            </a:r>
            <a:br>
              <a:rPr lang="ru-RU" sz="1600" dirty="0" smtClean="0"/>
            </a:br>
            <a:r>
              <a:rPr lang="ru-RU" sz="1600" dirty="0" smtClean="0"/>
              <a:t>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900082"/>
            <a:ext cx="8229600" cy="538609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 anchorCtr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Архитектура будущего</a:t>
            </a:r>
            <a:endParaRPr lang="en-US" sz="32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" name="Содержимое 9" descr="Screenshot_6.pn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786314" y="1785926"/>
            <a:ext cx="3857652" cy="278608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Содержимое 8" descr="Screenshot_2.pn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71472" y="1785927"/>
            <a:ext cx="3912849" cy="278608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TextBox 11"/>
          <p:cNvSpPr txBox="1"/>
          <p:nvPr/>
        </p:nvSpPr>
        <p:spPr>
          <a:xfrm>
            <a:off x="642910" y="4714884"/>
            <a:ext cx="7858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Комплекс городской фермы "Стрекоза" в Нью-Йорке, США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71472" y="5143512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Проект огромной фермы на острове Рузвельта в Нью-Йорке разработал известный дизайнер Винсент </a:t>
            </a:r>
            <a:r>
              <a:rPr lang="ru-RU" sz="1600" dirty="0" err="1" smtClean="0"/>
              <a:t>Каллебот</a:t>
            </a:r>
            <a:r>
              <a:rPr lang="ru-RU" sz="1600" dirty="0" smtClean="0"/>
              <a:t>. </a:t>
            </a:r>
            <a:r>
              <a:rPr lang="ru-RU" sz="1600" dirty="0" smtClean="0"/>
              <a:t>Ферма должна была удовлетворить потребность в пище многомиллионного населения. Главной концепцией 132-этажной башни, напоминающей крылья гигантской стрекозы, стало эффективное использование солнечной и ветровой энергии. Здесь должны были выращивать зерновые культуры, фрукты и овощи, а также производить молочную и мясную продукцию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900082"/>
            <a:ext cx="8229600" cy="538609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 anchorCtr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Архитектура будущего</a:t>
            </a:r>
            <a:endParaRPr lang="en-US" sz="32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5429265"/>
            <a:ext cx="5543560" cy="92566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1800" b="1" dirty="0" smtClean="0"/>
              <a:t>Небоскребы </a:t>
            </a:r>
            <a:r>
              <a:rPr lang="ru-RU" sz="1800" b="1" dirty="0" err="1" smtClean="0"/>
              <a:t>Sky-Terra</a:t>
            </a:r>
            <a:r>
              <a:rPr lang="ru-RU" sz="1800" b="1" dirty="0" smtClean="0"/>
              <a:t> в Сан-Франциско</a:t>
            </a:r>
            <a:r>
              <a:rPr lang="ru-RU" sz="1800" b="1" dirty="0" smtClean="0"/>
              <a:t>,</a:t>
            </a:r>
          </a:p>
          <a:p>
            <a:pPr algn="ctr">
              <a:buNone/>
            </a:pPr>
            <a:r>
              <a:rPr lang="ru-RU" sz="1800" b="1" dirty="0" smtClean="0"/>
              <a:t> </a:t>
            </a:r>
            <a:r>
              <a:rPr lang="ru-RU" sz="1800" b="1" dirty="0" smtClean="0"/>
              <a:t>США: городская рекреация в </a:t>
            </a:r>
            <a:r>
              <a:rPr lang="ru-RU" sz="1800" b="1" dirty="0" smtClean="0"/>
              <a:t>небе 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 smtClean="0"/>
          </a:p>
          <a:p>
            <a:endParaRPr lang="ru-RU" sz="1800" dirty="0"/>
          </a:p>
        </p:txBody>
      </p:sp>
      <p:pic>
        <p:nvPicPr>
          <p:cNvPr id="8" name="Содержимое 7" descr="Screenshot_7.pn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1472" y="1643050"/>
            <a:ext cx="5411864" cy="35719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9" name="TextBox 8"/>
          <p:cNvSpPr txBox="1"/>
          <p:nvPr/>
        </p:nvSpPr>
        <p:spPr>
          <a:xfrm>
            <a:off x="6215074" y="1643050"/>
            <a:ext cx="278608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В следствие перенаселенности крупных мегаполисов, создание зеленых городских участков стало как никогда актуальным. </a:t>
            </a:r>
            <a:r>
              <a:rPr lang="ru-RU" sz="1600" dirty="0" err="1" smtClean="0"/>
              <a:t>Sky-Terra</a:t>
            </a:r>
            <a:r>
              <a:rPr lang="ru-RU" sz="1600" dirty="0" smtClean="0"/>
              <a:t> - это проект сети небоскребов, возвышающихся над городом Сан-Франциско. Комплекс предполагает размещение городских парков, амфитеатров, полей и общественных бассейнов прямо в небе. Внутренним вертикальным ядром, связывающим наземный уровень каждой структуры с последними этажами, являются скоростные и панорамные лифты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900082"/>
            <a:ext cx="8229600" cy="538609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 anchorCtr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Архитектура будущего</a:t>
            </a:r>
            <a:endParaRPr lang="en-US" sz="32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 flipV="1">
            <a:off x="8641080" y="6354924"/>
            <a:ext cx="45719" cy="98412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pic>
        <p:nvPicPr>
          <p:cNvPr id="9" name="Содержимое 8" descr="sky-city-loaderror-com-ru-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42976" y="1643050"/>
            <a:ext cx="6715172" cy="354784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27000" h="127000"/>
          </a:sp3d>
        </p:spPr>
      </p:pic>
      <p:sp>
        <p:nvSpPr>
          <p:cNvPr id="6" name="TextBox 5"/>
          <p:cNvSpPr txBox="1"/>
          <p:nvPr/>
        </p:nvSpPr>
        <p:spPr>
          <a:xfrm>
            <a:off x="714348" y="5357826"/>
            <a:ext cx="77867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Архитектор из Великобритании </a:t>
            </a:r>
            <a:r>
              <a:rPr lang="ru-RU" sz="1600" dirty="0" err="1" smtClean="0"/>
              <a:t>Цветан</a:t>
            </a:r>
            <a:r>
              <a:rPr lang="ru-RU" sz="1600" dirty="0" smtClean="0"/>
              <a:t> </a:t>
            </a:r>
            <a:r>
              <a:rPr lang="ru-RU" sz="1600" dirty="0" err="1" smtClean="0"/>
              <a:t>Тошков</a:t>
            </a:r>
            <a:r>
              <a:rPr lang="ru-RU" sz="1600" dirty="0" smtClean="0"/>
              <a:t> представил проект «</a:t>
            </a:r>
            <a:r>
              <a:rPr lang="ru-RU" sz="1600" dirty="0" err="1" smtClean="0"/>
              <a:t>City</a:t>
            </a:r>
            <a:r>
              <a:rPr lang="ru-RU" sz="1600" dirty="0" smtClean="0"/>
              <a:t> </a:t>
            </a:r>
            <a:r>
              <a:rPr lang="ru-RU" sz="1600" dirty="0" err="1" smtClean="0"/>
              <a:t>in</a:t>
            </a:r>
            <a:r>
              <a:rPr lang="ru-RU" sz="1600" dirty="0" smtClean="0"/>
              <a:t> </a:t>
            </a:r>
            <a:r>
              <a:rPr lang="ru-RU" sz="1600" dirty="0" err="1" smtClean="0"/>
              <a:t>the</a:t>
            </a:r>
            <a:r>
              <a:rPr lang="ru-RU" sz="1600" dirty="0" smtClean="0"/>
              <a:t> </a:t>
            </a:r>
            <a:r>
              <a:rPr lang="ru-RU" sz="1600" dirty="0" err="1" smtClean="0"/>
              <a:t>Sky</a:t>
            </a:r>
            <a:r>
              <a:rPr lang="ru-RU" sz="1600" dirty="0" smtClean="0"/>
              <a:t>» — комплексы в форме лотосов, возвышающиеся над всеми зданиями в городе. На вершине этих футуристических «лотосов» раскинутся парки и зоны отдыха, в которых жители мегаполисов смогут отдохнуть от суеты, шума и грязи большого города.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900082"/>
            <a:ext cx="8229600" cy="538609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 anchorCtr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Архитектура будущего</a:t>
            </a:r>
            <a:endParaRPr lang="en-US" sz="32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 flipV="1">
            <a:off x="8641080" y="6354924"/>
            <a:ext cx="45719" cy="98412"/>
          </a:xfrm>
          <a:scene3d>
            <a:camera prst="orthographicFront"/>
            <a:lightRig rig="threePt" dir="t"/>
          </a:scene3d>
          <a:sp3d>
            <a:bevelT w="127000" h="127000"/>
          </a:sp3d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 flipH="1">
            <a:off x="4495800" y="6572270"/>
            <a:ext cx="3290910" cy="14287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2050" name="Picture 2" descr="http://loaderror.com.ru/wp-content/uploads/2012/06/sky-city-loaderror-com-ru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928802"/>
            <a:ext cx="3550763" cy="2000264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27000" h="127000"/>
          </a:sp3d>
        </p:spPr>
      </p:pic>
      <p:pic>
        <p:nvPicPr>
          <p:cNvPr id="2052" name="Picture 4" descr="http://loaderror.com.ru/wp-content/uploads/2012/06/sky-city-loaderror-com-ru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13126" y="1928802"/>
            <a:ext cx="3550763" cy="2000264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27000" h="127000"/>
          </a:sp3d>
        </p:spPr>
      </p:pic>
      <p:pic>
        <p:nvPicPr>
          <p:cNvPr id="2054" name="Picture 6" descr="http://loaderror.com.ru/wp-content/uploads/2012/06/sky-city-loaderror-com-ru-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4286256"/>
            <a:ext cx="3590075" cy="20224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27000" h="127000"/>
          </a:sp3d>
        </p:spPr>
      </p:pic>
      <p:pic>
        <p:nvPicPr>
          <p:cNvPr id="2056" name="Picture 8" descr="http://loaderror.com.ru/wp-content/uploads/2012/06/sky-city-loaderror-com-ru-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89" y="4286256"/>
            <a:ext cx="3550763" cy="2000264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27000" h="1270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963452"/>
            <a:ext cx="8229600" cy="538609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 anchorCtr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Стили современной архитектуры</a:t>
            </a:r>
            <a:endParaRPr lang="en-US" sz="32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4716016" y="1772817"/>
            <a:ext cx="4176464" cy="504055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>
            <a:bevelT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Конструктивизм</a:t>
            </a:r>
            <a:endParaRPr lang="en-US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644008" y="2564904"/>
            <a:ext cx="4248472" cy="379002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latin typeface="Georgia" pitchFamily="18" charset="0"/>
              </a:rPr>
              <a:t>       Стиль появился в 1920-ые годы. </a:t>
            </a:r>
          </a:p>
          <a:p>
            <a:pPr>
              <a:buNone/>
            </a:pPr>
            <a:r>
              <a:rPr lang="ru-RU" sz="1800" dirty="0" smtClean="0">
                <a:latin typeface="Georgia" pitchFamily="18" charset="0"/>
              </a:rPr>
              <a:t>       Главная идея конструктивизма – искусство должно служить производству. Так возникло производственное искусство.</a:t>
            </a:r>
          </a:p>
          <a:p>
            <a:pPr>
              <a:buNone/>
            </a:pPr>
            <a:r>
              <a:rPr lang="ru-RU" sz="1800" dirty="0" smtClean="0">
                <a:latin typeface="Georgia" pitchFamily="18" charset="0"/>
              </a:rPr>
              <a:t>        Основные материалы – бетон и железобетон.</a:t>
            </a:r>
          </a:p>
          <a:p>
            <a:pPr>
              <a:buNone/>
            </a:pPr>
            <a:r>
              <a:rPr lang="ru-RU" sz="1800" dirty="0" smtClean="0">
                <a:latin typeface="Georgia" pitchFamily="18" charset="0"/>
              </a:rPr>
              <a:t>        Архитекторы-конструктивисты проектировали не только промышленные здания, но и жилые дома, клубы, дома культуры. </a:t>
            </a:r>
            <a:endParaRPr lang="en-US" sz="1800" dirty="0">
              <a:latin typeface="Georgia" pitchFamily="18" charset="0"/>
            </a:endParaRPr>
          </a:p>
        </p:txBody>
      </p:sp>
      <p:pic>
        <p:nvPicPr>
          <p:cNvPr id="6" name="Рисунок 5" descr="pic_13114250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772816"/>
            <a:ext cx="3258704" cy="489736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9" name="TextBox 8"/>
          <p:cNvSpPr txBox="1"/>
          <p:nvPr/>
        </p:nvSpPr>
        <p:spPr>
          <a:xfrm>
            <a:off x="4427984" y="6381328"/>
            <a:ext cx="2640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В.Татлин. Башня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533400" y="1325881"/>
            <a:ext cx="7851648" cy="45719"/>
          </a:xfrm>
        </p:spPr>
        <p:txBody>
          <a:bodyPr>
            <a:normAutofit fontScale="90000"/>
          </a:bodyPr>
          <a:lstStyle/>
          <a:p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714488"/>
            <a:ext cx="7854696" cy="3266648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Презентацию составила </a:t>
            </a:r>
          </a:p>
          <a:p>
            <a:pPr algn="ctr"/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учитель изобразительного искусства </a:t>
            </a:r>
          </a:p>
          <a:p>
            <a:pPr algn="ctr"/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МБОУ СОШ № 1 </a:t>
            </a:r>
            <a:endParaRPr lang="ru-RU" sz="2200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г. Ленинск – </a:t>
            </a:r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Кузнецкий</a:t>
            </a:r>
            <a:endParaRPr lang="ru-RU" sz="2200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Типелина Наталья Валентиновна</a:t>
            </a:r>
          </a:p>
          <a:p>
            <a:endParaRPr lang="en-US" sz="28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4294967295"/>
          </p:nvPr>
        </p:nvSpPr>
        <p:spPr>
          <a:xfrm>
            <a:off x="1763687" y="980728"/>
            <a:ext cx="5832649" cy="504056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>
            <a:bevelT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Конструктивизм</a:t>
            </a:r>
            <a:endParaRPr lang="en-US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itchFamily="18" charset="0"/>
            </a:endParaRPr>
          </a:p>
        </p:txBody>
      </p:sp>
      <p:pic>
        <p:nvPicPr>
          <p:cNvPr id="10" name="Рисунок 9" descr="04ak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988840"/>
            <a:ext cx="2646295" cy="352839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1" name="TextBox 10"/>
          <p:cNvSpPr txBox="1"/>
          <p:nvPr/>
        </p:nvSpPr>
        <p:spPr>
          <a:xfrm>
            <a:off x="611560" y="5805264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Georgia" pitchFamily="18" charset="0"/>
              </a:rPr>
              <a:t>Жилой   дом архитектора Мельникова</a:t>
            </a:r>
            <a:endParaRPr lang="en-US" sz="1600" dirty="0">
              <a:latin typeface="Georgia" pitchFamily="18" charset="0"/>
            </a:endParaRPr>
          </a:p>
        </p:txBody>
      </p:sp>
      <p:pic>
        <p:nvPicPr>
          <p:cNvPr id="12" name="Рисунок 11" descr="287_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1988840"/>
            <a:ext cx="4955607" cy="3528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3" name="TextBox 12"/>
          <p:cNvSpPr txBox="1"/>
          <p:nvPr/>
        </p:nvSpPr>
        <p:spPr>
          <a:xfrm>
            <a:off x="3707904" y="5877272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Georgia" pitchFamily="18" charset="0"/>
              </a:rPr>
              <a:t>И. А. </a:t>
            </a:r>
            <a:r>
              <a:rPr lang="ru-RU" sz="1600" dirty="0" err="1" smtClean="0">
                <a:latin typeface="Georgia" pitchFamily="18" charset="0"/>
              </a:rPr>
              <a:t>Глосов</a:t>
            </a:r>
            <a:r>
              <a:rPr lang="ru-RU" sz="1600" dirty="0" smtClean="0">
                <a:latin typeface="Georgia" pitchFamily="18" charset="0"/>
              </a:rPr>
              <a:t>. Проект клуба им. Зуева в Москве</a:t>
            </a:r>
            <a:endParaRPr lang="en-US" sz="16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963452"/>
            <a:ext cx="8229600" cy="538609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 anchorCtr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Стили современной архитектуры</a:t>
            </a:r>
            <a:endParaRPr lang="en-US" sz="32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5004048" y="1772817"/>
            <a:ext cx="3888432" cy="504055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>
            <a:bevelT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Минимализм</a:t>
            </a:r>
            <a:endParaRPr lang="en-US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932040" y="2636912"/>
            <a:ext cx="3960440" cy="371801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       </a:t>
            </a:r>
            <a:r>
              <a:rPr lang="ru-RU" sz="1800" dirty="0" smtClean="0">
                <a:latin typeface="Georgia" pitchFamily="18" charset="0"/>
              </a:rPr>
              <a:t>Стиль возник в конце 1940-х годов, его девиз – «ничего лишнего». </a:t>
            </a:r>
          </a:p>
          <a:p>
            <a:pPr>
              <a:buNone/>
            </a:pPr>
            <a:r>
              <a:rPr lang="ru-RU" sz="1800" dirty="0" smtClean="0">
                <a:latin typeface="Georgia" pitchFamily="18" charset="0"/>
              </a:rPr>
              <a:t>       В зданиях такого стиля практически отсутствуют элементы декора, украшения и прочие «излишества». </a:t>
            </a:r>
          </a:p>
          <a:p>
            <a:pPr>
              <a:buNone/>
            </a:pPr>
            <a:r>
              <a:rPr lang="ru-RU" sz="1800" dirty="0" smtClean="0">
                <a:latin typeface="Georgia" pitchFamily="18" charset="0"/>
              </a:rPr>
              <a:t>       Начинается поиск идеальных пропорций, новых цветовых сочетаний.  </a:t>
            </a:r>
            <a:endParaRPr lang="en-US" sz="1800" dirty="0">
              <a:latin typeface="Georgia" pitchFamily="18" charset="0"/>
            </a:endParaRPr>
          </a:p>
        </p:txBody>
      </p:sp>
      <p:pic>
        <p:nvPicPr>
          <p:cNvPr id="6" name="Рисунок 5" descr="Small-Budget-House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988840"/>
            <a:ext cx="4456456" cy="410445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4294967295"/>
          </p:nvPr>
        </p:nvSpPr>
        <p:spPr>
          <a:xfrm>
            <a:off x="1763687" y="980728"/>
            <a:ext cx="5832649" cy="504056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>
            <a:bevelT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Минимализм</a:t>
            </a:r>
            <a:endParaRPr lang="en-US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628800"/>
            <a:ext cx="54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Georgia" pitchFamily="18" charset="0"/>
              </a:rPr>
              <a:t>В интерьере преобладают сталь и другие металлы, изогнутые формы. В то же время, большое внимание уделяется функциональности.   </a:t>
            </a:r>
            <a:endParaRPr lang="en-US" dirty="0"/>
          </a:p>
        </p:txBody>
      </p:sp>
      <p:pic>
        <p:nvPicPr>
          <p:cNvPr id="5" name="Рисунок 4" descr="artlib_gallery-247251-b.jpg"/>
          <p:cNvPicPr>
            <a:picLocks noChangeAspect="1"/>
          </p:cNvPicPr>
          <p:nvPr/>
        </p:nvPicPr>
        <p:blipFill>
          <a:blip r:embed="rId2" cstate="print"/>
          <a:srcRect l="5311" r="1740" b="6521"/>
          <a:stretch>
            <a:fillRect/>
          </a:stretch>
        </p:blipFill>
        <p:spPr>
          <a:xfrm>
            <a:off x="251520" y="2924944"/>
            <a:ext cx="5384235" cy="338437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Рисунок 5" descr="0_5a7c0_b955ec80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1916832"/>
            <a:ext cx="2952328" cy="221424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8" name="Рисунок 7" descr="living-roo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4509120"/>
            <a:ext cx="2952328" cy="18023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963452"/>
            <a:ext cx="8229600" cy="538609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 anchorCtr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Стили современной архитектуры</a:t>
            </a:r>
            <a:endParaRPr lang="en-US" sz="32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4716016" y="1772817"/>
            <a:ext cx="4176464" cy="504055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>
            <a:bevelT/>
          </a:sp3d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Хай-тек</a:t>
            </a:r>
            <a:endParaRPr lang="en-US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716016" y="2564904"/>
            <a:ext cx="4176464" cy="403244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800" dirty="0" smtClean="0">
                <a:latin typeface="Georgia" pitchFamily="18" charset="0"/>
              </a:rPr>
              <a:t>         Стиль возник в конце 1970-х г. и надежно закрепился в современной архитектуре. </a:t>
            </a:r>
          </a:p>
          <a:p>
            <a:pPr>
              <a:buNone/>
            </a:pPr>
            <a:r>
              <a:rPr lang="ru-RU" sz="1800" dirty="0" smtClean="0">
                <a:latin typeface="Georgia" pitchFamily="18" charset="0"/>
              </a:rPr>
              <a:t>         Это стиль высоких технологий, сопровождающих жизнь современного человека. Его девиз: «Дом – машина для жилья». </a:t>
            </a:r>
          </a:p>
          <a:p>
            <a:pPr>
              <a:buNone/>
            </a:pPr>
            <a:r>
              <a:rPr lang="ru-RU" sz="1800" dirty="0" smtClean="0">
                <a:latin typeface="Georgia" pitchFamily="18" charset="0"/>
              </a:rPr>
              <a:t>         Аскетичный дизайн с крупными монолитными формами, повсеместное использование металла и стекла, суперсовременных конструкций и материалов – вот стиль хай-тек.  </a:t>
            </a:r>
            <a:endParaRPr lang="en-US" sz="1800" dirty="0">
              <a:latin typeface="Georgia" pitchFamily="18" charset="0"/>
            </a:endParaRPr>
          </a:p>
        </p:txBody>
      </p:sp>
      <p:pic>
        <p:nvPicPr>
          <p:cNvPr id="9" name="Рисунок 8" descr="х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772816"/>
            <a:ext cx="3599150" cy="479715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4294967295"/>
          </p:nvPr>
        </p:nvSpPr>
        <p:spPr>
          <a:xfrm>
            <a:off x="1763687" y="980728"/>
            <a:ext cx="5832649" cy="504056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>
            <a:bevelT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Индустриальный хай-тек</a:t>
            </a:r>
            <a:endParaRPr lang="en-US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72200" y="3933056"/>
            <a:ext cx="26642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Georgia" pitchFamily="18" charset="0"/>
              </a:rPr>
              <a:t>  Здания в стиле индустриальный хай-тек – так называемые «этажерки», характеризуются выносом элементов коммуникаций на фасад здания (лестницы, лифты).</a:t>
            </a:r>
            <a:endParaRPr lang="en-US" dirty="0">
              <a:latin typeface="Georgia" pitchFamily="18" charset="0"/>
            </a:endParaRPr>
          </a:p>
        </p:txBody>
      </p:sp>
      <p:pic>
        <p:nvPicPr>
          <p:cNvPr id="6" name="Рисунок 5" descr="Lloyd-lifts-02.jpg"/>
          <p:cNvPicPr>
            <a:picLocks noChangeAspect="1"/>
          </p:cNvPicPr>
          <p:nvPr/>
        </p:nvPicPr>
        <p:blipFill>
          <a:blip r:embed="rId2" cstate="print"/>
          <a:srcRect t="3349" r="16995"/>
          <a:stretch>
            <a:fillRect/>
          </a:stretch>
        </p:blipFill>
        <p:spPr>
          <a:xfrm>
            <a:off x="6444208" y="1844824"/>
            <a:ext cx="2376264" cy="207842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8" name="Рисунок 7" descr="Lloyd-lifts-03.jpg"/>
          <p:cNvPicPr>
            <a:picLocks noChangeAspect="1"/>
          </p:cNvPicPr>
          <p:nvPr/>
        </p:nvPicPr>
        <p:blipFill>
          <a:blip r:embed="rId3" cstate="print"/>
          <a:srcRect l="20278" b="3609"/>
          <a:stretch>
            <a:fillRect/>
          </a:stretch>
        </p:blipFill>
        <p:spPr>
          <a:xfrm>
            <a:off x="107504" y="1844824"/>
            <a:ext cx="2830886" cy="432048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Рисунок 8" descr="439px-Lloyds_Building_stair_cas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79154" y="1844824"/>
            <a:ext cx="3161151" cy="432048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4294967295"/>
          </p:nvPr>
        </p:nvSpPr>
        <p:spPr>
          <a:xfrm>
            <a:off x="1763687" y="980728"/>
            <a:ext cx="5832649" cy="504056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>
            <a:bevelT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Геометрический хай-тек</a:t>
            </a:r>
            <a:endParaRPr lang="en-US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0" y="4077072"/>
            <a:ext cx="41764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latin typeface="Georgia" pitchFamily="18" charset="0"/>
              </a:rPr>
              <a:t>Геометрический хай-тек связан со сложной каркасной системой с использованием новейших элементов конструкций.</a:t>
            </a:r>
          </a:p>
          <a:p>
            <a:r>
              <a:rPr lang="ru-RU" dirty="0" smtClean="0"/>
              <a:t>В этом направлении часто используются базовые стержни и различные тросы и растяжки.</a:t>
            </a:r>
            <a:r>
              <a:rPr lang="ru-RU" dirty="0" smtClean="0">
                <a:latin typeface="Georgia" pitchFamily="18" charset="0"/>
              </a:rPr>
              <a:t>  </a:t>
            </a:r>
            <a:endParaRPr lang="en-US" dirty="0">
              <a:latin typeface="Georgia" pitchFamily="18" charset="0"/>
            </a:endParaRPr>
          </a:p>
        </p:txBody>
      </p:sp>
      <p:pic>
        <p:nvPicPr>
          <p:cNvPr id="4" name="Рисунок 3" descr="2839_centrepoint tow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772816"/>
            <a:ext cx="3384376" cy="481905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772816"/>
            <a:ext cx="3348372" cy="223224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6" name="TextBox 5"/>
          <p:cNvSpPr txBox="1"/>
          <p:nvPr/>
        </p:nvSpPr>
        <p:spPr>
          <a:xfrm>
            <a:off x="4067944" y="6093296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Georgia" pitchFamily="18" charset="0"/>
              </a:rPr>
              <a:t>Сиднейская башня </a:t>
            </a:r>
          </a:p>
          <a:p>
            <a:pPr algn="ctr"/>
            <a:r>
              <a:rPr lang="ru-RU" sz="1600" dirty="0" smtClean="0">
                <a:latin typeface="Georgia" pitchFamily="18" charset="0"/>
              </a:rPr>
              <a:t>(</a:t>
            </a:r>
            <a:r>
              <a:rPr lang="ru-RU" sz="1600" dirty="0" err="1" smtClean="0">
                <a:latin typeface="Georgia" pitchFamily="18" charset="0"/>
              </a:rPr>
              <a:t>Центрепоинт</a:t>
            </a:r>
            <a:r>
              <a:rPr lang="ru-RU" sz="1600" dirty="0" smtClean="0">
                <a:latin typeface="Georgia" pitchFamily="18" charset="0"/>
              </a:rPr>
              <a:t> </a:t>
            </a:r>
            <a:r>
              <a:rPr lang="ru-RU" sz="1600" dirty="0" err="1" smtClean="0">
                <a:latin typeface="Georgia" pitchFamily="18" charset="0"/>
              </a:rPr>
              <a:t>Товер</a:t>
            </a:r>
            <a:r>
              <a:rPr lang="ru-RU" sz="1600" dirty="0" smtClean="0">
                <a:latin typeface="Georgia" pitchFamily="18" charset="0"/>
              </a:rPr>
              <a:t>)</a:t>
            </a:r>
            <a:endParaRPr lang="en-US" sz="16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4294967295"/>
          </p:nvPr>
        </p:nvSpPr>
        <p:spPr>
          <a:xfrm>
            <a:off x="1763687" y="980728"/>
            <a:ext cx="5832649" cy="504056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>
            <a:bevelT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Бионический</a:t>
            </a: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 хай-тек</a:t>
            </a:r>
            <a:endParaRPr lang="en-US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772817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dirty="0" err="1" smtClean="0"/>
              <a:t>Бионический</a:t>
            </a:r>
            <a:r>
              <a:rPr lang="ru-RU" dirty="0" smtClean="0"/>
              <a:t> хай-тек – это использование форм живой природы в архитектуре.  </a:t>
            </a:r>
          </a:p>
          <a:p>
            <a:r>
              <a:rPr lang="ru-RU" dirty="0" smtClean="0"/>
              <a:t> Мембранные перекрытия, подвесные конструкции, гибкие нити становятся     элементами зданий. </a:t>
            </a:r>
          </a:p>
          <a:p>
            <a:r>
              <a:rPr lang="ru-RU" dirty="0" smtClean="0"/>
              <a:t>   </a:t>
            </a:r>
            <a:endParaRPr lang="en-US" dirty="0"/>
          </a:p>
        </p:txBody>
      </p:sp>
      <p:pic>
        <p:nvPicPr>
          <p:cNvPr id="4" name="Рисунок 3" descr="bionicheskij haj-tek v arhitekture Hudozhestvennyj muzej Miluok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3" y="2780928"/>
            <a:ext cx="5088565" cy="381642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Рисунок 4" descr="bionicheskij haj-tek v arhitektureLondonskij Ogurec.jpg"/>
          <p:cNvPicPr>
            <a:picLocks noChangeAspect="1"/>
          </p:cNvPicPr>
          <p:nvPr/>
        </p:nvPicPr>
        <p:blipFill>
          <a:blip r:embed="rId3" cstate="print"/>
          <a:srcRect l="24690" t="13115" r="23066"/>
          <a:stretch>
            <a:fillRect/>
          </a:stretch>
        </p:blipFill>
        <p:spPr>
          <a:xfrm>
            <a:off x="5868144" y="2780928"/>
            <a:ext cx="2943249" cy="381642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4B4B4B"/>
      </a:dk1>
      <a:lt1>
        <a:sysClr val="window" lastClr="F0F0F0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425</TotalTime>
  <Words>752</Words>
  <Application>Microsoft Office PowerPoint</Application>
  <PresentationFormat>Экран (4:3)</PresentationFormat>
  <Paragraphs>69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Город сегодня и завтра</vt:lpstr>
      <vt:lpstr>Стили современной архитектуры</vt:lpstr>
      <vt:lpstr>Слайд 3</vt:lpstr>
      <vt:lpstr>Стили современной архитектуры</vt:lpstr>
      <vt:lpstr>Слайд 5</vt:lpstr>
      <vt:lpstr>Стили современной архитектуры</vt:lpstr>
      <vt:lpstr>Слайд 7</vt:lpstr>
      <vt:lpstr>Слайд 8</vt:lpstr>
      <vt:lpstr>Слайд 9</vt:lpstr>
      <vt:lpstr>Стили современной архитектуры</vt:lpstr>
      <vt:lpstr>Слайд 11</vt:lpstr>
      <vt:lpstr>Стили современной архитектуры</vt:lpstr>
      <vt:lpstr>Архитектура будущего</vt:lpstr>
      <vt:lpstr>Архитектура будущего</vt:lpstr>
      <vt:lpstr>Архитектура будущего</vt:lpstr>
      <vt:lpstr>Архитектура будущего</vt:lpstr>
      <vt:lpstr>Архитектура будущего</vt:lpstr>
      <vt:lpstr>Архитектура будущего</vt:lpstr>
      <vt:lpstr>Архитектура будущего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 сегодня и завтра</dc:title>
  <cp:lastModifiedBy>User</cp:lastModifiedBy>
  <cp:revision>73</cp:revision>
  <dcterms:modified xsi:type="dcterms:W3CDTF">2019-11-30T14:11:27Z</dcterms:modified>
</cp:coreProperties>
</file>