
<file path=[Content_Types].xml><?xml version="1.0" encoding="utf-8"?>
<Types xmlns="http://schemas.openxmlformats.org/package/2006/content-types">
  <Default Extension="xml" ContentType="application/xml"/>
  <Default Extension="png" ContentType="image/png"/>
  <Default Extension="jpeg" ContentType="image/jpeg"/>
  <Default Extension="jpg" ContentType="image/jpeg"/>
  <Default Extension="mp3" ContentType="audio/unknown"/>
  <Default Extension="rels" ContentType="application/vnd.openxmlformats-package.relationships+xml"/>
  <Default Extension="bin" ContentType="application/vnd.openxmlformats-officedocument.presentationml.printerSettings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2" r:id="rId1"/>
  </p:sldMasterIdLst>
  <p:notesMasterIdLst>
    <p:notesMasterId r:id="rId25"/>
  </p:notesMasterIdLst>
  <p:sldIdLst>
    <p:sldId id="290" r:id="rId2"/>
    <p:sldId id="256" r:id="rId3"/>
    <p:sldId id="272" r:id="rId4"/>
    <p:sldId id="299" r:id="rId5"/>
    <p:sldId id="260" r:id="rId6"/>
    <p:sldId id="266" r:id="rId7"/>
    <p:sldId id="267" r:id="rId8"/>
    <p:sldId id="281" r:id="rId9"/>
    <p:sldId id="264" r:id="rId10"/>
    <p:sldId id="285" r:id="rId11"/>
    <p:sldId id="316" r:id="rId12"/>
    <p:sldId id="317" r:id="rId13"/>
    <p:sldId id="315" r:id="rId14"/>
    <p:sldId id="305" r:id="rId15"/>
    <p:sldId id="310" r:id="rId16"/>
    <p:sldId id="312" r:id="rId17"/>
    <p:sldId id="320" r:id="rId18"/>
    <p:sldId id="262" r:id="rId19"/>
    <p:sldId id="263" r:id="rId20"/>
    <p:sldId id="303" r:id="rId21"/>
    <p:sldId id="300" r:id="rId22"/>
    <p:sldId id="268" r:id="rId23"/>
    <p:sldId id="301" r:id="rId24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Стандартный раздел" id="{5B2054B5-4514-9148-84FC-CE7ECF8E8824}">
          <p14:sldIdLst>
            <p14:sldId id="290"/>
            <p14:sldId id="256"/>
            <p14:sldId id="272"/>
            <p14:sldId id="299"/>
            <p14:sldId id="260"/>
            <p14:sldId id="266"/>
            <p14:sldId id="267"/>
            <p14:sldId id="281"/>
            <p14:sldId id="264"/>
            <p14:sldId id="285"/>
            <p14:sldId id="316"/>
            <p14:sldId id="317"/>
            <p14:sldId id="315"/>
            <p14:sldId id="305"/>
            <p14:sldId id="310"/>
            <p14:sldId id="312"/>
            <p14:sldId id="320"/>
            <p14:sldId id="262"/>
            <p14:sldId id="263"/>
            <p14:sldId id="303"/>
            <p14:sldId id="300"/>
            <p14:sldId id="268"/>
          </p14:sldIdLst>
        </p14:section>
        <p14:section name="Раздел без заголовка" id="{40C60A75-9B44-D64E-A6F3-8E325D7261A3}">
          <p14:sldIdLst/>
        </p14:section>
        <p14:section name="Раздел без заголовка" id="{E92903A8-275D-D14F-8CC0-744E0AA1C74A}">
          <p14:sldIdLst>
            <p14:sldId id="301"/>
          </p14:sldIdLst>
        </p14:section>
        <p14:section name="Раздел без заголовка" id="{0C6E0316-CDCC-5E40-8289-C1DB5ECAEA5C}">
          <p14:sldIdLst/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87" autoAdjust="0"/>
    <p:restoredTop sz="87865" autoAdjust="0"/>
  </p:normalViewPr>
  <p:slideViewPr>
    <p:cSldViewPr>
      <p:cViewPr>
        <p:scale>
          <a:sx n="50" d="100"/>
          <a:sy n="50" d="100"/>
        </p:scale>
        <p:origin x="-2744" y="-7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04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58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notesMaster" Target="notesMasters/notesMaster1.xml"/><Relationship Id="rId26" Type="http://schemas.openxmlformats.org/officeDocument/2006/relationships/printerSettings" Target="printerSettings/printerSettings1.bin"/><Relationship Id="rId27" Type="http://schemas.openxmlformats.org/officeDocument/2006/relationships/presProps" Target="presProps.xml"/><Relationship Id="rId28" Type="http://schemas.openxmlformats.org/officeDocument/2006/relationships/viewProps" Target="viewProps.xml"/><Relationship Id="rId29" Type="http://schemas.openxmlformats.org/officeDocument/2006/relationships/theme" Target="theme/theme1.xml"/><Relationship Id="rId3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B41537-013F-A24F-B57A-240B59D04D0F}" type="datetimeFigureOut">
              <a:rPr lang="ru-RU" smtClean="0"/>
              <a:t>10.04.17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ECA1AD-F34C-D94C-80D7-6AD03289B1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80368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10.04.17</a:t>
            </a:fld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89C0F2-17E0-497A-9BBE-0C73201AAFE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xmlns:p14="http://schemas.microsoft.com/office/powerpoint/2010/main" spd="slow" advClick="0" advTm="12000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.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10.04.17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 spd="slow" advClick="0" advTm="12000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. загол.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10.04.17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xmlns:p14="http://schemas.microsoft.com/office/powerpoint/2010/main" spd="slow" advClick="0" advTm="12000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10.04.17</a:t>
            </a:fld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xmlns:p14="http://schemas.microsoft.com/office/powerpoint/2010/main" spd="slow" advClick="0" advTm="12000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10.04.17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 spd="slow" advClick="0" advTm="12000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10.04.17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 spd="slow" advClick="0" advTm="12000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10.04.17</a:t>
            </a:fld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xmlns:p14="http://schemas.microsoft.com/office/powerpoint/2010/main" spd="slow" advClick="0" advTm="12000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10.04.17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xmlns:p14="http://schemas.microsoft.com/office/powerpoint/2010/main" spd="slow" advClick="0" advTm="12000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10.04.17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xmlns:p14="http://schemas.microsoft.com/office/powerpoint/2010/main" spd="slow" advClick="0" advTm="12000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10.04.17</a:t>
            </a:fld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 xmlns:p14="http://schemas.microsoft.com/office/powerpoint/2010/main" spd="slow" advClick="0" advTm="12000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Чтобы добавить рисунок, перетащите его на заполнитель или щелкните значок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10.04.17</a:t>
            </a:fld>
            <a:endParaRPr lang="en-US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xmlns:p14="http://schemas.microsoft.com/office/powerpoint/2010/main" spd="slow" advClick="0" advTm="12000">
    <p:wipe/>
  </p:transition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7EAF463A-BC7C-46EE-9F1E-7F377CCA4891}" type="datetimeFigureOut">
              <a:rPr lang="en-US" smtClean="0"/>
              <a:pPr/>
              <a:t>10.04.17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43" r:id="rId1"/>
    <p:sldLayoutId id="2147483844" r:id="rId2"/>
    <p:sldLayoutId id="2147483845" r:id="rId3"/>
    <p:sldLayoutId id="2147483846" r:id="rId4"/>
    <p:sldLayoutId id="2147483847" r:id="rId5"/>
    <p:sldLayoutId id="2147483848" r:id="rId6"/>
    <p:sldLayoutId id="2147483849" r:id="rId7"/>
    <p:sldLayoutId id="2147483850" r:id="rId8"/>
    <p:sldLayoutId id="2147483851" r:id="rId9"/>
    <p:sldLayoutId id="2147483852" r:id="rId10"/>
    <p:sldLayoutId id="2147483853" r:id="rId11"/>
  </p:sldLayoutIdLst>
  <p:transition xmlns:p14="http://schemas.microsoft.com/office/powerpoint/2010/main" spd="slow" advClick="0" advTm="12000">
    <p:wipe/>
  </p:transition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2.png"/><Relationship Id="rId5" Type="http://schemas.openxmlformats.org/officeDocument/2006/relationships/image" Target="../media/image3.png"/><Relationship Id="rId1" Type="http://schemas.microsoft.com/office/2007/relationships/media" Target="../media/media1.wav"/><Relationship Id="rId2" Type="http://schemas.openxmlformats.org/officeDocument/2006/relationships/audio" Target="../media/media1.wav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4" Type="http://schemas.openxmlformats.org/officeDocument/2006/relationships/image" Target="../media/image15.jpeg"/><Relationship Id="rId5" Type="http://schemas.openxmlformats.org/officeDocument/2006/relationships/image" Target="../media/image16.png"/><Relationship Id="rId1" Type="http://schemas.microsoft.com/office/2007/relationships/media" Target="file:///C:\Documents%20and%20Settings\&#1040;&#1083;&#1077;&#1082;&#1089;&#1072;&#1085;&#1076;&#1088;&#1072;\&#1056;&#1072;&#1073;&#1086;&#1095;&#1080;&#1081;%20&#1089;&#1090;&#1086;&#1083;\&#1084;&#1072;&#1084;&#1077;\Pesnj_zvezdoceta_-Krasnaj_Sapocka-.mp3" TargetMode="External"/><Relationship Id="rId2" Type="http://schemas.openxmlformats.org/officeDocument/2006/relationships/audio" Target="file:///C:\Documents%20and%20Settings\&#1040;&#1083;&#1077;&#1082;&#1089;&#1072;&#1085;&#1076;&#1088;&#1072;\&#1056;&#1072;&#1073;&#1086;&#1095;&#1080;&#1081;%20&#1089;&#1090;&#1086;&#1083;\&#1084;&#1072;&#1084;&#1077;\Pesnj_zvezdoceta_-Krasnaj_Sapocka-.mp3" TargetMode="Externa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20.jpeg"/><Relationship Id="rId5" Type="http://schemas.openxmlformats.org/officeDocument/2006/relationships/image" Target="../media/image21.jpeg"/><Relationship Id="rId6" Type="http://schemas.openxmlformats.org/officeDocument/2006/relationships/image" Target="../media/image3.png"/><Relationship Id="rId1" Type="http://schemas.microsoft.com/office/2007/relationships/media" Target="../media/media2.mp3"/><Relationship Id="rId2" Type="http://schemas.openxmlformats.org/officeDocument/2006/relationships/audio" Target="../media/media2.mp3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4" Type="http://schemas.openxmlformats.org/officeDocument/2006/relationships/image" Target="../media/image22.jpeg"/><Relationship Id="rId5" Type="http://schemas.openxmlformats.org/officeDocument/2006/relationships/image" Target="../media/image23.png"/><Relationship Id="rId6" Type="http://schemas.openxmlformats.org/officeDocument/2006/relationships/image" Target="../media/image3.png"/><Relationship Id="rId1" Type="http://schemas.microsoft.com/office/2007/relationships/media" Target="../media/media3.wav"/><Relationship Id="rId2" Type="http://schemas.openxmlformats.org/officeDocument/2006/relationships/audio" Target="../media/media3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4" Type="http://schemas.openxmlformats.org/officeDocument/2006/relationships/image" Target="../media/image24.jpeg"/><Relationship Id="rId5" Type="http://schemas.openxmlformats.org/officeDocument/2006/relationships/image" Target="../media/image3.png"/><Relationship Id="rId1" Type="http://schemas.microsoft.com/office/2007/relationships/media" Target="../media/media4.wav"/><Relationship Id="rId2" Type="http://schemas.openxmlformats.org/officeDocument/2006/relationships/audio" Target="../media/media4.wav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image" Target="../media/image25.jpeg"/><Relationship Id="rId5" Type="http://schemas.openxmlformats.org/officeDocument/2006/relationships/image" Target="../media/image3.png"/><Relationship Id="rId1" Type="http://schemas.microsoft.com/office/2007/relationships/media" Target="../media/media5.wav"/><Relationship Id="rId2" Type="http://schemas.openxmlformats.org/officeDocument/2006/relationships/audio" Target="../media/media5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4" Type="http://schemas.openxmlformats.org/officeDocument/2006/relationships/image" Target="../media/image26.jpeg"/><Relationship Id="rId5" Type="http://schemas.openxmlformats.org/officeDocument/2006/relationships/image" Target="../media/image3.png"/><Relationship Id="rId1" Type="http://schemas.microsoft.com/office/2007/relationships/media" Target="../media/media6.wav"/><Relationship Id="rId2" Type="http://schemas.openxmlformats.org/officeDocument/2006/relationships/audio" Target="../media/media6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4" Type="http://schemas.openxmlformats.org/officeDocument/2006/relationships/image" Target="../media/image3.png"/><Relationship Id="rId1" Type="http://schemas.microsoft.com/office/2007/relationships/media" Target="../media/media7.wav"/><Relationship Id="rId2" Type="http://schemas.openxmlformats.org/officeDocument/2006/relationships/audio" Target="../media/media7.wav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Нам покорятся звезды,</a:t>
            </a:r>
            <a:br>
              <a:rPr lang="ru-RU" dirty="0" smtClean="0"/>
            </a:br>
            <a:r>
              <a:rPr lang="ru-RU" dirty="0" smtClean="0"/>
              <a:t>откроются миры</a:t>
            </a:r>
            <a:endParaRPr lang="ru-RU" dirty="0"/>
          </a:p>
        </p:txBody>
      </p:sp>
      <p:pic>
        <p:nvPicPr>
          <p:cNvPr id="3" name="Изображение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051034" y="-533400"/>
            <a:ext cx="10195034" cy="73914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81000" y="-152400"/>
            <a:ext cx="8001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/>
              <a:t>Нам покорятся звезды,</a:t>
            </a:r>
          </a:p>
          <a:p>
            <a:pPr algn="ctr"/>
            <a:r>
              <a:rPr lang="ru-RU" sz="4000" dirty="0"/>
              <a:t>о</a:t>
            </a:r>
            <a:r>
              <a:rPr lang="ru-RU" sz="4000" dirty="0" smtClean="0"/>
              <a:t>ткроются миры</a:t>
            </a:r>
            <a:endParaRPr lang="ru-RU" sz="4000" dirty="0"/>
          </a:p>
        </p:txBody>
      </p:sp>
      <p:pic>
        <p:nvPicPr>
          <p:cNvPr id="4" name="Звук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178800" y="5892800"/>
            <a:ext cx="812800" cy="8128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-533400" y="4038600"/>
            <a:ext cx="8839200" cy="2862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dirty="0" smtClean="0"/>
          </a:p>
          <a:p>
            <a:pPr algn="ctr"/>
            <a:r>
              <a:rPr lang="ru-RU" b="1" dirty="0" smtClean="0"/>
              <a:t>ГБОУ «Школа №1236  с углубленным изучением иностранного языка</a:t>
            </a:r>
          </a:p>
          <a:p>
            <a:pPr algn="ctr"/>
            <a:r>
              <a:rPr lang="ru-RU" b="1" dirty="0"/>
              <a:t>и</a:t>
            </a:r>
            <a:r>
              <a:rPr lang="ru-RU" b="1" dirty="0" smtClean="0"/>
              <a:t>мени С.В. </a:t>
            </a:r>
            <a:r>
              <a:rPr lang="ru-RU" b="1" dirty="0" err="1" smtClean="0"/>
              <a:t>Милашенкова</a:t>
            </a:r>
            <a:r>
              <a:rPr lang="ru-RU" b="1" dirty="0" smtClean="0"/>
              <a:t>» Д/ОО1446</a:t>
            </a:r>
            <a:endParaRPr lang="ru-RU" b="1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r>
              <a:rPr lang="ru-RU" dirty="0" smtClean="0"/>
              <a:t>          Презентацию подготовила и провела воспитатель:</a:t>
            </a:r>
          </a:p>
          <a:p>
            <a:pPr algn="ctr"/>
            <a:r>
              <a:rPr lang="ru-RU" dirty="0" smtClean="0"/>
              <a:t>      </a:t>
            </a:r>
            <a:r>
              <a:rPr lang="ru-RU" smtClean="0"/>
              <a:t>    </a:t>
            </a:r>
            <a:r>
              <a:rPr lang="ru-RU" dirty="0" smtClean="0"/>
              <a:t>Теплова. В.В. </a:t>
            </a:r>
          </a:p>
          <a:p>
            <a:pPr algn="ctr"/>
            <a:endParaRPr lang="ru-RU" dirty="0" smtClean="0"/>
          </a:p>
          <a:p>
            <a:pPr algn="ctr"/>
            <a:r>
              <a:rPr lang="ru-RU" dirty="0" smtClean="0"/>
              <a:t>                                                                                                                         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71461068"/>
      </p:ext>
    </p:extLst>
  </p:cSld>
  <p:clrMapOvr>
    <a:masterClrMapping/>
  </p:clrMapOvr>
  <p:transition xmlns:p14="http://schemas.microsoft.com/office/powerpoint/2010/main" spd="slow" advClick="0" advTm="34805">
    <p:wip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1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89" b="8989"/>
          <a:stretch>
            <a:fillRect/>
          </a:stretch>
        </p:blipFill>
        <p:spPr bwMode="auto">
          <a:xfrm>
            <a:off x="152400" y="152400"/>
            <a:ext cx="6858000" cy="652775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bg2">
                <a:lumMod val="75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7010400" y="457200"/>
            <a:ext cx="2133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/>
              <a:t>Созвездие – это узор из звезд , </a:t>
            </a:r>
            <a:endParaRPr lang="ru-RU" sz="2000" dirty="0" smtClean="0"/>
          </a:p>
          <a:p>
            <a:r>
              <a:rPr lang="ru-RU" sz="2000" dirty="0"/>
              <a:t>создающих какую-либо фигуру.</a:t>
            </a:r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769998813"/>
      </p:ext>
    </p:extLst>
  </p:cSld>
  <p:clrMapOvr>
    <a:masterClrMapping/>
  </p:clrMapOvr>
  <p:transition xmlns:p14="http://schemas.microsoft.com/office/powerpoint/2010/main" spd="slow" advClick="0" advTm="25995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5420918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2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5029200" y="0"/>
            <a:ext cx="41148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/>
              <a:t>Константин Эдуардович Циолковский </a:t>
            </a:r>
            <a:r>
              <a:rPr lang="ru-RU" sz="2000" dirty="0"/>
              <a:t>(</a:t>
            </a:r>
            <a:r>
              <a:rPr lang="ru-RU" sz="2000" dirty="0" smtClean="0"/>
              <a:t>1857</a:t>
            </a:r>
            <a:r>
              <a:rPr lang="ru-RU" sz="2000" dirty="0"/>
              <a:t>-1935)</a:t>
            </a:r>
            <a:br>
              <a:rPr lang="ru-RU" sz="2000" dirty="0"/>
            </a:br>
            <a:endParaRPr lang="ru-RU" sz="2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715000" y="914400"/>
            <a:ext cx="3429000" cy="4801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ru-RU" dirty="0">
                <a:latin typeface="Times New Roman" charset="0"/>
                <a:cs typeface="Times New Roman" charset="0"/>
              </a:rPr>
              <a:t>учитель из Калуги, хорошо знавший физику, математику, химию, астрономию, механику. Он является автором проектов дирижаблей, работ в области аэродинамики и ракетной техники, одним из основоположников теории межпланетных сообщений с помощью ракет, разработчиком принципа ракетного движения. Учёный ,который впервые в истории человечества разработал теорию полетов в космос, смог наметить путь, по которому человечество вышло в космос.</a:t>
            </a:r>
            <a:r>
              <a:rPr lang="ru-RU" b="1" u="sng" dirty="0">
                <a:latin typeface="Times New Roman" charset="0"/>
                <a:cs typeface="Times New Roman" charset="0"/>
              </a:rPr>
              <a:t> </a:t>
            </a:r>
            <a:endParaRPr lang="ru-RU" dirty="0">
              <a:latin typeface="Times New Roman" charset="0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8479815"/>
      </p:ext>
    </p:extLst>
  </p:cSld>
  <p:clrMapOvr>
    <a:masterClrMapping/>
  </p:clrMapOvr>
  <p:transition xmlns:p14="http://schemas.microsoft.com/office/powerpoint/2010/main" spd="slow" advClick="0" advTm="42031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 noChangeArrowheads="1"/>
          </p:cNvPicPr>
          <p:nvPr/>
        </p:nvPicPr>
        <p:blipFill>
          <a:blip r:embed="rId2" cstate="print"/>
          <a:srcRect l="52209"/>
          <a:stretch>
            <a:fillRect/>
          </a:stretch>
        </p:blipFill>
        <p:spPr>
          <a:xfrm>
            <a:off x="0" y="50698"/>
            <a:ext cx="5375121" cy="68073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2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Прямоугольник 2"/>
          <p:cNvSpPr/>
          <p:nvPr/>
        </p:nvSpPr>
        <p:spPr>
          <a:xfrm rot="10800000" flipV="1">
            <a:off x="5181599" y="-227789"/>
            <a:ext cx="39624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000" dirty="0" smtClean="0"/>
          </a:p>
          <a:p>
            <a:pPr algn="ctr"/>
            <a:r>
              <a:rPr lang="ru-RU" sz="2000" dirty="0" smtClean="0"/>
              <a:t>Сергей </a:t>
            </a:r>
            <a:r>
              <a:rPr lang="ru-RU" sz="2000" dirty="0"/>
              <a:t>Павлович Королёв (1906-1966)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715000" y="990600"/>
            <a:ext cx="3429000" cy="3088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90000"/>
              </a:lnSpc>
              <a:buFont typeface="Wingdings 2" charset="0"/>
              <a:buNone/>
            </a:pPr>
            <a:r>
              <a:rPr lang="ru-RU" dirty="0">
                <a:latin typeface="Times New Roman" charset="0"/>
                <a:cs typeface="Times New Roman" charset="0"/>
              </a:rPr>
              <a:t> ученый, конструктор , изобретатель первых советских космических кораблей. Под его руководством были созданы баллистические и геофизические ракеты, первые искусственные спутники Земли, первые космические корабли, на которых впервые в истории совершены космический полёт человека и выход человека в космос.</a:t>
            </a:r>
          </a:p>
        </p:txBody>
      </p:sp>
    </p:spTree>
    <p:extLst>
      <p:ext uri="{BB962C8B-B14F-4D97-AF65-F5344CB8AC3E}">
        <p14:creationId xmlns:p14="http://schemas.microsoft.com/office/powerpoint/2010/main" val="1751538254"/>
      </p:ext>
    </p:extLst>
  </p:cSld>
  <p:clrMapOvr>
    <a:masterClrMapping/>
  </p:clrMapOvr>
  <p:transition xmlns:p14="http://schemas.microsoft.com/office/powerpoint/2010/main" spd="slow" advClick="0" advTm="23293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254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-1143000"/>
            <a:ext cx="9395633" cy="8001000"/>
          </a:xfrm>
          <a:prstGeom prst="rect">
            <a:avLst/>
          </a:prstGeom>
        </p:spPr>
      </p:pic>
      <p:pic>
        <p:nvPicPr>
          <p:cNvPr id="6" name="Pesnj_zvezdoceta_-Krasnaj_Sapocka-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04800" y="5334000"/>
            <a:ext cx="5410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/>
              <a:t>4 октября 1957 года был запущен первый искусственный спутник  Земли</a:t>
            </a:r>
          </a:p>
        </p:txBody>
      </p:sp>
    </p:spTree>
    <p:extLst>
      <p:ext uri="{BB962C8B-B14F-4D97-AF65-F5344CB8AC3E}">
        <p14:creationId xmlns:p14="http://schemas.microsoft.com/office/powerpoint/2010/main" val="1633509035"/>
      </p:ext>
    </p:extLst>
  </p:cSld>
  <p:clrMapOvr>
    <a:masterClrMapping/>
  </p:clrMapOvr>
  <p:transition xmlns:p14="http://schemas.microsoft.com/office/powerpoint/2010/main" spd="slow" advClick="0" advTm="12475">
    <p:wip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1" name="Rectangle 5"/>
          <p:cNvSpPr>
            <a:spLocks noChangeArrowheads="1"/>
          </p:cNvSpPr>
          <p:nvPr/>
        </p:nvSpPr>
        <p:spPr bwMode="auto">
          <a:xfrm>
            <a:off x="6781800" y="228600"/>
            <a:ext cx="2209800" cy="72019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ru-RU" sz="2000" dirty="0">
                <a:latin typeface="Arial" charset="0"/>
              </a:rPr>
              <a:t>Прежде чем человек полетел в космос, там побывали животные.</a:t>
            </a:r>
          </a:p>
          <a:p>
            <a:r>
              <a:rPr lang="ru-RU" sz="2000" dirty="0">
                <a:latin typeface="Arial" charset="0"/>
              </a:rPr>
              <a:t>Первой в космос отправилась  собака Лайка. </a:t>
            </a:r>
          </a:p>
          <a:p>
            <a:r>
              <a:rPr lang="ru-RU" sz="2000" dirty="0">
                <a:latin typeface="Arial" charset="0"/>
              </a:rPr>
              <a:t>В то время люди ещё очень мало знали о космосе, а космические аппараты ещё не умели возвращать с орбиты. </a:t>
            </a:r>
          </a:p>
          <a:p>
            <a:r>
              <a:rPr lang="ru-RU" sz="2000" dirty="0">
                <a:latin typeface="Arial" charset="0"/>
              </a:rPr>
              <a:t>Поэтому Лайка навсегда осталась в космическом пространстве. </a:t>
            </a:r>
          </a:p>
          <a:p>
            <a:pPr eaLnBrk="0" hangingPunct="0">
              <a:spcBef>
                <a:spcPct val="50000"/>
              </a:spcBef>
              <a:buClr>
                <a:schemeClr val="hlink"/>
              </a:buClr>
              <a:buSzPct val="80000"/>
              <a:buFont typeface="Wingdings" charset="0"/>
              <a:buChar char="Ø"/>
            </a:pPr>
            <a:endParaRPr lang="ru-RU" sz="2800" dirty="0">
              <a:latin typeface="Arial" charset="0"/>
            </a:endParaRPr>
          </a:p>
        </p:txBody>
      </p:sp>
      <p:pic>
        <p:nvPicPr>
          <p:cNvPr id="450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750"/>
            <a:ext cx="6781800" cy="684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50836438"/>
      </p:ext>
    </p:extLst>
  </p:cSld>
  <p:clrMapOvr>
    <a:masterClrMapping/>
  </p:clrMapOvr>
  <p:transition xmlns:p14="http://schemas.microsoft.com/office/powerpoint/2010/main" spd="slow" advClick="0" advTm="21811">
    <p:wip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1000"/>
                                        <p:tgtEl>
                                          <p:spTgt spid="45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5" descr="D:\РАЗНЫЕ КАРТИНКИ\открытки\день космонавтики\belka-strelka-cro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50077"/>
            <a:ext cx="9085468" cy="5407923"/>
          </a:xfrm>
          <a:prstGeom prst="rect">
            <a:avLst/>
          </a:prstGeom>
          <a:noFill/>
          <a:ln w="53975">
            <a:solidFill>
              <a:schemeClr val="bg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43" name="Прямоугольник 7"/>
          <p:cNvSpPr>
            <a:spLocks noChangeArrowheads="1"/>
          </p:cNvSpPr>
          <p:nvPr/>
        </p:nvSpPr>
        <p:spPr bwMode="auto">
          <a:xfrm>
            <a:off x="0" y="-30020"/>
            <a:ext cx="9144000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cs typeface="Times New Roman"/>
              </a:rPr>
              <a:t>20 августа 1960 года в космос </a:t>
            </a:r>
            <a:r>
              <a:rPr lang="ru-RU" sz="2000" b="1" dirty="0" smtClean="0">
                <a:cs typeface="Times New Roman"/>
              </a:rPr>
              <a:t>полетели </a:t>
            </a:r>
            <a:r>
              <a:rPr lang="ru-RU" sz="2000" b="1" dirty="0">
                <a:cs typeface="Times New Roman"/>
              </a:rPr>
              <a:t>собаки Белка и Стрелка, это были первые животные, которые  благополучно вернулись  из космического полета. После суточного полета они были возвращены на Землю в катапультируемой капсуле и стали мировыми знаменитостями.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-2018143" y="2925778"/>
            <a:ext cx="184666" cy="3693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32240991"/>
      </p:ext>
    </p:extLst>
  </p:cSld>
  <p:clrMapOvr>
    <a:masterClrMapping/>
  </p:clrMapOvr>
  <p:transition xmlns:p14="http://schemas.microsoft.com/office/powerpoint/2010/main" spd="slow" advClick="0" advTm="25018">
    <p:wip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Изображение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7919607"/>
      </p:ext>
    </p:extLst>
  </p:cSld>
  <p:clrMapOvr>
    <a:masterClrMapping/>
  </p:clrMapOvr>
  <p:transition xmlns:p14="http://schemas.microsoft.com/office/powerpoint/2010/main" spd="slow" advClick="0" advTm="7034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>
                <a:latin typeface="Calibri" charset="0"/>
              </a:rPr>
              <a:t>Самым первым космонавтом, который полетел в космос, был Юрий Гагарин</a:t>
            </a:r>
            <a:r>
              <a:rPr lang="ru-RU" sz="1600">
                <a:latin typeface="Calibri" charset="0"/>
              </a:rPr>
              <a:t>.</a:t>
            </a:r>
          </a:p>
        </p:txBody>
      </p:sp>
      <p:sp>
        <p:nvSpPr>
          <p:cNvPr id="6147" name="Содержимое 2"/>
          <p:cNvSpPr>
            <a:spLocks noGrp="1"/>
          </p:cNvSpPr>
          <p:nvPr>
            <p:ph idx="1"/>
          </p:nvPr>
        </p:nvSpPr>
        <p:spPr>
          <a:xfrm>
            <a:off x="0" y="1"/>
            <a:ext cx="9144000" cy="1371600"/>
          </a:xfrm>
        </p:spPr>
        <p:txBody>
          <a:bodyPr/>
          <a:lstStyle/>
          <a:p>
            <a:pPr marL="18288" indent="0">
              <a:buNone/>
            </a:pPr>
            <a:r>
              <a:rPr lang="ru-RU" dirty="0" smtClean="0"/>
              <a:t> 12 апреля  1961 года в 9 часов 57 минут Советский Союз вывел на   орбиту Земли космический корабль- спутник « Восток», с человеком на борту Это был Юрий Алексеевич Гагарин. Полет </a:t>
            </a:r>
            <a:r>
              <a:rPr lang="ru-RU" dirty="0"/>
              <a:t>продолжался 1 час 48 минут. Корабль «Восток» совершил один оборот вокруг  Земли</a:t>
            </a:r>
            <a:r>
              <a:rPr lang="ru-RU" dirty="0" smtClean="0"/>
              <a:t>.</a:t>
            </a:r>
            <a:endParaRPr lang="ru-RU" dirty="0">
              <a:latin typeface="Calibri" charset="0"/>
            </a:endParaRPr>
          </a:p>
        </p:txBody>
      </p:sp>
      <p:pic>
        <p:nvPicPr>
          <p:cNvPr id="6148" name="Picture 2" descr="http://laertsky.com/talks/arch_for/for/120773623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1447800"/>
            <a:ext cx="5334000" cy="5444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 descr="http://upload.wikimedia.org/wikipedia/commons/7/79/Semyorka_Rocket_R7_by_Sergei_Korolyov_in_VDNH_Ostankino_RAF054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81667"/>
            <a:ext cx="3867150" cy="541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NASA_Space_Sound_Recording_Zvuki_otkrytogo_Kosmosa_s_korablej_NASA_2_Tak_zvuchit_Vselennaya_(vmusice.net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31200" y="6248400"/>
            <a:ext cx="8128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6351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3727">
        <p:wipe/>
      </p:transition>
    </mc:Choice>
    <mc:Fallback xmlns="">
      <p:transition xmlns:p14="http://schemas.microsoft.com/office/powerpoint/2010/main" spd="slow" advClick="0" advTm="23727">
        <p:wip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5406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3886200" y="0"/>
            <a:ext cx="1749552" cy="3657600"/>
          </a:xfrm>
        </p:spPr>
        <p:txBody>
          <a:bodyPr>
            <a:normAutofit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i="1" dirty="0" smtClean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4"/>
          </p:nvPr>
        </p:nvSpPr>
        <p:spPr>
          <a:xfrm>
            <a:off x="3657600" y="4333"/>
            <a:ext cx="2819400" cy="3429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i="1" dirty="0" smtClean="0"/>
              <a:t> </a:t>
            </a:r>
            <a:endParaRPr lang="ru-RU" dirty="0"/>
          </a:p>
        </p:txBody>
      </p:sp>
      <p:pic>
        <p:nvPicPr>
          <p:cNvPr id="3076" name="Picture 4" descr="C:\Users\TOSHIBA\Desktop\1302539933_3374085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4419600" cy="6858000"/>
          </a:xfrm>
          <a:prstGeom prst="rect">
            <a:avLst/>
          </a:prstGeom>
          <a:noFill/>
        </p:spPr>
      </p:pic>
      <p:pic>
        <p:nvPicPr>
          <p:cNvPr id="3077" name="Picture 5" descr="C:\Users\TOSHIBA\Desktop\12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19600" y="16933"/>
            <a:ext cx="4724400" cy="3810000"/>
          </a:xfrm>
          <a:prstGeom prst="rect">
            <a:avLst/>
          </a:prstGeom>
          <a:noFill/>
        </p:spPr>
      </p:pic>
      <p:pic>
        <p:nvPicPr>
          <p:cNvPr id="2" name="Звук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178800" y="5892800"/>
            <a:ext cx="812800" cy="8128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724400" y="4038600"/>
            <a:ext cx="437834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 космической ракете</a:t>
            </a:r>
          </a:p>
          <a:p>
            <a:r>
              <a:rPr lang="ru-RU" dirty="0" smtClean="0"/>
              <a:t>С названием  «Восток»</a:t>
            </a:r>
          </a:p>
          <a:p>
            <a:r>
              <a:rPr lang="ru-RU" dirty="0" smtClean="0"/>
              <a:t>Он первым на планете</a:t>
            </a:r>
          </a:p>
          <a:p>
            <a:r>
              <a:rPr lang="ru-RU" dirty="0" smtClean="0"/>
              <a:t>Подняться к звездам мог</a:t>
            </a:r>
          </a:p>
          <a:p>
            <a:r>
              <a:rPr lang="ru-RU" dirty="0" smtClean="0"/>
              <a:t>Поет об этом песни</a:t>
            </a:r>
          </a:p>
          <a:p>
            <a:r>
              <a:rPr lang="ru-RU" dirty="0" smtClean="0"/>
              <a:t>Весенняя капель:</a:t>
            </a:r>
          </a:p>
          <a:p>
            <a:r>
              <a:rPr lang="ru-RU" dirty="0" smtClean="0"/>
              <a:t>Навеки будут вместе</a:t>
            </a:r>
          </a:p>
          <a:p>
            <a:r>
              <a:rPr lang="ru-RU" dirty="0" smtClean="0"/>
              <a:t>Гагарин и апрель</a:t>
            </a:r>
          </a:p>
          <a:p>
            <a:endParaRPr lang="ru-RU" dirty="0"/>
          </a:p>
        </p:txBody>
      </p:sp>
    </p:spTree>
  </p:cSld>
  <p:clrMapOvr>
    <a:masterClrMapping/>
  </p:clrMapOvr>
  <p:transition xmlns:p14="http://schemas.microsoft.com/office/powerpoint/2010/main" spd="slow" advClick="0" advTm="17934">
    <p:wip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32" descr="http://ped-kopilka.ru/images/13%2845%2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371600"/>
            <a:ext cx="9144000" cy="5486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304800" y="0"/>
            <a:ext cx="8839200" cy="1200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Для проведения некоторых исследований нужно, чтобы человек долгое время находился в космосе. Были придуманы космические дома  - орбитальные станции</a:t>
            </a:r>
            <a:endParaRPr lang="ru-RU" sz="2400" dirty="0"/>
          </a:p>
        </p:txBody>
      </p:sp>
      <p:pic>
        <p:nvPicPr>
          <p:cNvPr id="2" name="Звук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178800" y="5892800"/>
            <a:ext cx="812800" cy="812800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slow" advClick="0" advTm="22656">
    <p:wip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/>
          <p:cNvPicPr>
            <a:picLocks noGrp="1"/>
          </p:cNvPicPr>
          <p:nvPr>
            <p:ph sz="quarter" idx="13"/>
          </p:nvPr>
        </p:nvPicPr>
        <p:blipFill>
          <a:blip r:embed="rId2" cstate="print"/>
          <a:srcRect l="14201" r="14201"/>
          <a:stretch>
            <a:fillRect/>
          </a:stretch>
        </p:blipFill>
        <p:spPr>
          <a:xfrm>
            <a:off x="-228600" y="0"/>
            <a:ext cx="7010400" cy="6858000"/>
          </a:xfrm>
          <a:prstGeom prst="rect">
            <a:avLst/>
          </a:prstGeom>
        </p:spPr>
      </p:pic>
      <p:sp>
        <p:nvSpPr>
          <p:cNvPr id="4" name="Содержимое 3"/>
          <p:cNvSpPr>
            <a:spLocks noGrp="1"/>
          </p:cNvSpPr>
          <p:nvPr>
            <p:ph sz="quarter" idx="14"/>
          </p:nvPr>
        </p:nvSpPr>
        <p:spPr>
          <a:xfrm>
            <a:off x="6553200" y="685801"/>
            <a:ext cx="2590800" cy="236219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latin typeface="+mj-lt"/>
              </a:rPr>
              <a:t>   </a:t>
            </a:r>
          </a:p>
          <a:p>
            <a:pPr>
              <a:buNone/>
            </a:pPr>
            <a:r>
              <a:rPr lang="ru-RU" dirty="0" smtClean="0">
                <a:latin typeface="+mj-lt"/>
              </a:rPr>
              <a:t>    В необъятных просторах космоса вращается наша Земля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</p:spTree>
  </p:cSld>
  <p:clrMapOvr>
    <a:masterClrMapping/>
  </p:clrMapOvr>
  <p:transition xmlns:p14="http://schemas.microsoft.com/office/powerpoint/2010/main" spd="slow" advClick="0" advTm="10731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Rectangle 4"/>
          <p:cNvSpPr>
            <a:spLocks noGrp="1" noChangeArrowheads="1"/>
          </p:cNvSpPr>
          <p:nvPr>
            <p:ph type="title"/>
          </p:nvPr>
        </p:nvSpPr>
        <p:spPr>
          <a:xfrm>
            <a:off x="152400" y="0"/>
            <a:ext cx="8991600" cy="304800"/>
          </a:xfrm>
        </p:spPr>
        <p:txBody>
          <a:bodyPr/>
          <a:lstStyle/>
          <a:p>
            <a:pPr algn="ctr" eaLnBrk="1" hangingPunct="1"/>
            <a:r>
              <a:rPr lang="ru-RU" sz="2000" b="1" dirty="0">
                <a:solidFill>
                  <a:schemeClr val="tx1"/>
                </a:solidFill>
                <a:effectLst>
                  <a:outerShdw blurRad="38100" dist="38100" dir="2700000" algn="tl">
                    <a:srgbClr val="010199"/>
                  </a:outerShdw>
                </a:effectLst>
                <a:latin typeface="+mn-lt"/>
                <a:cs typeface="Arial" charset="0"/>
              </a:rPr>
              <a:t>Орбитальная станция</a:t>
            </a:r>
            <a:r>
              <a:rPr lang="ru-RU" sz="2000" dirty="0">
                <a:latin typeface="+mn-lt"/>
                <a:cs typeface="Arial" charset="0"/>
              </a:rPr>
              <a:t> </a:t>
            </a:r>
          </a:p>
        </p:txBody>
      </p:sp>
      <p:pic>
        <p:nvPicPr>
          <p:cNvPr id="9219" name="Picture 6" descr="post-3-1266691203171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8027" y="533400"/>
            <a:ext cx="9179336" cy="632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Звук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178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0222688"/>
      </p:ext>
    </p:extLst>
  </p:cSld>
  <p:clrMapOvr>
    <a:masterClrMapping/>
  </p:clrMapOvr>
  <p:transition xmlns:p14="http://schemas.microsoft.com/office/powerpoint/2010/main" spd="slow" advClick="0" advTm="17146">
    <p:wip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33" descr="http://ped-kopilka.ru/images/14%2839%2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24" y="1219199"/>
            <a:ext cx="9134275" cy="5621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0" y="152400"/>
            <a:ext cx="91440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/>
              <a:t>Спутники</a:t>
            </a:r>
            <a:r>
              <a:rPr lang="ru-RU" dirty="0"/>
              <a:t>, запущенные человеком в космос присылают на Землю снимки нашей планеты и снимки космического пространства.</a:t>
            </a:r>
          </a:p>
        </p:txBody>
      </p:sp>
      <p:pic>
        <p:nvPicPr>
          <p:cNvPr id="4" name="Звук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178800" y="58928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2098827"/>
      </p:ext>
    </p:extLst>
  </p:cSld>
  <p:clrMapOvr>
    <a:masterClrMapping/>
  </p:clrMapOvr>
  <p:transition xmlns:p14="http://schemas.microsoft.com/office/powerpoint/2010/main" spd="slow" advClick="0" advTm="7893">
    <p:wip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5486400" y="838200"/>
            <a:ext cx="312420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Arial" pitchFamily="34" charset="0"/>
              </a:rPr>
              <a:t>Самый первый в космосе,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Arial" pitchFamily="34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Arial" pitchFamily="34" charset="0"/>
              </a:rPr>
              <a:t>Летел с огромной скоростью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Arial" pitchFamily="34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Arial" pitchFamily="34" charset="0"/>
              </a:rPr>
              <a:t>Отважный русский парень, 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Arial" pitchFamily="34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Arial" pitchFamily="34" charset="0"/>
              </a:rPr>
              <a:t>Наш космонавт …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Arial" pitchFamily="34" charset="0"/>
              </a:rPr>
              <a:t> </a:t>
            </a:r>
            <a:endParaRPr lang="ru-RU" sz="2000" dirty="0" smtClean="0"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Arial" pitchFamily="34" charset="0"/>
              </a:rPr>
              <a:t>Планета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effectLst/>
                <a:ea typeface="Times New Roman" pitchFamily="18" charset="0"/>
                <a:cs typeface="Arial" pitchFamily="34" charset="0"/>
              </a:rPr>
              <a:t>голубая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Arial" pitchFamily="34" charset="0"/>
              </a:rPr>
              <a:t>,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Arial" pitchFamily="34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Arial" pitchFamily="34" charset="0"/>
              </a:rPr>
              <a:t>Любимая, родная.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Arial" pitchFamily="34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Arial" pitchFamily="34" charset="0"/>
              </a:rPr>
              <a:t>Она твоя, она моя,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Arial" pitchFamily="34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effectLst/>
                <a:ea typeface="Times New Roman" pitchFamily="18" charset="0"/>
                <a:cs typeface="Arial" pitchFamily="34" charset="0"/>
              </a:rPr>
              <a:t>А называется…</a:t>
            </a:r>
            <a:endParaRPr kumimoji="0" lang="ru-RU" sz="2000" b="0" i="0" u="none" strike="noStrike" cap="none" normalizeH="0" baseline="0" dirty="0" smtClean="0">
              <a:ln>
                <a:noFill/>
              </a:ln>
              <a:effectLst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33400" y="685800"/>
            <a:ext cx="3200400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ea typeface="Times New Roman" pitchFamily="18" charset="0"/>
                <a:cs typeface="Arial" pitchFamily="34" charset="0"/>
              </a:rPr>
              <a:t>Чтобы глаз вооружить                             И со звездами дружить,                                Млечный путь увидеть чтоб,</a:t>
            </a:r>
            <a:br>
              <a:rPr lang="ru-RU" sz="2000" dirty="0" smtClean="0">
                <a:ea typeface="Times New Roman" pitchFamily="18" charset="0"/>
                <a:cs typeface="Arial" pitchFamily="34" charset="0"/>
              </a:rPr>
            </a:br>
            <a:r>
              <a:rPr lang="ru-RU" sz="2000" dirty="0" smtClean="0">
                <a:ea typeface="Times New Roman" pitchFamily="18" charset="0"/>
                <a:cs typeface="Arial" pitchFamily="34" charset="0"/>
              </a:rPr>
              <a:t>Нужен мощный …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ea typeface="Times New Roman" pitchFamily="18" charset="0"/>
                <a:cs typeface="Arial" pitchFamily="34" charset="0"/>
              </a:rPr>
              <a:t> 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ea typeface="Times New Roman" pitchFamily="18" charset="0"/>
                <a:cs typeface="Arial" pitchFamily="34" charset="0"/>
              </a:rPr>
              <a:t>На корабле воздушном,</a:t>
            </a:r>
            <a:br>
              <a:rPr lang="ru-RU" sz="2000" dirty="0" smtClean="0">
                <a:ea typeface="Times New Roman" pitchFamily="18" charset="0"/>
                <a:cs typeface="Arial" pitchFamily="34" charset="0"/>
              </a:rPr>
            </a:br>
            <a:r>
              <a:rPr lang="ru-RU" sz="2000" dirty="0" smtClean="0">
                <a:ea typeface="Times New Roman" pitchFamily="18" charset="0"/>
                <a:cs typeface="Arial" pitchFamily="34" charset="0"/>
              </a:rPr>
              <a:t>Космическом, послушном,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ea typeface="Times New Roman" pitchFamily="18" charset="0"/>
                <a:cs typeface="Arial" pitchFamily="34" charset="0"/>
              </a:rPr>
              <a:t>Мы, обгоняя ветер,</a:t>
            </a:r>
            <a:br>
              <a:rPr lang="ru-RU" sz="2000" dirty="0" smtClean="0">
                <a:ea typeface="Times New Roman" pitchFamily="18" charset="0"/>
                <a:cs typeface="Arial" pitchFamily="34" charset="0"/>
              </a:rPr>
            </a:br>
            <a:r>
              <a:rPr lang="ru-RU" sz="2000" dirty="0" smtClean="0">
                <a:ea typeface="Times New Roman" pitchFamily="18" charset="0"/>
                <a:cs typeface="Arial" pitchFamily="34" charset="0"/>
              </a:rPr>
              <a:t>Несемся на…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000" dirty="0" smtClean="0">
              <a:ea typeface="Times New Roman" pitchFamily="18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ea typeface="Times New Roman" pitchFamily="18" charset="0"/>
                <a:cs typeface="Arial" pitchFamily="34" charset="0"/>
              </a:rPr>
              <a:t>У ракеты есть водитель,</a:t>
            </a:r>
            <a:br>
              <a:rPr lang="ru-RU" sz="2000" dirty="0" smtClean="0">
                <a:ea typeface="Times New Roman" pitchFamily="18" charset="0"/>
                <a:cs typeface="Arial" pitchFamily="34" charset="0"/>
              </a:rPr>
            </a:br>
            <a:r>
              <a:rPr lang="ru-RU" sz="2000" dirty="0" smtClean="0">
                <a:ea typeface="Times New Roman" pitchFamily="18" charset="0"/>
                <a:cs typeface="Arial" pitchFamily="34" charset="0"/>
              </a:rPr>
              <a:t>Невесомости любитель.</a:t>
            </a:r>
            <a:br>
              <a:rPr lang="ru-RU" sz="2000" dirty="0" smtClean="0">
                <a:ea typeface="Times New Roman" pitchFamily="18" charset="0"/>
                <a:cs typeface="Arial" pitchFamily="34" charset="0"/>
              </a:rPr>
            </a:br>
            <a:r>
              <a:rPr lang="ru-RU" sz="2000" dirty="0" smtClean="0">
                <a:ea typeface="Times New Roman" pitchFamily="18" charset="0"/>
                <a:cs typeface="Arial" pitchFamily="34" charset="0"/>
              </a:rPr>
              <a:t>По-английски: «астронавт»,</a:t>
            </a:r>
            <a:br>
              <a:rPr lang="ru-RU" sz="2000" dirty="0" smtClean="0">
                <a:ea typeface="Times New Roman" pitchFamily="18" charset="0"/>
                <a:cs typeface="Arial" pitchFamily="34" charset="0"/>
              </a:rPr>
            </a:br>
            <a:r>
              <a:rPr lang="ru-RU" sz="2000" dirty="0" smtClean="0">
                <a:ea typeface="Times New Roman" pitchFamily="18" charset="0"/>
                <a:cs typeface="Arial" pitchFamily="34" charset="0"/>
              </a:rPr>
              <a:t>А по-русски…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905000" y="228600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dirty="0" smtClean="0"/>
              <a:t>ЗАГАДКИ</a:t>
            </a:r>
            <a:endParaRPr lang="ru-RU" sz="2800" dirty="0"/>
          </a:p>
        </p:txBody>
      </p:sp>
      <p:pic>
        <p:nvPicPr>
          <p:cNvPr id="2" name="Звук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178800" y="5892800"/>
            <a:ext cx="812800" cy="812800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slow" advClick="0" advTm="5627">
    <p:wip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0" y="142849"/>
            <a:ext cx="9144000" cy="619151"/>
          </a:xfrm>
        </p:spPr>
        <p:txBody>
          <a:bodyPr/>
          <a:lstStyle/>
          <a:p>
            <a:pPr algn="ctr"/>
            <a:r>
              <a:rPr lang="ru-RU" sz="2800" dirty="0" smtClean="0"/>
              <a:t>Физкультминутка</a:t>
            </a:r>
            <a:endParaRPr lang="ru-RU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35573" y="1066800"/>
            <a:ext cx="916802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Чтобы </a:t>
            </a:r>
            <a:r>
              <a:rPr lang="ru-RU" sz="2000" dirty="0"/>
              <a:t>в космос полететь, надо многое уметь.</a:t>
            </a:r>
          </a:p>
          <a:p>
            <a:pPr algn="ctr"/>
            <a:r>
              <a:rPr lang="ru-RU" sz="2000" dirty="0"/>
              <a:t>Быть здоровым не лениться, </a:t>
            </a:r>
            <a:r>
              <a:rPr lang="ru-RU" sz="2000" dirty="0" smtClean="0"/>
              <a:t>.</a:t>
            </a:r>
            <a:endParaRPr lang="ru-RU" sz="2000" dirty="0"/>
          </a:p>
          <a:p>
            <a:pPr algn="ctr"/>
            <a:r>
              <a:rPr lang="ru-RU" sz="2000" dirty="0"/>
              <a:t>И зарядку каждый день будем делать – нам не лень!</a:t>
            </a:r>
          </a:p>
          <a:p>
            <a:pPr algn="ctr"/>
            <a:r>
              <a:rPr lang="ru-RU" sz="2000" dirty="0"/>
              <a:t>Влево, вправо повернуться о опять назад вернуться,</a:t>
            </a:r>
          </a:p>
          <a:p>
            <a:pPr algn="ctr"/>
            <a:r>
              <a:rPr lang="ru-RU" sz="2000" dirty="0"/>
              <a:t>Приседать, поскакать и бежать, бежать, бежать.</a:t>
            </a:r>
          </a:p>
          <a:p>
            <a:pPr algn="ctr"/>
            <a:r>
              <a:rPr lang="ru-RU" sz="2000" dirty="0"/>
              <a:t>А потом все тише, тише походить – и сесть опять</a:t>
            </a:r>
            <a:r>
              <a:rPr lang="ru-RU" sz="2000" dirty="0" smtClean="0"/>
              <a:t>.</a:t>
            </a:r>
            <a:r>
              <a:rPr lang="ru-RU" sz="2000" dirty="0"/>
              <a:t> </a:t>
            </a:r>
            <a:endParaRPr lang="ru-RU" sz="2000" dirty="0" smtClean="0"/>
          </a:p>
          <a:p>
            <a:pPr algn="ctr"/>
            <a:endParaRPr lang="ru-RU" sz="2000" dirty="0"/>
          </a:p>
          <a:p>
            <a:pPr algn="ctr"/>
            <a:endParaRPr lang="ru-RU" sz="2000" dirty="0" smtClean="0"/>
          </a:p>
          <a:p>
            <a:pPr algn="ctr"/>
            <a:endParaRPr lang="ru-RU" sz="20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0" y="2826127"/>
            <a:ext cx="8839200" cy="37240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 </a:t>
            </a:r>
            <a:r>
              <a:rPr lang="ru-RU" dirty="0"/>
              <a:t>  </a:t>
            </a:r>
          </a:p>
          <a:p>
            <a:pPr algn="just"/>
            <a:r>
              <a:rPr lang="ru-RU" dirty="0"/>
              <a:t>    </a:t>
            </a:r>
          </a:p>
          <a:p>
            <a:pPr algn="just"/>
            <a:r>
              <a:rPr lang="ru-RU" sz="2000" dirty="0" smtClean="0"/>
              <a:t> Раз – два, стоит ракета</a:t>
            </a:r>
            <a:r>
              <a:rPr lang="ru-RU" sz="2000" dirty="0"/>
              <a:t>                   </a:t>
            </a:r>
            <a:r>
              <a:rPr lang="ru-RU" sz="2000" dirty="0" smtClean="0"/>
              <a:t> </a:t>
            </a:r>
            <a:r>
              <a:rPr lang="ru-RU" sz="2000" dirty="0"/>
              <a:t> </a:t>
            </a:r>
            <a:r>
              <a:rPr lang="ru-RU" sz="2000" dirty="0" smtClean="0"/>
              <a:t>      (дети поднимают руки вверх)                                         </a:t>
            </a:r>
            <a:endParaRPr lang="ru-RU" sz="2000" dirty="0"/>
          </a:p>
          <a:p>
            <a:pPr algn="just"/>
            <a:r>
              <a:rPr lang="ru-RU" sz="2000" dirty="0" smtClean="0"/>
              <a:t> Три</a:t>
            </a:r>
            <a:r>
              <a:rPr lang="ru-RU" sz="2000" dirty="0"/>
              <a:t>-четыре, скоро взлет.             </a:t>
            </a:r>
            <a:r>
              <a:rPr lang="ru-RU" sz="2000" dirty="0" smtClean="0"/>
              <a:t>   </a:t>
            </a:r>
            <a:r>
              <a:rPr lang="ru-RU" sz="2000" dirty="0"/>
              <a:t>     </a:t>
            </a:r>
            <a:r>
              <a:rPr lang="ru-RU" sz="2000" dirty="0" smtClean="0"/>
              <a:t> </a:t>
            </a:r>
            <a:r>
              <a:rPr lang="ru-RU" sz="2000" dirty="0"/>
              <a:t> </a:t>
            </a:r>
            <a:r>
              <a:rPr lang="ru-RU" sz="2000" dirty="0" smtClean="0"/>
              <a:t>(</a:t>
            </a:r>
            <a:r>
              <a:rPr lang="ru-RU" sz="2000" dirty="0"/>
              <a:t>разводят руки в стороны)</a:t>
            </a:r>
          </a:p>
          <a:p>
            <a:pPr algn="just"/>
            <a:r>
              <a:rPr lang="ru-RU" sz="2000" dirty="0" smtClean="0"/>
              <a:t> Чтобы </a:t>
            </a:r>
            <a:r>
              <a:rPr lang="ru-RU" sz="2000" dirty="0"/>
              <a:t>долететь до солнца             </a:t>
            </a:r>
            <a:r>
              <a:rPr lang="ru-RU" sz="2000" dirty="0" smtClean="0"/>
              <a:t>    </a:t>
            </a:r>
            <a:r>
              <a:rPr lang="ru-RU" sz="2000" dirty="0"/>
              <a:t>   (круг руками)</a:t>
            </a:r>
          </a:p>
          <a:p>
            <a:pPr algn="just"/>
            <a:r>
              <a:rPr lang="ru-RU" sz="2000" dirty="0" smtClean="0"/>
              <a:t> Космонавтам </a:t>
            </a:r>
            <a:r>
              <a:rPr lang="ru-RU" sz="2000" dirty="0"/>
              <a:t>нужен год.                       (берется руками за щеки, </a:t>
            </a:r>
            <a:endParaRPr lang="ru-RU" sz="2000" dirty="0" smtClean="0"/>
          </a:p>
          <a:p>
            <a:pPr algn="just"/>
            <a:r>
              <a:rPr lang="ru-RU" sz="2000" dirty="0"/>
              <a:t> </a:t>
            </a:r>
            <a:r>
              <a:rPr lang="ru-RU" sz="2000" dirty="0" smtClean="0"/>
              <a:t>                                                                    </a:t>
            </a:r>
            <a:r>
              <a:rPr lang="ru-RU" sz="2000" dirty="0"/>
              <a:t> </a:t>
            </a:r>
            <a:r>
              <a:rPr lang="ru-RU" sz="2000" dirty="0" smtClean="0"/>
              <a:t> качает голов</a:t>
            </a:r>
            <a:endParaRPr lang="ru-RU" sz="2000" dirty="0"/>
          </a:p>
          <a:p>
            <a:pPr algn="just"/>
            <a:r>
              <a:rPr lang="ru-RU" sz="2000" dirty="0" smtClean="0"/>
              <a:t> Но дорогой нам не страшно </a:t>
            </a:r>
            <a:r>
              <a:rPr lang="ru-RU" sz="2000" dirty="0"/>
              <a:t>              </a:t>
            </a:r>
            <a:r>
              <a:rPr lang="ru-RU" sz="2000" dirty="0" smtClean="0"/>
              <a:t> </a:t>
            </a:r>
            <a:r>
              <a:rPr lang="ru-RU" sz="2000" dirty="0"/>
              <a:t> (руки в стороны, </a:t>
            </a:r>
            <a:r>
              <a:rPr lang="ru-RU" sz="2000" dirty="0" smtClean="0"/>
              <a:t>наклоны </a:t>
            </a:r>
          </a:p>
          <a:p>
            <a:pPr algn="just"/>
            <a:r>
              <a:rPr lang="ru-RU" sz="2000" dirty="0" smtClean="0"/>
              <a:t>                                                                        </a:t>
            </a:r>
            <a:r>
              <a:rPr lang="ru-RU" sz="2000" dirty="0"/>
              <a:t>в</a:t>
            </a:r>
            <a:r>
              <a:rPr lang="ru-RU" sz="2000" dirty="0" smtClean="0"/>
              <a:t>право, влево</a:t>
            </a:r>
            <a:endParaRPr lang="ru-RU" sz="2000" dirty="0"/>
          </a:p>
          <a:p>
            <a:pPr algn="just"/>
            <a:r>
              <a:rPr lang="ru-RU" sz="2000" dirty="0" smtClean="0"/>
              <a:t> Каждый ведь из нас атлет               </a:t>
            </a:r>
            <a:r>
              <a:rPr lang="ru-RU" sz="2000" dirty="0"/>
              <a:t> </a:t>
            </a:r>
            <a:r>
              <a:rPr lang="ru-RU" sz="2000" dirty="0" smtClean="0"/>
              <a:t>      (сгибают руки в локтях)</a:t>
            </a:r>
          </a:p>
          <a:p>
            <a:pPr algn="just"/>
            <a:r>
              <a:rPr lang="ru-RU" sz="2000" dirty="0" smtClean="0"/>
              <a:t> Пролетая </a:t>
            </a:r>
            <a:r>
              <a:rPr lang="ru-RU" sz="2000" dirty="0"/>
              <a:t>над землею                              (разводят руки в стороны)</a:t>
            </a:r>
          </a:p>
          <a:p>
            <a:pPr algn="just"/>
            <a:r>
              <a:rPr lang="ru-RU" sz="2000" dirty="0" smtClean="0"/>
              <a:t> Ей </a:t>
            </a:r>
            <a:r>
              <a:rPr lang="ru-RU" sz="2000" dirty="0"/>
              <a:t>передадим привет.                             (поднимают руки вверх и машут</a:t>
            </a:r>
            <a:r>
              <a:rPr lang="ru-RU" sz="2000" dirty="0" smtClean="0"/>
              <a:t>)    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410229890"/>
      </p:ext>
    </p:extLst>
  </p:cSld>
  <p:clrMapOvr>
    <a:masterClrMapping/>
  </p:clrMapOvr>
  <p:transition xmlns:p14="http://schemas.microsoft.com/office/powerpoint/2010/main" spd="slow" advClick="0" advTm="12000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Изображение 3" descr="kartinki24_ru_space_16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17" y="990600"/>
            <a:ext cx="9123183" cy="6082990"/>
          </a:xfrm>
          <a:prstGeom prst="rect">
            <a:avLst/>
          </a:prstGeom>
        </p:spPr>
      </p:pic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838200" y="3992"/>
            <a:ext cx="7543800" cy="986607"/>
          </a:xfrm>
        </p:spPr>
        <p:txBody>
          <a:bodyPr>
            <a:noAutofit/>
          </a:bodyPr>
          <a:lstStyle/>
          <a:p>
            <a:pPr algn="ctr"/>
            <a:r>
              <a:rPr lang="ru-RU" sz="2400" dirty="0"/>
              <a:t>Она – одна из планет Солнечной системы</a:t>
            </a:r>
            <a:r>
              <a:rPr lang="ru-RU" sz="2400" dirty="0" smtClean="0"/>
              <a:t>.</a:t>
            </a:r>
            <a:r>
              <a:rPr lang="ru-RU" sz="2400" dirty="0"/>
              <a:t> Солнечная система – это объединение планет и их спутников – вращающихся вокруг звезды – Солнца.</a:t>
            </a:r>
          </a:p>
        </p:txBody>
      </p:sp>
    </p:spTree>
    <p:extLst>
      <p:ext uri="{BB962C8B-B14F-4D97-AF65-F5344CB8AC3E}">
        <p14:creationId xmlns:p14="http://schemas.microsoft.com/office/powerpoint/2010/main" val="3916032458"/>
      </p:ext>
    </p:extLst>
  </p:cSld>
  <p:clrMapOvr>
    <a:masterClrMapping/>
  </p:clrMapOvr>
  <p:transition xmlns:p14="http://schemas.microsoft.com/office/powerpoint/2010/main" spd="slow" advClick="0" advTm="17041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>
          <a:xfrm>
            <a:off x="228600" y="4876800"/>
            <a:ext cx="8915400" cy="1981200"/>
          </a:xfrm>
        </p:spPr>
        <p:txBody>
          <a:bodyPr/>
          <a:lstStyle/>
          <a:p>
            <a:r>
              <a:rPr lang="ru-RU" sz="2000" dirty="0"/>
              <a:t>Планет всего девять, все они разные. В глубокой космической мерзлоте, на границе солнечной системы, движутся планеты – небольшие тела изо льда, пыли и камней. А между орбитами Марса и Юпитера расположено большое скопление астероидов – каменных глыб.</a:t>
            </a:r>
          </a:p>
        </p:txBody>
      </p:sp>
      <p:pic>
        <p:nvPicPr>
          <p:cNvPr id="4" name="Изображение 3" descr="kartinki24_ru_space_14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3760574"/>
      </p:ext>
    </p:extLst>
  </p:cSld>
  <p:clrMapOvr>
    <a:masterClrMapping/>
  </p:clrMapOvr>
  <p:transition xmlns:p14="http://schemas.microsoft.com/office/powerpoint/2010/main" spd="slow" advClick="0" advTm="27607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/>
          <p:cNvPicPr>
            <a:picLocks noGrp="1"/>
          </p:cNvPicPr>
          <p:nvPr>
            <p:ph sz="quarter" idx="13"/>
          </p:nvPr>
        </p:nvPicPr>
        <p:blipFill>
          <a:blip r:embed="rId2" cstate="print"/>
          <a:srcRect l="14201" r="14201"/>
          <a:stretch>
            <a:fillRect/>
          </a:stretch>
        </p:blipFill>
        <p:spPr>
          <a:xfrm>
            <a:off x="0" y="-29615"/>
            <a:ext cx="9123334" cy="6858000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slow" advClick="0" advTm="10905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ped-kopilka.ru/images/5(128)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781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6248400" y="838200"/>
            <a:ext cx="2895600" cy="5334000"/>
          </a:xfrm>
          <a:prstGeom prst="rect">
            <a:avLst/>
          </a:prstGeom>
        </p:spPr>
        <p:txBody>
          <a:bodyPr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0" u="none" strike="noStrike" kern="1200" cap="none" spc="0" normalizeH="0" baseline="0" noProof="0" dirty="0">
              <a:ln w="6350">
                <a:noFill/>
              </a:ln>
              <a:solidFill>
                <a:schemeClr val="tx1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Содержимое 3"/>
          <p:cNvSpPr txBox="1">
            <a:spLocks/>
          </p:cNvSpPr>
          <p:nvPr/>
        </p:nvSpPr>
        <p:spPr>
          <a:xfrm>
            <a:off x="6705600" y="609600"/>
            <a:ext cx="2438400" cy="5287963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ru-RU" sz="2000" dirty="0"/>
              <a:t>Земля -  третья от  Солнца планета</a:t>
            </a:r>
            <a:endParaRPr lang="ru-RU" sz="2000" dirty="0" smtClean="0"/>
          </a:p>
          <a:p>
            <a:r>
              <a:rPr lang="ru-RU" sz="2000" dirty="0" smtClean="0"/>
              <a:t>Наша планета представляет собой огромный каменный шар, большая часть поверхности которого покрыта </a:t>
            </a:r>
            <a:endParaRPr lang="ru-RU" sz="2000" u="sng" dirty="0"/>
          </a:p>
          <a:p>
            <a:r>
              <a:rPr lang="ru-RU" sz="2000" b="1" dirty="0"/>
              <a:t>в</a:t>
            </a:r>
            <a:r>
              <a:rPr lang="ru-RU" sz="2000" b="1" dirty="0" smtClean="0"/>
              <a:t>одой</a:t>
            </a:r>
            <a:endParaRPr lang="ru-RU" sz="2000" dirty="0"/>
          </a:p>
          <a:p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Землю окружают слои воздуха, которые называются атмосфера.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p:transition xmlns:p14="http://schemas.microsoft.com/office/powerpoint/2010/main" spd="slow" advClick="0" advTm="31214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ped-kopilka.ru/images/6(116)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725353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7315200" y="452522"/>
            <a:ext cx="1828800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12725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Наша планета находится в постоянном движении: она вращается вокруг своей оси и вокруг Солнца.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  <p:transition xmlns:p14="http://schemas.microsoft.com/office/powerpoint/2010/main" spd="slow" advClick="0" advTm="10600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туманности_звезды_космос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46" r="19246"/>
          <a:stretch>
            <a:fillRect/>
          </a:stretch>
        </p:blipFill>
        <p:spPr>
          <a:xfrm>
            <a:off x="0" y="-52634"/>
            <a:ext cx="6324600" cy="6910634"/>
          </a:xfrm>
        </p:spPr>
      </p:pic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6248400" y="228600"/>
            <a:ext cx="2895600" cy="4724400"/>
          </a:xfrm>
        </p:spPr>
        <p:txBody>
          <a:bodyPr>
            <a:normAutofit/>
          </a:bodyPr>
          <a:lstStyle/>
          <a:p>
            <a:r>
              <a:rPr lang="ru-RU" sz="2000" dirty="0"/>
              <a:t>Звезды кажутся нам из далека светящимися огоньками, потому что они находятся очень далеко. На самом деле каждая звезда – это гигантски газовый шар, подобный нашему солнцу, который излучает тепло и свет. </a:t>
            </a:r>
          </a:p>
        </p:txBody>
      </p:sp>
    </p:spTree>
    <p:extLst>
      <p:ext uri="{BB962C8B-B14F-4D97-AF65-F5344CB8AC3E}">
        <p14:creationId xmlns:p14="http://schemas.microsoft.com/office/powerpoint/2010/main" val="167985778"/>
      </p:ext>
    </p:extLst>
  </p:cSld>
  <p:clrMapOvr>
    <a:masterClrMapping/>
  </p:clrMapOvr>
  <p:transition xmlns:p14="http://schemas.microsoft.com/office/powerpoint/2010/main" spd="slow" advClick="0" advTm="17918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TOSHIBA\Desktop\post-102950-1285365900_thumb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75573" cy="6858000"/>
          </a:xfrm>
          <a:prstGeom prst="rect">
            <a:avLst/>
          </a:prstGeom>
          <a:noFill/>
        </p:spPr>
      </p:pic>
    </p:spTree>
  </p:cSld>
  <p:clrMapOvr>
    <a:masterClrMapping/>
  </p:clrMapOvr>
  <p:transition xmlns:p14="http://schemas.microsoft.com/office/powerpoint/2010/main" spd="slow" advClick="0" advTm="11492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азовая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Базовая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Базовая.thmx</Template>
  <TotalTime>3301</TotalTime>
  <Words>610</Words>
  <Application>Microsoft Macintosh PowerPoint</Application>
  <PresentationFormat>Экран (4:3)</PresentationFormat>
  <Paragraphs>80</Paragraphs>
  <Slides>23</Slides>
  <Notes>0</Notes>
  <HiddenSlides>0</HiddenSlides>
  <MMClips>8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Базовая</vt:lpstr>
      <vt:lpstr>Нам покорятся звезды, откроются миры</vt:lpstr>
      <vt:lpstr>Презентация PowerPoint</vt:lpstr>
      <vt:lpstr>Презентация PowerPoint</vt:lpstr>
      <vt:lpstr>Планет всего девять, все они разные. В глубокой космической мерзлоте, на границе солнечной системы, движутся планеты – небольшие тела изо льда, пыли и камней. А между орбитами Марса и Юпитера расположено большое скопление астероидов – каменных глыб.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Самым первым космонавтом, который полетел в космос, был Юрий Гагарин.</vt:lpstr>
      <vt:lpstr>Презентация PowerPoint</vt:lpstr>
      <vt:lpstr>Презентация PowerPoint</vt:lpstr>
      <vt:lpstr>Орбитальная станция </vt:lpstr>
      <vt:lpstr>Презентация PowerPoint</vt:lpstr>
      <vt:lpstr>Презентация PowerPoint</vt:lpstr>
      <vt:lpstr>Физкультминутка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TOSHIBA</dc:creator>
  <cp:lastModifiedBy>Valentina</cp:lastModifiedBy>
  <cp:revision>75</cp:revision>
  <dcterms:created xsi:type="dcterms:W3CDTF">2015-04-27T18:11:24Z</dcterms:created>
  <dcterms:modified xsi:type="dcterms:W3CDTF">2017-04-11T05:18:35Z</dcterms:modified>
</cp:coreProperties>
</file>