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9" r:id="rId12"/>
    <p:sldId id="28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8" autoAdjust="0"/>
    <p:restoredTop sz="93902" autoAdjust="0"/>
  </p:normalViewPr>
  <p:slideViewPr>
    <p:cSldViewPr>
      <p:cViewPr varScale="1">
        <p:scale>
          <a:sx n="83" d="100"/>
          <a:sy n="83" d="100"/>
        </p:scale>
        <p:origin x="-15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5524B-EDEA-45CF-895D-3284165B010C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BBC46-5E53-4BC2-87BC-1219F55297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853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8BBC46-5E53-4BC2-87BC-1219F552970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33BC5-D714-43F8-86F3-30400ABBAE47}" type="datetimeFigureOut">
              <a:rPr lang="ru-RU" smtClean="0"/>
              <a:pPr/>
              <a:t>23.04.2016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70F8D-39B1-4059-A57C-66C60ADA4A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0.png"/><Relationship Id="rId7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0.png"/><Relationship Id="rId7" Type="http://schemas.openxmlformats.org/officeDocument/2006/relationships/image" Target="../media/image2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jpeg"/><Relationship Id="rId3" Type="http://schemas.openxmlformats.org/officeDocument/2006/relationships/image" Target="../media/image10.png"/><Relationship Id="rId7" Type="http://schemas.openxmlformats.org/officeDocument/2006/relationships/image" Target="../media/image30.png"/><Relationship Id="rId12" Type="http://schemas.openxmlformats.org/officeDocument/2006/relationships/image" Target="../media/image3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jpeg"/><Relationship Id="rId10" Type="http://schemas.openxmlformats.org/officeDocument/2006/relationships/image" Target="../media/image33.png"/><Relationship Id="rId4" Type="http://schemas.openxmlformats.org/officeDocument/2006/relationships/image" Target="../media/image11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Школа\презентации\abstract1_0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9144001" cy="68580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642918"/>
            <a:ext cx="4343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>
                    <a:lumMod val="85000"/>
                  </a:schemeClr>
                </a:solidFill>
                <a:latin typeface="a_BosaNovaCps" pitchFamily="82" charset="-52"/>
              </a:rPr>
              <a:t>Электронно-методическая разработка</a:t>
            </a:r>
            <a:endParaRPr lang="ru-RU" sz="2000" dirty="0">
              <a:solidFill>
                <a:schemeClr val="bg1">
                  <a:lumMod val="85000"/>
                </a:schemeClr>
              </a:solidFill>
              <a:latin typeface="a_BosaNovaCps" pitchFamily="82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84734" y="1071546"/>
            <a:ext cx="30157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</a:t>
            </a:r>
            <a:r>
              <a:rPr lang="ru-RU" sz="32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ля проведения</a:t>
            </a:r>
            <a:endParaRPr lang="ru-RU" sz="3200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1571612"/>
            <a:ext cx="1932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Lef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урока</a:t>
            </a:r>
            <a:endParaRPr lang="ru-RU" sz="5400" b="1" cap="none" spc="0" dirty="0">
              <a:ln w="11430"/>
              <a:solidFill>
                <a:schemeClr val="bg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6313" y="2285992"/>
            <a:ext cx="41456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Химии</a:t>
            </a:r>
            <a:endParaRPr lang="ru-RU" sz="7200" b="1" cap="none" spc="5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3286124"/>
            <a:ext cx="42546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«Химические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5786" y="3786190"/>
            <a:ext cx="35340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элементы -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4286256"/>
            <a:ext cx="418576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i="1" dirty="0" smtClean="0">
                <a:ln w="11430"/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Металлы</a:t>
            </a:r>
            <a:endParaRPr lang="ru-RU" sz="6600" b="1" i="1" dirty="0">
              <a:ln w="11430"/>
              <a:solidFill>
                <a:schemeClr val="tx2">
                  <a:lumMod val="40000"/>
                  <a:lumOff val="6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42209" y="5000636"/>
            <a:ext cx="36348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войне»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1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1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1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1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10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6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2" grpId="0"/>
      <p:bldP spid="13" grpId="0"/>
      <p:bldP spid="15" grpId="0"/>
      <p:bldP spid="16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Школа\презентации\таблица Менделее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7801490" cy="5857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perspectiveRelaxedModerately"/>
            <a:lightRig rig="threePt" dir="t"/>
          </a:scene3d>
        </p:spPr>
      </p:pic>
      <p:sp>
        <p:nvSpPr>
          <p:cNvPr id="5" name="Прямоугольник 4"/>
          <p:cNvSpPr/>
          <p:nvPr/>
        </p:nvSpPr>
        <p:spPr>
          <a:xfrm>
            <a:off x="1428728" y="285728"/>
            <a:ext cx="61966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движемся по дорогам войны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C:\Школа\презентации\NKP_CN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097203" y="928670"/>
            <a:ext cx="22097203" cy="4500594"/>
          </a:xfrm>
          <a:prstGeom prst="rect">
            <a:avLst/>
          </a:prstGeom>
          <a:noFill/>
        </p:spPr>
      </p:pic>
      <p:pic>
        <p:nvPicPr>
          <p:cNvPr id="1028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644098" y="2143116"/>
            <a:ext cx="2071670" cy="520173"/>
          </a:xfrm>
          <a:prstGeom prst="rect">
            <a:avLst/>
          </a:prstGeom>
          <a:noFill/>
        </p:spPr>
      </p:pic>
      <p:pic>
        <p:nvPicPr>
          <p:cNvPr id="4098" name="Picture 2" descr="C:\Школа\презентации\магний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571480"/>
            <a:ext cx="4365959" cy="30003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95062" y="285728"/>
            <a:ext cx="62489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Химический элемент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928802"/>
            <a:ext cx="27895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12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2143116"/>
            <a:ext cx="33082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 периодической </a:t>
            </a:r>
          </a:p>
          <a:p>
            <a:pPr algn="ctr"/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Таблице Менделеева</a:t>
            </a:r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100" name="Picture 4" descr="G:\Data\ 11\109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214686"/>
            <a:ext cx="4643470" cy="3480082"/>
          </a:xfrm>
          <a:prstGeom prst="rect">
            <a:avLst/>
          </a:prstGeom>
          <a:noFill/>
        </p:spPr>
      </p:pic>
      <p:pic>
        <p:nvPicPr>
          <p:cNvPr id="4103" name="Picture 7" descr="G:\Data\ 10\041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52" y="3214686"/>
            <a:ext cx="4643470" cy="3482605"/>
          </a:xfrm>
          <a:prstGeom prst="rect">
            <a:avLst/>
          </a:prstGeom>
          <a:noFill/>
        </p:spPr>
      </p:pic>
      <p:pic>
        <p:nvPicPr>
          <p:cNvPr id="4102" name="Picture 6" descr="G:\Data\ 20\075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4546" y="3214686"/>
            <a:ext cx="4643470" cy="3482603"/>
          </a:xfrm>
          <a:prstGeom prst="rect">
            <a:avLst/>
          </a:prstGeom>
          <a:noFill/>
        </p:spPr>
      </p:pic>
      <p:pic>
        <p:nvPicPr>
          <p:cNvPr id="4101" name="Picture 5" descr="G:\Data\ 19\009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00530" y="3232545"/>
            <a:ext cx="4643470" cy="3482603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929454" y="6345816"/>
            <a:ext cx="2054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Шелкните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мышкой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1780" y="1857364"/>
            <a:ext cx="2281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_StamperRg&amp;Bt" pitchFamily="82" charset="-52"/>
              </a:rPr>
              <a:t>магниевая</a:t>
            </a:r>
            <a:endParaRPr lang="ru-RU" sz="4000" dirty="0">
              <a:solidFill>
                <a:srgbClr val="C00000"/>
              </a:solidFill>
              <a:latin typeface="a_StamperRg&amp;Bt" pitchFamily="82" charset="-5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7569 3.33333E-6 L -0.01719 -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55 -0.01598 L 3.62778 -0.026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86631 -0.03148 " pathEditMode="relative" ptsTypes="AA"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4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4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8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38889E-6 1.48148E-6 C 0.06128 0.06366 0.12274 0.12755 0.15937 0.15556 C 0.19601 0.18357 0.21007 0.16574 0.22014 0.16829 " pathEditMode="relative" ptsTypes="aaA">
                                      <p:cBhvr>
                                        <p:cTn id="3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066 0.1669 C 0.27621 0.12523 0.33194 0.0838 0.29809 0.06366 C 0.26423 0.04352 0.07291 0.01991 0.01719 0.0463 C -0.03854 0.07269 -0.04514 0.16806 -0.03646 0.22246 C -0.02778 0.27686 0.0184 0.34792 0.06944 0.37315 C 0.12048 0.39838 0.21371 0.39885 0.26944 0.37315 C 0.32517 0.34746 0.39253 0.28102 0.40399 0.21922 C 0.41545 0.15741 0.3743 0.05556 0.33854 0.00186 C 0.30278 -0.05185 0.26719 -0.07986 0.18975 -0.10301 C 0.11232 -0.12615 -0.07344 -0.13078 -0.1257 -0.13634 " pathEditMode="relative" rAng="0" ptsTypes="aaaaaaaaaA">
                                      <p:cBhvr>
                                        <p:cTn id="3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-3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5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5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479 0 -0.28958 0 -0.34635 -0.00162 C -0.40312 -0.00324 -0.37187 -0.00648 -0.34045 -0.00949 " pathEditMode="relative" ptsTypes="aaA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58 -0.00949 C -0.08386 0.01551 -0.23212 0.04051 -0.27587 0.04305 C -0.31962 0.0456 -0.21129 0.0125 -0.19844 0.00648 " pathEditMode="relative" rAng="0" ptsTypes="aaA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525 -3.7037E-6 L 0.01475 -3.7037E-6 " pathEditMode="relative" rAng="0" ptsTypes="AA">
                                      <p:cBhvr>
                                        <p:cTn id="71" dur="4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298 4.81481E-6 L 0.01702 4.81481E-6 " pathEditMode="relative" rAng="0" ptsTypes="AA">
                                      <p:cBhvr>
                                        <p:cTn id="77" dur="4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264 4.81481E-6 L 0.01736 4.81481E-6 " pathEditMode="relative" rAng="0" ptsTypes="AA">
                                      <p:cBhvr>
                                        <p:cTn id="83" dur="4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489 4.81481E-6 L 0.01511 4.81481E-6 " pathEditMode="relative" rAng="0" ptsTypes="AA">
                                      <p:cBhvr>
                                        <p:cTn id="89" dur="39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9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7900"/>
                            </p:stCondLst>
                            <p:childTnLst>
                              <p:par>
                                <p:cTn id="95" presetID="26" presetClass="emph" presetSubtype="0" fill="remove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9" grpId="0"/>
      <p:bldP spid="9" grpId="1"/>
      <p:bldP spid="10" grpId="0"/>
      <p:bldP spid="10" grpId="1"/>
      <p:bldP spid="15" grpId="0"/>
      <p:bldP spid="15" grpId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Школа\презентации\таблица Менделее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7801490" cy="5857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perspectiveRelaxedModerately"/>
            <a:lightRig rig="threePt" dir="t"/>
          </a:scene3d>
        </p:spPr>
      </p:pic>
      <p:sp>
        <p:nvSpPr>
          <p:cNvPr id="5" name="Прямоугольник 4"/>
          <p:cNvSpPr/>
          <p:nvPr/>
        </p:nvSpPr>
        <p:spPr>
          <a:xfrm>
            <a:off x="1428728" y="285728"/>
            <a:ext cx="61966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движемся по дорогам войны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C:\Школа\презентации\NKP_CN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097203" y="928670"/>
            <a:ext cx="22097203" cy="4500594"/>
          </a:xfrm>
          <a:prstGeom prst="rect">
            <a:avLst/>
          </a:prstGeom>
          <a:noFill/>
        </p:spPr>
      </p:pic>
      <p:pic>
        <p:nvPicPr>
          <p:cNvPr id="1028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429784" y="3571876"/>
            <a:ext cx="2071670" cy="520173"/>
          </a:xfrm>
          <a:prstGeom prst="rect">
            <a:avLst/>
          </a:prstGeom>
          <a:noFill/>
        </p:spPr>
      </p:pic>
      <p:pic>
        <p:nvPicPr>
          <p:cNvPr id="6146" name="Picture 2" descr="C:\Школа\презентации\свинец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1768359"/>
            <a:ext cx="5072098" cy="387521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-71470" y="603104"/>
            <a:ext cx="62489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Химический элемент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1468" y="2143116"/>
            <a:ext cx="27895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82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38600" y="2455127"/>
            <a:ext cx="28197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«Смертоносный»</a:t>
            </a:r>
          </a:p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металл</a:t>
            </a:r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1967203"/>
            <a:ext cx="2297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_StamperRg&amp;Bt" pitchFamily="82" charset="-52"/>
              </a:rPr>
              <a:t>свинцовая</a:t>
            </a:r>
            <a:endParaRPr lang="ru-RU" sz="4000" dirty="0">
              <a:solidFill>
                <a:srgbClr val="C00000"/>
              </a:solidFill>
              <a:latin typeface="a_StamperRg&amp;Bt" pitchFamily="82" charset="-52"/>
            </a:endParaRPr>
          </a:p>
        </p:txBody>
      </p:sp>
      <p:pic>
        <p:nvPicPr>
          <p:cNvPr id="2050" name="Picture 2" descr="G:\Data\ 18\119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286124"/>
            <a:ext cx="4324057" cy="3239525"/>
          </a:xfrm>
          <a:prstGeom prst="rect">
            <a:avLst/>
          </a:prstGeom>
          <a:noFill/>
        </p:spPr>
      </p:pic>
      <p:pic>
        <p:nvPicPr>
          <p:cNvPr id="2053" name="Picture 5" descr="G:\Data\  6\003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3286123"/>
            <a:ext cx="4357718" cy="3268289"/>
          </a:xfrm>
          <a:prstGeom prst="rect">
            <a:avLst/>
          </a:prstGeom>
          <a:noFill/>
        </p:spPr>
      </p:pic>
      <p:pic>
        <p:nvPicPr>
          <p:cNvPr id="2054" name="Picture 6" descr="G:\Data\  6\228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3" y="3286124"/>
            <a:ext cx="4381531" cy="328614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858016" y="6143644"/>
            <a:ext cx="2054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n w="317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Шелкните</a:t>
            </a:r>
            <a:r>
              <a:rPr lang="ru-RU" dirty="0" smtClean="0">
                <a:ln w="317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мышкой</a:t>
            </a:r>
            <a:endParaRPr lang="ru-RU" dirty="0">
              <a:ln w="3175">
                <a:solidFill>
                  <a:srgbClr val="FF0000"/>
                </a:solidFill>
              </a:ln>
              <a:solidFill>
                <a:srgbClr val="FF0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7569 3.33333E-6 L -0.01719 -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55 -0.01598 L 3.62778 -0.026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71666 3.7037E-6 " pathEditMode="relative" ptsTypes="AA"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4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8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.83333E-6 -5.55556E-6 C 0.02188 0.00485 0.04376 0.00995 0.0547 0.00624 C 0.06563 0.00254 0.06372 -0.01783 0.06546 -0.02223 " pathEditMode="relative" ptsTypes="aaA">
                                      <p:cBhvr>
                                        <p:cTn id="34" dur="24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4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94 -0.02084 C 0.05903 -0.10394 0.05313 -0.18634 0.10139 -0.24398 C 0.14966 -0.30139 0.31146 -0.34514 0.35521 -0.36621 C 0.39896 -0.38681 0.38091 -0.37847 0.3632 -0.36968 " pathEditMode="relative" rAng="0" ptsTypes="aaaA">
                                      <p:cBhvr>
                                        <p:cTn id="3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" y="-18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614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4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4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4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900"/>
                            </p:stCondLst>
                            <p:childTnLst>
                              <p:par>
                                <p:cTn id="5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479 0 -0.28958 0 -0.34635 -0.00162 C -0.40312 -0.00324 -0.37187 -0.00648 -0.34045 -0.00949 " pathEditMode="relative" ptsTypes="a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9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58 -0.00949 C -0.08386 0.01551 -0.23212 0.04051 -0.27587 0.04305 C -0.31962 0.0456 -0.21129 0.0125 -0.19844 0.00648 " pathEditMode="relative" rAng="0" ptsTypes="aaA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900"/>
                            </p:stCondLst>
                            <p:childTnLst>
                              <p:par>
                                <p:cTn id="66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4900"/>
                            </p:stCondLst>
                            <p:childTnLst>
                              <p:par>
                                <p:cTn id="71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9900"/>
                            </p:stCondLst>
                            <p:childTnLst>
                              <p:par>
                                <p:cTn id="76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49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6900"/>
                            </p:stCondLst>
                            <p:childTnLst>
                              <p:par>
                                <p:cTn id="85" presetID="26" presetClass="emph" presetSubtype="0" fill="remove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9" grpId="0"/>
      <p:bldP spid="9" grpId="1"/>
      <p:bldP spid="10" grpId="0"/>
      <p:bldP spid="10" grpId="1"/>
      <p:bldP spid="12" grpId="0"/>
      <p:bldP spid="11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7422" y="500042"/>
            <a:ext cx="45272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_StamperRg&amp;Bt" pitchFamily="82" charset="-52"/>
              </a:rPr>
              <a:t>СТАНЦИЯ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_StamperRg&amp;Bt" pitchFamily="82" charset="-52"/>
              </a:rPr>
              <a:t>«полиметаллическая»</a:t>
            </a:r>
            <a:endParaRPr lang="ru-RU" sz="2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_StamperRg&amp;Bt" pitchFamily="82" charset="-52"/>
            </a:endParaRPr>
          </a:p>
        </p:txBody>
      </p:sp>
      <p:pic>
        <p:nvPicPr>
          <p:cNvPr id="12" name="Picture 2" descr="C:\Школа\презентации\таблица Менделее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7801490" cy="5857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perspectiveRelaxedModerately"/>
            <a:lightRig rig="threePt" dir="t"/>
          </a:scene3d>
        </p:spPr>
      </p:pic>
      <p:pic>
        <p:nvPicPr>
          <p:cNvPr id="13" name="Picture 3" descr="C:\Школа\презентации\NKP_CN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097203" y="928670"/>
            <a:ext cx="22097203" cy="4500594"/>
          </a:xfrm>
          <a:prstGeom prst="rect">
            <a:avLst/>
          </a:prstGeom>
          <a:noFill/>
        </p:spPr>
      </p:pic>
      <p:pic>
        <p:nvPicPr>
          <p:cNvPr id="14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644098" y="2071678"/>
            <a:ext cx="2071670" cy="520173"/>
          </a:xfrm>
          <a:prstGeom prst="rect">
            <a:avLst/>
          </a:prstGeom>
          <a:noFill/>
        </p:spPr>
      </p:pic>
      <p:pic>
        <p:nvPicPr>
          <p:cNvPr id="4098" name="Picture 2" descr="C:\Школа\презентации\Натрий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99" y="1571612"/>
            <a:ext cx="3721683" cy="185738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5997296" y="3571876"/>
            <a:ext cx="30235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11</a:t>
            </a:r>
            <a:endParaRPr lang="ru-RU" sz="9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001320" y="2428868"/>
            <a:ext cx="2071670" cy="520173"/>
          </a:xfrm>
          <a:prstGeom prst="rect">
            <a:avLst/>
          </a:prstGeom>
          <a:noFill/>
        </p:spPr>
      </p:pic>
      <p:pic>
        <p:nvPicPr>
          <p:cNvPr id="4099" name="Picture 3" descr="C:\Школа\презентации\Титан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1857364"/>
            <a:ext cx="3707873" cy="1857388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6000760" y="3573852"/>
            <a:ext cx="30235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22</a:t>
            </a:r>
            <a:endParaRPr lang="ru-RU" sz="9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1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500306"/>
            <a:ext cx="2071702" cy="520173"/>
          </a:xfrm>
          <a:prstGeom prst="rect">
            <a:avLst/>
          </a:prstGeom>
          <a:noFill/>
        </p:spPr>
      </p:pic>
      <p:pic>
        <p:nvPicPr>
          <p:cNvPr id="4100" name="Picture 4" descr="C:\Школа\презентации\Марганец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1857364"/>
            <a:ext cx="3735860" cy="183673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6000760" y="3571876"/>
            <a:ext cx="30235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25</a:t>
            </a:r>
            <a:endParaRPr lang="ru-RU" sz="9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980265"/>
            <a:ext cx="2071702" cy="520173"/>
          </a:xfrm>
          <a:prstGeom prst="rect">
            <a:avLst/>
          </a:prstGeom>
          <a:noFill/>
        </p:spPr>
      </p:pic>
      <p:pic>
        <p:nvPicPr>
          <p:cNvPr id="4101" name="Picture 5" descr="C:\Школа\презентации\Германий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14612" y="2357430"/>
            <a:ext cx="3643338" cy="181829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6000760" y="3573852"/>
            <a:ext cx="30235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32</a:t>
            </a:r>
            <a:endParaRPr lang="ru-RU" sz="9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09474" y="1674674"/>
            <a:ext cx="62489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Химический элемент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858412" y="3643314"/>
            <a:ext cx="2071670" cy="520173"/>
          </a:xfrm>
          <a:prstGeom prst="rect">
            <a:avLst/>
          </a:prstGeom>
          <a:noFill/>
        </p:spPr>
      </p:pic>
      <p:pic>
        <p:nvPicPr>
          <p:cNvPr id="4102" name="Picture 6" descr="C:\Школа\презентации\Лантан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728" y="3000372"/>
            <a:ext cx="3591961" cy="1785950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6000760" y="3571876"/>
            <a:ext cx="30235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57</a:t>
            </a:r>
            <a:endParaRPr lang="ru-RU" sz="9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623207"/>
            <a:ext cx="2071702" cy="520173"/>
          </a:xfrm>
          <a:prstGeom prst="rect">
            <a:avLst/>
          </a:prstGeom>
          <a:noFill/>
        </p:spPr>
      </p:pic>
      <p:pic>
        <p:nvPicPr>
          <p:cNvPr id="4103" name="Picture 7" descr="C:\Школа\презентации\Тантал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928926" y="2928934"/>
            <a:ext cx="3558527" cy="1785950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6000760" y="3571876"/>
            <a:ext cx="30235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73</a:t>
            </a:r>
            <a:endParaRPr lang="ru-RU" sz="9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3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010812" y="3643314"/>
            <a:ext cx="2071670" cy="520173"/>
          </a:xfrm>
          <a:prstGeom prst="rect">
            <a:avLst/>
          </a:prstGeom>
          <a:noFill/>
        </p:spPr>
      </p:pic>
      <p:pic>
        <p:nvPicPr>
          <p:cNvPr id="4104" name="Picture 8" descr="C:\Школа\презентации\Платина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93553" y="2951183"/>
            <a:ext cx="3507735" cy="1763701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6000760" y="3571876"/>
            <a:ext cx="302358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78</a:t>
            </a:r>
            <a:endParaRPr lang="ru-RU" sz="9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105" name="Picture 9" descr="G:\Data\ 18\1549.jpg"/>
          <p:cNvPicPr>
            <a:picLocks noChangeAspect="1" noChangeArrowheads="1"/>
          </p:cNvPicPr>
          <p:nvPr/>
        </p:nvPicPr>
        <p:blipFill>
          <a:blip r:embed="rId12"/>
          <a:srcRect t="3459" b="3139"/>
          <a:stretch>
            <a:fillRect/>
          </a:stretch>
        </p:blipFill>
        <p:spPr bwMode="auto">
          <a:xfrm>
            <a:off x="1619672" y="1904207"/>
            <a:ext cx="5500707" cy="3857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7" name="Прямоугольник 36"/>
          <p:cNvSpPr/>
          <p:nvPr/>
        </p:nvSpPr>
        <p:spPr>
          <a:xfrm>
            <a:off x="3794841" y="4500570"/>
            <a:ext cx="4491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Радиостанции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71670" y="4505934"/>
            <a:ext cx="6619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Оптические приборы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108" name="Picture 12" descr="G:\Data\ 27\0796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14969" y="1821645"/>
            <a:ext cx="5328640" cy="4000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53876354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3.61458 -1.85185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1 3.7037E-6 L -0.91979 0.0041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C 0.02396 0.07408 0.0481 0.14838 0.08386 0.19352 C 0.11962 0.23866 0.17448 0.26505 0.21459 0.27084 C 0.25469 0.27662 0.30799 0.25556 0.32414 0.22801 C 0.34028 0.20047 0.3257 0.15278 0.31129 0.10533 " pathEditMode="relative" ptsTypes="aaaaA">
                                      <p:cBhvr>
                                        <p:cTn id="2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129 0.10533 C 0.30139 0.08519 0.2915 0.06529 0.26615 0.04515 C 0.2408 0.02501 0.19011 -0.0037 0.15955 -0.01504 C 0.129 -0.02638 0.10556 -0.02499 0.08229 -0.0236 " pathEditMode="relative" ptsTypes="aaaA">
                                      <p:cBhvr>
                                        <p:cTn id="3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4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479 0 -0.28958 0 -0.34635 -0.00162 C -0.40312 -0.00324 -0.37187 -0.00648 -0.34045 -0.00949 " pathEditMode="relative" ptsTypes="aaA">
                                      <p:cBhvr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500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72 -0.02199 L -0.08073 -0.1060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7500"/>
                            </p:stCondLst>
                            <p:childTnLst>
                              <p:par>
                                <p:cTn id="5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07407E-6 L 3.59809 -0.0053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9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6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-0.74635 0.0027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15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3500"/>
                            </p:stCondLst>
                            <p:childTnLst>
                              <p:par>
                                <p:cTn id="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44 -0.01134 C 0.04323 -0.03287 0.06303 -0.05416 0.08386 -0.06088 C 0.10469 -0.06759 0.13039 -0.06342 0.14862 -0.05231 C 0.16702 -0.0412 0.18334 -0.01898 0.19341 0.00579 C 0.2033 0.03056 0.21094 0.06713 0.20886 0.09607 C 0.20695 0.125 0.19723 0.15764 0.18108 0.17986 C 0.16494 0.20209 0.13785 0.22222 0.11164 0.2294 C 0.08525 0.23658 0.054 0.2375 0.02344 0.22292 C -0.00711 0.20834 -0.03664 0.18635 -0.07222 0.14121 C -0.10782 0.09607 -0.14879 0.02408 -0.18959 -0.04791 " pathEditMode="relative" rAng="0" ptsTypes="aaaaaaaaaA">
                                      <p:cBhvr>
                                        <p:cTn id="7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9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5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479 0 -0.28958 0 -0.34635 -0.00162 C -0.40312 -0.00324 -0.37187 -0.00648 -0.34045 -0.00949 " pathEditMode="relative" ptsTypes="aaA">
                                      <p:cBhvr>
                                        <p:cTn id="8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906 -0.04282 L -0.1026 -0.14769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-53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-0.74635 0.00278 " pathEditMode="relative" rAng="0" ptsTypes="AA">
                                      <p:cBhvr>
                                        <p:cTn id="104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2500"/>
                            </p:stCondLst>
                            <p:childTnLst>
                              <p:par>
                                <p:cTn id="1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4500"/>
                            </p:stCondLst>
                            <p:childTnLst>
                              <p:par>
                                <p:cTn id="1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C -0.02187 0.03356 -0.04357 0.06736 -0.08541 0.09236 C -0.12725 0.11736 -0.19409 0.1713 -0.25156 0.15046 C -0.30902 0.12963 -0.36979 0.04861 -0.43055 -0.03218 " pathEditMode="relative" ptsTypes="aaaA">
                                      <p:cBhvr>
                                        <p:cTn id="11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6500"/>
                            </p:stCondLst>
                            <p:childTnLst>
                              <p:par>
                                <p:cTn id="118" presetID="37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8000"/>
                            </p:stCondLst>
                            <p:childTnLst>
                              <p:par>
                                <p:cTn id="1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479 0 -0.28958 0 -0.34635 -0.00162 C -0.40312 -0.00324 -0.37187 -0.00648 -0.34045 -0.00949 " pathEditMode="relative" ptsTypes="aaA">
                                      <p:cBhvr>
                                        <p:cTn id="1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673 -0.03056 L -0.11632 -0.1460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" y="-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3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-0.74635 0.00278 " pathEditMode="relative" rAng="0" ptsTypes="AA">
                                      <p:cBhvr>
                                        <p:cTn id="14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6000"/>
                            </p:stCondLst>
                            <p:childTnLst>
                              <p:par>
                                <p:cTn id="1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-0.22431 -0.09167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2" presetID="37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1000"/>
                            </p:stCondLst>
                            <p:childTnLst>
                              <p:par>
                                <p:cTn id="1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1500"/>
                            </p:stCondLst>
                            <p:childTnLst>
                              <p:par>
                                <p:cTn id="17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479 0 -0.28958 0 -0.34635 -0.00162 C -0.40312 -0.00324 -0.37187 -0.00648 -0.34045 -0.00949 " pathEditMode="relative" ptsTypes="aaA">
                                      <p:cBhvr>
                                        <p:cTn id="17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3500"/>
                            </p:stCondLst>
                            <p:childTnLst>
                              <p:par>
                                <p:cTn id="17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4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31 -0.09167 L 0.24809 -0.2176 " pathEditMode="relative" rAng="0" ptsTypes="AA">
                                      <p:cBhvr>
                                        <p:cTn id="18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5500"/>
                            </p:stCondLst>
                            <p:childTnLst>
                              <p:par>
                                <p:cTn id="18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01 0.0044 L -0.81736 0.00718 " pathEditMode="relative" rAng="0" ptsTypes="AA">
                                      <p:cBhvr>
                                        <p:cTn id="18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7500"/>
                            </p:stCondLst>
                            <p:childTnLst>
                              <p:par>
                                <p:cTn id="19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9445 -0.19352 " pathEditMode="relative" rAng="0" ptsTypes="AA">
                                      <p:cBhvr>
                                        <p:cTn id="200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-97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37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61500"/>
                            </p:stCondLst>
                            <p:childTnLst>
                              <p:par>
                                <p:cTn id="20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62000"/>
                            </p:stCondLst>
                            <p:childTnLst>
                              <p:par>
                                <p:cTn id="21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479 0 -0.28958 0 -0.34635 -0.00162 C -0.40312 -0.00324 -0.37187 -0.00648 -0.34045 -0.00949 " pathEditMode="relative" ptsTypes="aaA">
                                      <p:cBhvr>
                                        <p:cTn id="2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4000"/>
                            </p:stCondLst>
                            <p:childTnLst>
                              <p:par>
                                <p:cTn id="2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607 -0.21528 C -0.07048 -0.24537 -0.03472 -0.27546 0.004 -0.27338 C 0.04271 -0.27129 0.0941 -0.24375 0.12587 -0.20254 C 0.15782 -0.16134 0.20261 -0.09352 0.19549 -0.02615 C 0.18837 0.04121 0.13386 0.15301 0.08334 0.20185 C 0.03282 0.2507 -0.06354 0.25394 -0.10816 0.26644 C -0.1526 0.27894 -0.171 0.27523 -0.18333 0.27709 " pathEditMode="relative" rAng="0" ptsTypes="aaaaaaA">
                                      <p:cBhvr>
                                        <p:cTn id="217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" y="217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5" dur="2000" fill="hold"/>
                                        <p:tgtEl>
                                          <p:spTgt spid="410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6000"/>
                            </p:stCondLst>
                            <p:childTnLst>
                              <p:par>
                                <p:cTn id="2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7 L -0.74635 0.00278 " pathEditMode="relative" rAng="0" ptsTypes="AA">
                                      <p:cBhvr>
                                        <p:cTn id="231" dur="2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68000"/>
                            </p:stCondLst>
                            <p:childTnLst>
                              <p:par>
                                <p:cTn id="2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70000"/>
                            </p:stCondLst>
                            <p:childTnLst>
                              <p:par>
                                <p:cTn id="24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578 L -0.25868 -0.18797 " pathEditMode="relative" rAng="0" ptsTypes="AA">
                                      <p:cBhvr>
                                        <p:cTn id="242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" y="-97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37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72000"/>
                            </p:stCondLst>
                            <p:childTnLst>
                              <p:par>
                                <p:cTn id="2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72500"/>
                            </p:stCondLst>
                            <p:childTnLst>
                              <p:par>
                                <p:cTn id="25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479 0 -0.28958 0 -0.34635 -0.00162 C -0.40312 -0.00324 -0.37187 -0.00648 -0.34045 -0.00949 " pathEditMode="relative" ptsTypes="aaA">
                                      <p:cBhvr>
                                        <p:cTn id="25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74500"/>
                            </p:stCondLst>
                            <p:childTnLst>
                              <p:par>
                                <p:cTn id="25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087 -0.18311 L -0.06181 0.28935 " pathEditMode="relative" rAng="0" ptsTypes="AA">
                                      <p:cBhvr>
                                        <p:cTn id="265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" y="236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7" dur="2000" fill="hold"/>
                                        <p:tgtEl>
                                          <p:spTgt spid="410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76500"/>
                            </p:stCondLst>
                            <p:childTnLst>
                              <p:par>
                                <p:cTn id="26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01 0.0044 L -0.31424 0.00811 " pathEditMode="relative" rAng="0" ptsTypes="AA">
                                      <p:cBhvr>
                                        <p:cTn id="27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78500"/>
                            </p:stCondLst>
                            <p:childTnLst>
                              <p:par>
                                <p:cTn id="2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01065 L -0.65417 -0.19537 " pathEditMode="relative" rAng="0" ptsTypes="AA">
                                      <p:cBhvr>
                                        <p:cTn id="277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" y="-92"/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80500"/>
                            </p:stCondLst>
                            <p:childTnLst>
                              <p:par>
                                <p:cTn id="282" presetID="37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81500"/>
                            </p:stCondLst>
                            <p:childTnLst>
                              <p:par>
                                <p:cTn id="2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82000"/>
                            </p:stCondLst>
                            <p:childTnLst>
                              <p:par>
                                <p:cTn id="29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479 0 -0.28958 0 -0.34635 -0.00162 C -0.40312 -0.00324 -0.37187 -0.00648 -0.34045 -0.00949 " pathEditMode="relative" ptsTypes="aaA">
                                      <p:cBhvr>
                                        <p:cTn id="29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84000"/>
                            </p:stCondLst>
                            <p:childTnLst>
                              <p:par>
                                <p:cTn id="29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802 -0.19537 L -0.14983 0.28773 " pathEditMode="relative" rAng="0" ptsTypes="AA">
                                      <p:cBhvr>
                                        <p:cTn id="304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241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6" dur="2000" fill="hold"/>
                                        <p:tgtEl>
                                          <p:spTgt spid="410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86000"/>
                            </p:stCondLst>
                            <p:childTnLst>
                              <p:par>
                                <p:cTn id="3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88000"/>
                            </p:stCondLst>
                            <p:childTnLst>
                              <p:par>
                                <p:cTn id="3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6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89000"/>
                            </p:stCondLst>
                            <p:childTnLst>
                              <p:par>
                                <p:cTn id="3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91000"/>
                            </p:stCondLst>
                            <p:childTnLst>
                              <p:par>
                                <p:cTn id="327" presetID="35" presetClass="path" presetSubtype="0" accel="50000" decel="50000" fill="hold" nodeType="after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28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94800"/>
                            </p:stCondLst>
                            <p:childTnLst>
                              <p:par>
                                <p:cTn id="338" presetID="10" presetClass="exit" presetSubtype="0" fill="hold" grpId="1" nodeType="after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29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5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98500"/>
                            </p:stCondLst>
                            <p:childTnLst>
                              <p:par>
                                <p:cTn id="347" presetID="35" presetClass="path" presetSubtype="0" accel="50000" decel="50000" fill="hold" nodeType="after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48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7" grpId="1"/>
      <p:bldP spid="17" grpId="2"/>
      <p:bldP spid="20" grpId="0"/>
      <p:bldP spid="20" grpId="1"/>
      <p:bldP spid="20" grpId="2"/>
      <p:bldP spid="23" grpId="0"/>
      <p:bldP spid="23" grpId="1"/>
      <p:bldP spid="23" grpId="2"/>
      <p:bldP spid="26" grpId="0"/>
      <p:bldP spid="26" grpId="1"/>
      <p:bldP spid="26" grpId="2"/>
      <p:bldP spid="16" grpId="0"/>
      <p:bldP spid="16" grpId="1"/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29" grpId="0"/>
      <p:bldP spid="29" grpId="1"/>
      <p:bldP spid="29" grpId="2"/>
      <p:bldP spid="32" grpId="0"/>
      <p:bldP spid="32" grpId="1"/>
      <p:bldP spid="32" grpId="2"/>
      <p:bldP spid="35" grpId="0"/>
      <p:bldP spid="35" grpId="1"/>
      <p:bldP spid="35" grpId="2"/>
      <p:bldP spid="37" grpId="0"/>
      <p:bldP spid="37" grpId="1"/>
      <p:bldP spid="40" grpId="0"/>
      <p:bldP spid="4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Школа\презентации\таблица Менделее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4" y="500042"/>
            <a:ext cx="7715272" cy="579317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2500306"/>
            <a:ext cx="86484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Тема: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Химические элементы -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металлы на войне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1" name="Picture 3" descr="C:\Школа\презентации\металл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817" y="1428736"/>
            <a:ext cx="7042959" cy="4531526"/>
          </a:xfrm>
          <a:prstGeom prst="rect">
            <a:avLst/>
          </a:prstGeom>
          <a:noFill/>
        </p:spPr>
      </p:pic>
    </p:spTree>
  </p:cSld>
  <p:clrMapOvr>
    <a:masterClrMapping/>
  </p:clrMapOvr>
  <p:transition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10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10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10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6" presetClass="emp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298" y="428604"/>
            <a:ext cx="3845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Цель урока: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7730" y="1443484"/>
            <a:ext cx="80069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Обобщить и систематизировать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357430"/>
            <a:ext cx="836267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знания учащихся, полученные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69912" y="3291488"/>
            <a:ext cx="6059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 изучении темы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4357694"/>
            <a:ext cx="450110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«Металлы»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7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546" y="285728"/>
            <a:ext cx="44222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Задачи урока: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383557"/>
            <a:ext cx="79219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Расширить знания о свойствах металлов, о значении </a:t>
            </a:r>
          </a:p>
          <a:p>
            <a:pPr marL="914400" indent="-9144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применении металлов и их роли в г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оды </a:t>
            </a:r>
          </a:p>
          <a:p>
            <a:pPr marL="914400" indent="-9144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Великой Отечественной войны.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526565"/>
            <a:ext cx="8501122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Активизировать познавательную деятельность</a:t>
            </a:r>
          </a:p>
          <a:p>
            <a:pPr marL="914400" indent="-9144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учащихся, применяя нестандартные формы учебной</a:t>
            </a:r>
          </a:p>
          <a:p>
            <a:pPr marL="914400" indent="-9144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деятельности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669573"/>
            <a:ext cx="8501122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Развивать познавательный интерес и аналитическое</a:t>
            </a:r>
          </a:p>
          <a:p>
            <a:pPr marL="914400" indent="-9144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мышление учащихся, реализуя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межпредметные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связи</a:t>
            </a:r>
          </a:p>
          <a:p>
            <a:pPr marL="914400" indent="-9144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курсов химии, физики, литературы и отечественной</a:t>
            </a:r>
          </a:p>
          <a:p>
            <a:pPr marL="914400" indent="-9144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истории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5169771"/>
            <a:ext cx="850112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Воспитывать в учащихся чувство патриотизма,</a:t>
            </a:r>
          </a:p>
          <a:p>
            <a:pPr marL="914400" indent="-914400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преданности и любви к своей Родине   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46939" y="6345816"/>
            <a:ext cx="2054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Шелкните</a:t>
            </a:r>
            <a:r>
              <a:rPr lang="ru-RU" dirty="0" smtClean="0"/>
              <a:t> мышкой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6" presetClass="emph" presetSubtype="0" fill="remove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Школа\презентации\памтн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098248" y="-1098248"/>
            <a:ext cx="6947504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1071546"/>
            <a:ext cx="60064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Девиз урока: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500306"/>
            <a:ext cx="733309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«Никто не забыт,</a:t>
            </a: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ничто не забыто»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4572008"/>
            <a:ext cx="48864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Ольга </a:t>
            </a:r>
            <a:r>
              <a:rPr lang="ru-RU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Бергольц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57686" y="571480"/>
            <a:ext cx="461344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22 июня 1941 года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фашистская Германия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напала на Советский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</a:rPr>
              <a:t>Союз.</a:t>
            </a:r>
          </a:p>
        </p:txBody>
      </p:sp>
      <p:pic>
        <p:nvPicPr>
          <p:cNvPr id="2050" name="Picture 2" descr="G:\Data\  1\13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3929090" cy="2946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G:\Data\  1\13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3929090" cy="294681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4071942"/>
            <a:ext cx="431759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Весь народ 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поднялся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защиту Родины</a:t>
            </a:r>
            <a:endParaRPr lang="ru-RU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4" name="Picture 6" descr="G:\Data\  8\05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286124"/>
            <a:ext cx="4095779" cy="3071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2055" name="Picture 7" descr="G:\Data\  8\075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286124"/>
            <a:ext cx="4114816" cy="3086112"/>
          </a:xfrm>
          <a:prstGeom prst="rect">
            <a:avLst/>
          </a:prstGeom>
          <a:noFill/>
        </p:spPr>
      </p:pic>
    </p:spTree>
  </p:cSld>
  <p:clrMapOvr>
    <a:masterClrMapping/>
  </p:clrMapOvr>
  <p:transition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Школа\презентации\таблица Менделее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7801490" cy="5857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perspectiveRelaxedModerately"/>
            <a:lightRig rig="threePt" dir="t"/>
          </a:scene3d>
        </p:spPr>
      </p:pic>
      <p:sp>
        <p:nvSpPr>
          <p:cNvPr id="5" name="Прямоугольник 4"/>
          <p:cNvSpPr/>
          <p:nvPr/>
        </p:nvSpPr>
        <p:spPr>
          <a:xfrm>
            <a:off x="1428728" y="285728"/>
            <a:ext cx="61966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движемся по дорогам войны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C:\Школа\презентации\NKP_CN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097203" y="928670"/>
            <a:ext cx="22097203" cy="4500594"/>
          </a:xfrm>
          <a:prstGeom prst="rect">
            <a:avLst/>
          </a:prstGeom>
          <a:noFill/>
        </p:spPr>
      </p:pic>
      <p:pic>
        <p:nvPicPr>
          <p:cNvPr id="1028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644098" y="2143116"/>
            <a:ext cx="2071670" cy="520173"/>
          </a:xfrm>
          <a:prstGeom prst="rect">
            <a:avLst/>
          </a:prstGeom>
          <a:noFill/>
        </p:spPr>
      </p:pic>
      <p:pic>
        <p:nvPicPr>
          <p:cNvPr id="1030" name="Picture 6" descr="C:\Школа\презентации\железо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5942" y="571480"/>
            <a:ext cx="4918058" cy="3429024"/>
          </a:xfrm>
          <a:prstGeom prst="rect">
            <a:avLst/>
          </a:prstGeom>
          <a:noFill/>
        </p:spPr>
      </p:pic>
    </p:spTree>
  </p:cSld>
  <p:clrMapOvr>
    <a:masterClrMapping/>
  </p:clrMapOvr>
  <p:transition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7569 3.33333E-6 L -0.01719 -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55 -0.01598 L 3.62778 -0.026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0255 L -0.43316 0.0025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4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4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8.33333E-6 7.40741E-6 L -0.25209 0.12616 " pathEditMode="relative" ptsTypes="AA">
                                      <p:cBhvr>
                                        <p:cTn id="2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4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8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Школа\презентации\железо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114" y="116632"/>
            <a:ext cx="6777102" cy="3943098"/>
          </a:xfrm>
          <a:prstGeom prst="rect">
            <a:avLst/>
          </a:prstGeom>
          <a:noFill/>
        </p:spPr>
      </p:pic>
      <p:pic>
        <p:nvPicPr>
          <p:cNvPr id="2052" name="Picture 4" descr="G:\Data\BronR\1620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3357562"/>
            <a:ext cx="4476781" cy="3357586"/>
          </a:xfrm>
          <a:prstGeom prst="rect">
            <a:avLst/>
          </a:prstGeom>
          <a:noFill/>
        </p:spPr>
      </p:pic>
      <p:pic>
        <p:nvPicPr>
          <p:cNvPr id="2056" name="Picture 8" descr="G:\Data\  8\20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3286124"/>
            <a:ext cx="4500594" cy="3373006"/>
          </a:xfrm>
          <a:prstGeom prst="rect">
            <a:avLst/>
          </a:prstGeom>
          <a:noFill/>
        </p:spPr>
      </p:pic>
      <p:pic>
        <p:nvPicPr>
          <p:cNvPr id="2057" name="Picture 9" descr="G:\Data\  7\11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286124"/>
            <a:ext cx="4468307" cy="335123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804063" y="6345816"/>
            <a:ext cx="2054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rgbClr val="FFFF00"/>
                </a:solidFill>
              </a:rPr>
              <a:t>Шелкните</a:t>
            </a:r>
            <a:r>
              <a:rPr lang="ru-RU" dirty="0" smtClean="0">
                <a:solidFill>
                  <a:srgbClr val="FFFF00"/>
                </a:solidFill>
              </a:rPr>
              <a:t> мышкой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8313" y="1268760"/>
            <a:ext cx="18437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a_StamperRg&amp;Bt" pitchFamily="82" charset="-52"/>
              </a:rPr>
              <a:t>железная</a:t>
            </a:r>
            <a:endParaRPr lang="ru-RU" sz="4400" b="1" dirty="0">
              <a:solidFill>
                <a:srgbClr val="C00000"/>
              </a:solidFill>
              <a:latin typeface="a_StamperRg&amp;Bt" pitchFamily="82" charset="-5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C -0.1566 -0.16111 -0.31302 -0.32222 -0.36319 -0.37129 C -0.41302 -0.42037 -0.31059 -0.30764 -0.29983 -0.29421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" y="-2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1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872 -2.59259E-6 L 0.01128 -2.59259E-6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9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97 1.11022E-16 L 0.01303 1.11022E-16 " pathEditMode="relative" rAng="0" ptsTypes="AA">
                                      <p:cBhvr>
                                        <p:cTn id="24" dur="4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9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437 1.11022E-16 L 0.01563 1.11022E-16 " pathEditMode="relative" rAng="0" ptsTypes="AA">
                                      <p:cBhvr>
                                        <p:cTn id="30" dur="42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1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100"/>
                            </p:stCondLst>
                            <p:childTnLst>
                              <p:par>
                                <p:cTn id="36" presetID="26" presetClass="emph" presetSubtype="0" fill="remove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Школа\презентации\таблица Менделее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7801490" cy="5857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perspectiveRelaxedModerately"/>
            <a:lightRig rig="threePt" dir="t"/>
          </a:scene3d>
        </p:spPr>
      </p:pic>
      <p:sp>
        <p:nvSpPr>
          <p:cNvPr id="5" name="Прямоугольник 4"/>
          <p:cNvSpPr/>
          <p:nvPr/>
        </p:nvSpPr>
        <p:spPr>
          <a:xfrm>
            <a:off x="1428728" y="285728"/>
            <a:ext cx="61966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движемся по дорогам войны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C:\Школа\презентации\NKP_CN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097203" y="928670"/>
            <a:ext cx="22097203" cy="4500594"/>
          </a:xfrm>
          <a:prstGeom prst="rect">
            <a:avLst/>
          </a:prstGeom>
          <a:noFill/>
        </p:spPr>
      </p:pic>
      <p:pic>
        <p:nvPicPr>
          <p:cNvPr id="1028" name="Picture 4" descr="C:\Школа\презентации\NKP_CN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644098" y="2143116"/>
            <a:ext cx="2071670" cy="520173"/>
          </a:xfrm>
          <a:prstGeom prst="rect">
            <a:avLst/>
          </a:prstGeom>
          <a:noFill/>
        </p:spPr>
      </p:pic>
      <p:pic>
        <p:nvPicPr>
          <p:cNvPr id="3074" name="Picture 2" descr="C:\Школа\презентации\алюминий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500042"/>
            <a:ext cx="4595210" cy="328614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95062" y="285728"/>
            <a:ext cx="62489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Химический элемент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928802"/>
            <a:ext cx="27895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№ 13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72198" y="2143116"/>
            <a:ext cx="188846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«Крылатый</a:t>
            </a:r>
          </a:p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Металл»</a:t>
            </a:r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5" name="Picture 3" descr="G:\Data\SamoletR\2512_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3276600"/>
            <a:ext cx="4572032" cy="3429025"/>
          </a:xfrm>
          <a:prstGeom prst="rect">
            <a:avLst/>
          </a:prstGeom>
          <a:noFill/>
        </p:spPr>
      </p:pic>
      <p:pic>
        <p:nvPicPr>
          <p:cNvPr id="3078" name="Picture 6" descr="G:\Data\SamoletR\2517_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3286084"/>
            <a:ext cx="4572032" cy="342902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804063" y="6345816"/>
            <a:ext cx="2054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rgbClr val="FFFF00"/>
                </a:solidFill>
              </a:rPr>
              <a:t>Шелкните</a:t>
            </a:r>
            <a:r>
              <a:rPr lang="ru-RU" dirty="0" smtClean="0">
                <a:solidFill>
                  <a:srgbClr val="FFFF00"/>
                </a:solidFill>
              </a:rPr>
              <a:t> мышкой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1895765"/>
            <a:ext cx="2937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_StamperRg&amp;Bt" pitchFamily="82" charset="-52"/>
              </a:rPr>
              <a:t>алюминиевая</a:t>
            </a:r>
            <a:endParaRPr lang="ru-RU" sz="4000" dirty="0">
              <a:solidFill>
                <a:srgbClr val="C00000"/>
              </a:solidFill>
              <a:latin typeface="a_StamperRg&amp;Bt" pitchFamily="82" charset="-5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7569 3.33333E-6 L -0.01719 -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4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955 -0.01598 L 3.62778 -0.026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4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-0.00787 L -0.78611 -0.0393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4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4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8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22222E-6 C 0.02448 0.04537 0.04913 0.09074 0.07396 0.11597 C 0.09878 0.14121 0.12378 0.14607 0.14896 0.15093 " pathEditMode="relative" ptsTypes="aaA">
                                      <p:cBhvr>
                                        <p:cTn id="35" dur="34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8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791 0.15023 C 0.23732 0.13565 0.32708 0.1213 0.2625 0.09028 C 0.19774 0.05949 -0.16806 0.00579 -0.23907 -0.03519 C -0.31007 -0.07639 -0.17587 -0.13866 -0.16441 -0.15694 C -0.1533 -0.17523 -0.16198 -0.16042 -0.17101 -0.14537 " pathEditMode="relative" rAng="0" ptsTypes="aaaaA">
                                      <p:cBhvr>
                                        <p:cTn id="3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16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8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8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8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300"/>
                            </p:stCondLst>
                            <p:childTnLst>
                              <p:par>
                                <p:cTn id="5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4479 0 -0.28958 0 -0.34635 -0.00162 C -0.40312 -0.00324 -0.37187 -0.00648 -0.34045 -0.00949 " pathEditMode="relative" ptsTypes="aaA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3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58 -0.00949 C -0.08386 0.01551 -0.23212 0.04051 -0.27587 0.04305 C -0.31962 0.0456 -0.21129 0.0125 -0.19844 0.00648 " pathEditMode="relative" rAng="0" ptsTypes="aaA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3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316 2.22222E-6 L 0.01685 2.22222E-6 " pathEditMode="relative" rAng="0" ptsTypes="AA">
                                      <p:cBhvr>
                                        <p:cTn id="71" dur="4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3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35 3.33333E-6 L 0.0165 3.33333E-6 " pathEditMode="relative" rAng="0" ptsTypes="AA">
                                      <p:cBhvr>
                                        <p:cTn id="77" dur="43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16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3600"/>
                            </p:stCondLst>
                            <p:childTnLst>
                              <p:par>
                                <p:cTn id="83" presetID="26" presetClass="emph" presetSubtype="0" fill="remove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9" grpId="0"/>
      <p:bldP spid="9" grpId="1"/>
      <p:bldP spid="11" grpId="0"/>
      <p:bldP spid="11" grpId="1"/>
      <p:bldP spid="15" grpId="0"/>
      <p:bldP spid="15" grpId="1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</TotalTime>
  <Words>233</Words>
  <Application>Microsoft Office PowerPoint</Application>
  <PresentationFormat>Экран (4:3)</PresentationFormat>
  <Paragraphs>77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Fotolab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YURI</dc:creator>
  <cp:lastModifiedBy>Наталья</cp:lastModifiedBy>
  <cp:revision>297</cp:revision>
  <dcterms:created xsi:type="dcterms:W3CDTF">2009-06-30T03:33:30Z</dcterms:created>
  <dcterms:modified xsi:type="dcterms:W3CDTF">2016-04-23T04:44:56Z</dcterms:modified>
</cp:coreProperties>
</file>