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</p:sldMasterIdLst>
  <p:notesMasterIdLst>
    <p:notesMasterId r:id="rId24"/>
  </p:notesMasterIdLst>
  <p:sldIdLst>
    <p:sldId id="257" r:id="rId2"/>
    <p:sldId id="262" r:id="rId3"/>
    <p:sldId id="283" r:id="rId4"/>
    <p:sldId id="285" r:id="rId5"/>
    <p:sldId id="309" r:id="rId6"/>
    <p:sldId id="308" r:id="rId7"/>
    <p:sldId id="310" r:id="rId8"/>
    <p:sldId id="292" r:id="rId9"/>
    <p:sldId id="311" r:id="rId10"/>
    <p:sldId id="319" r:id="rId11"/>
    <p:sldId id="286" r:id="rId12"/>
    <p:sldId id="313" r:id="rId13"/>
    <p:sldId id="314" r:id="rId14"/>
    <p:sldId id="315" r:id="rId15"/>
    <p:sldId id="316" r:id="rId16"/>
    <p:sldId id="294" r:id="rId17"/>
    <p:sldId id="317" r:id="rId18"/>
    <p:sldId id="298" r:id="rId19"/>
    <p:sldId id="299" r:id="rId20"/>
    <p:sldId id="300" r:id="rId21"/>
    <p:sldId id="318" r:id="rId22"/>
    <p:sldId id="30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9900"/>
    <a:srgbClr val="0000FF"/>
    <a:srgbClr val="6600CC"/>
    <a:srgbClr val="9900CC"/>
    <a:srgbClr val="FFFF00"/>
    <a:srgbClr val="FFFF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92" autoAdjust="0"/>
  </p:normalViewPr>
  <p:slideViewPr>
    <p:cSldViewPr>
      <p:cViewPr varScale="1">
        <p:scale>
          <a:sx n="67" d="100"/>
          <a:sy n="67" d="100"/>
        </p:scale>
        <p:origin x="14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96E696F-389C-480A-AEC5-035F8340CF7F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71EC300-EAB9-4AE5-B91F-6CA9FF94A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51AD10-7AB0-460A-A32C-91DEF00634A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B3FA23-C2A5-48A3-8AB7-5C5023B9DE6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84097-AA3C-48E2-9CC1-71492D619C85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7F564-D2BE-4C2B-966F-236F4007D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F0ACC-7BD8-4A19-98CF-BBC73577B025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F6844-90D3-420D-BC06-0670C75C7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8F2A5-101A-47C3-9D02-018B54FBE71A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00C27-3FDC-4115-A83E-8B88D5E17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88910-9D00-4315-AE7F-B3E3E01C0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F9492-1D3C-408F-A1F5-CDD32C48D5AF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17E8A-2D42-4FCB-8F12-74D295641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70C1D-B9BE-4127-94EA-3579894DE94C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BB346-6036-4304-8B3E-E351BAA74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AE9C-2EA0-4BAA-AADB-A7FF95C0C15D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64C01-4F86-4E69-B55E-897B2274F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2C567-4E55-42D2-8CD4-5BFF9FB0DFC4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E6B2-12F0-42C5-B68F-7C3EE9822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CB116-9F99-44F8-B668-11D938B8C65A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78D2-A724-4F70-9F82-BAA63499C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5D3D-C384-494E-83E6-EB7378BF1F6C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079-1298-4363-A15C-59B3EFA00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9D615-B620-499D-A516-6484F1609084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D83BB-0B72-40BE-8CEF-B8AA0D010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68A5C-CD8E-48E1-A459-E16F4D2A94CA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85C33-E796-40F7-9F95-8568E3410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27DAF5-0612-4282-9A60-8D1939E0F9D2}" type="datetimeFigureOut">
              <a:rPr lang="ru-RU"/>
              <a:pPr>
                <a:defRPr/>
              </a:pPr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71D2F56-9E09-4747-8790-8FD987468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6.png"/><Relationship Id="rId4" Type="http://schemas.openxmlformats.org/officeDocument/2006/relationships/image" Target="../media/image59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64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69.png"/><Relationship Id="rId7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1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72320" y="179204"/>
            <a:ext cx="51031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dirty="0"/>
              <a:t>Средняя  общеобразовательная  школа № 31</a:t>
            </a:r>
            <a:br>
              <a:rPr lang="ru-RU" dirty="0"/>
            </a:br>
            <a:r>
              <a:rPr lang="ru-RU" dirty="0"/>
              <a:t>филиал МОУ СОШ №131</a:t>
            </a:r>
          </a:p>
          <a:p>
            <a:pPr algn="ctr">
              <a:defRPr/>
            </a:pPr>
            <a:r>
              <a:rPr lang="ru-RU" dirty="0"/>
              <a:t>Г.  Карталы</a:t>
            </a:r>
            <a:endParaRPr lang="ru-RU" b="1" cap="all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80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664" y="1198117"/>
            <a:ext cx="6794102" cy="120055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081" name="Picture 26" descr="эмблем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8096" y="1089964"/>
            <a:ext cx="1229904" cy="12858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9F57AC-52EE-4567-A94A-8CAD5959C0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926" y="3065512"/>
            <a:ext cx="5964769" cy="3355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83247" y="2521689"/>
            <a:ext cx="4178146" cy="33551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i="1" dirty="0">
                <a:solidFill>
                  <a:schemeClr val="bg1"/>
                </a:solidFill>
                <a:latin typeface="Book Antiqua" pitchFamily="18" charset="0"/>
              </a:rPr>
              <a:t>Школа — это мастерская, где формируется мысль подрастающего поколения. Надо крепко держать ее в руках, если не хочешь выпустить из рук будущее</a:t>
            </a:r>
            <a:r>
              <a:rPr lang="ru-RU" sz="2000" dirty="0">
                <a:solidFill>
                  <a:schemeClr val="bg1"/>
                </a:solidFill>
                <a:latin typeface="Book Antiqua" pitchFamily="18" charset="0"/>
              </a:rPr>
              <a:t>. </a:t>
            </a:r>
          </a:p>
          <a:p>
            <a:pPr algn="just">
              <a:defRPr/>
            </a:pPr>
            <a:endParaRPr lang="ru-RU" sz="2000" dirty="0">
              <a:solidFill>
                <a:schemeClr val="bg1"/>
              </a:solidFill>
              <a:latin typeface="Book Antiqua" pitchFamily="18" charset="0"/>
            </a:endParaRPr>
          </a:p>
          <a:p>
            <a:pPr algn="r">
              <a:defRPr/>
            </a:pPr>
            <a:r>
              <a:rPr lang="ru-RU" sz="2000" dirty="0">
                <a:solidFill>
                  <a:schemeClr val="bg1"/>
                </a:solidFill>
                <a:latin typeface="Book Antiqua" pitchFamily="18" charset="0"/>
              </a:rPr>
              <a:t>Барбюс А.</a:t>
            </a:r>
            <a:endParaRPr lang="ru-RU" sz="20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38512" y="0"/>
            <a:ext cx="487345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Выборы 2018</a:t>
            </a:r>
          </a:p>
        </p:txBody>
      </p:sp>
      <p:pic>
        <p:nvPicPr>
          <p:cNvPr id="11285" name="Picture 17" descr="эмбле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0"/>
            <a:ext cx="785813" cy="7858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C6E10D-AA30-496F-A954-683489701E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749" y="842591"/>
            <a:ext cx="2056552" cy="15424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61159A-7889-4E2B-8508-CD6F79EFC7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599" y="842591"/>
            <a:ext cx="2056552" cy="15424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EFF64E-DB47-4E12-A836-B47AB37771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4" y="842591"/>
            <a:ext cx="2056552" cy="15424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302E24-3D36-466F-BB48-A1893CAFB4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899" y="842591"/>
            <a:ext cx="2056552" cy="154241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64603DF-52A0-440F-B8CD-870444937E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624" y="4214812"/>
            <a:ext cx="3048000" cy="2286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4305CE5-E85B-45AE-8D68-DD6D3056EC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212" y="2098618"/>
            <a:ext cx="2510162" cy="4472996"/>
          </a:xfrm>
          <a:prstGeom prst="rect">
            <a:avLst/>
          </a:prstGeom>
        </p:spPr>
      </p:pic>
      <p:pic>
        <p:nvPicPr>
          <p:cNvPr id="11284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24575" y="6143625"/>
            <a:ext cx="3019425" cy="7143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1E1D415-7A0D-4464-901A-27A6280CCD8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1" y="2297377"/>
            <a:ext cx="2716985" cy="2037739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1064DD5-3178-4560-B9BF-045CEA4AFE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52" y="4363666"/>
            <a:ext cx="2716985" cy="203773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DE437E4-A7E5-4304-BA8E-E397EE6FD6F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35" y="2601611"/>
            <a:ext cx="2716986" cy="203774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43C2E02-D0A6-4B3B-820C-0D57A4295CF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531" y="4996539"/>
            <a:ext cx="2716985" cy="2037739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526516" y="3371850"/>
            <a:ext cx="250036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президент</a:t>
            </a:r>
          </a:p>
          <a:p>
            <a:pPr algn="ctr">
              <a:defRPr/>
            </a:pP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Симонова Светлана</a:t>
            </a:r>
          </a:p>
        </p:txBody>
      </p:sp>
    </p:spTree>
    <p:extLst>
      <p:ext uri="{BB962C8B-B14F-4D97-AF65-F5344CB8AC3E}">
        <p14:creationId xmlns:p14="http://schemas.microsoft.com/office/powerpoint/2010/main" val="8812480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19113" y="909638"/>
            <a:ext cx="8066087" cy="5222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«Учебу каждого – под контроль всех»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5672" y="260648"/>
            <a:ext cx="581056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Совет  образования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1928802"/>
            <a:ext cx="5328593" cy="208823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Контроль за успеваемостью в классе;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Проверка дневников и учебников;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Участие в организации и проведении олимпиад, предметных недель, тематических вечеров, конкурсов по предметам.</a:t>
            </a:r>
          </a:p>
        </p:txBody>
      </p:sp>
      <p:pic>
        <p:nvPicPr>
          <p:cNvPr id="12" name="Picture 13" descr="E:\DCIM\100OLYMP\P1011955.JPG"/>
          <p:cNvPicPr>
            <a:picLocks noChangeAspect="1" noChangeArrowheads="1"/>
          </p:cNvPicPr>
          <p:nvPr/>
        </p:nvPicPr>
        <p:blipFill rotWithShape="1">
          <a:blip r:embed="rId3"/>
          <a:srcRect l="10796" t="1849"/>
          <a:stretch/>
        </p:blipFill>
        <p:spPr bwMode="auto">
          <a:xfrm>
            <a:off x="5241925" y="3284538"/>
            <a:ext cx="3722688" cy="307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grpSp>
        <p:nvGrpSpPr>
          <p:cNvPr id="12296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2297" name="Picture 2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298" name="Picture 26" descr="эмблема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39621"/>
            <a:ext cx="579004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Совет  информации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1531318"/>
            <a:ext cx="4071966" cy="532668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Отвечает за освещение в школьных изданиях мероприятий, проводимых в школе;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Координирует работу по выпуску школьного  электронного  «Классного  журнала»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Отвечает за своевременное изготовление печатных поздравлений;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Отвечает за художественное оформление школы;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Подбирает материалы (фото-, видеосъемка праздников, поездок и т.п.)</a:t>
            </a:r>
          </a:p>
        </p:txBody>
      </p:sp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2"/>
          <a:srcRect l="42393" t="21603" r="31209" b="13223"/>
          <a:stretch>
            <a:fillRect/>
          </a:stretch>
        </p:blipFill>
        <p:spPr bwMode="auto">
          <a:xfrm>
            <a:off x="7235825" y="239713"/>
            <a:ext cx="16986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3"/>
          <a:srcRect l="42303" t="22371" r="31259" b="11954"/>
          <a:stretch>
            <a:fillRect/>
          </a:stretch>
        </p:blipFill>
        <p:spPr bwMode="auto">
          <a:xfrm>
            <a:off x="4214813" y="1500188"/>
            <a:ext cx="1730375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4"/>
          <p:cNvPicPr>
            <a:picLocks noChangeAspect="1" noChangeArrowheads="1"/>
          </p:cNvPicPr>
          <p:nvPr/>
        </p:nvPicPr>
        <p:blipFill>
          <a:blip r:embed="rId4"/>
          <a:srcRect l="42191" t="22569" r="31259" b="11160"/>
          <a:stretch>
            <a:fillRect/>
          </a:stretch>
        </p:blipFill>
        <p:spPr bwMode="auto">
          <a:xfrm>
            <a:off x="5605463" y="2474913"/>
            <a:ext cx="1508125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0" y="993775"/>
            <a:ext cx="8893175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«Активность, сотрудничество, творчество»</a:t>
            </a:r>
          </a:p>
        </p:txBody>
      </p:sp>
      <p:grpSp>
        <p:nvGrpSpPr>
          <p:cNvPr id="13322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3326" name="Picture 2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3327" name="Picture 26" descr="эмблема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pic>
        <p:nvPicPr>
          <p:cNvPr id="1332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8" y="4572000"/>
            <a:ext cx="23939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89788" y="2911475"/>
            <a:ext cx="1773237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9"/>
          <p:cNvPicPr>
            <a:picLocks noChangeAspect="1" noChangeArrowheads="1"/>
          </p:cNvPicPr>
          <p:nvPr/>
        </p:nvPicPr>
        <p:blipFill>
          <a:blip r:embed="rId9">
            <a:lum bright="12000" contrast="6000"/>
          </a:blip>
          <a:srcRect/>
          <a:stretch>
            <a:fillRect/>
          </a:stretch>
        </p:blipFill>
        <p:spPr bwMode="auto">
          <a:xfrm>
            <a:off x="6546850" y="4805363"/>
            <a:ext cx="2160588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445" y="239619"/>
            <a:ext cx="703699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Совет  труда  и  порядка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2900" y="1009650"/>
            <a:ext cx="7974013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«Поступками и делами улучшай окружающую жизнь»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9482" y="1874703"/>
            <a:ext cx="4468541" cy="421859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itchFamily="2" charset="2"/>
              <a:buChar char="§"/>
              <a:defRPr/>
            </a:pPr>
            <a:r>
              <a:rPr lang="ru-RU" sz="1600" dirty="0">
                <a:solidFill>
                  <a:schemeClr val="bg1"/>
                </a:solidFill>
                <a:latin typeface="Bookman Old Style" pitchFamily="18" charset="0"/>
              </a:rPr>
              <a:t>Разрабатывает и предлагает на обсуждение Президентскому Совету систему контроля дежурства по школе и классам;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sz="1600" dirty="0">
                <a:solidFill>
                  <a:schemeClr val="bg1"/>
                </a:solidFill>
                <a:latin typeface="Bookman Old Style" pitchFamily="18" charset="0"/>
              </a:rPr>
              <a:t>Совместно с ответственными за дежурство данного класса контролирует дежурных на постах;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sz="1600" dirty="0">
                <a:solidFill>
                  <a:schemeClr val="bg1"/>
                </a:solidFill>
                <a:latin typeface="Bookman Old Style" pitchFamily="18" charset="0"/>
              </a:rPr>
              <a:t>Контролирует выполнение своих обязанностей дежурными по классам;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sz="1600" dirty="0">
                <a:solidFill>
                  <a:schemeClr val="bg1"/>
                </a:solidFill>
                <a:latin typeface="Bookman Old Style" pitchFamily="18" charset="0"/>
              </a:rPr>
              <a:t>Организация уборки территорий;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sz="1600" dirty="0">
                <a:solidFill>
                  <a:schemeClr val="bg1"/>
                </a:solidFill>
                <a:latin typeface="Bookman Old Style" pitchFamily="18" charset="0"/>
              </a:rPr>
              <a:t>Организация и проведение генеральных уборок в школе;</a:t>
            </a:r>
          </a:p>
        </p:txBody>
      </p:sp>
      <p:pic>
        <p:nvPicPr>
          <p:cNvPr id="11" name="Picture 12" descr="E:\DCIM\100OLYMP\P1011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5688" y="2474913"/>
            <a:ext cx="3267075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4344" name="Picture 2" descr="E:\DCIM\100OLYMP\P1011958.JPG"/>
          <p:cNvPicPr>
            <a:picLocks noChangeAspect="1" noChangeArrowheads="1"/>
          </p:cNvPicPr>
          <p:nvPr/>
        </p:nvPicPr>
        <p:blipFill>
          <a:blip r:embed="rId3"/>
          <a:srcRect l="22096" r="16191"/>
          <a:stretch>
            <a:fillRect/>
          </a:stretch>
        </p:blipFill>
        <p:spPr bwMode="auto">
          <a:xfrm>
            <a:off x="7239000" y="623888"/>
            <a:ext cx="17875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3" descr="E:\DCIM\100OLYMP\P10119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4503738"/>
            <a:ext cx="286543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6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4347" name="Picture 2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4348" name="Picture 26" descr="эмблема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39620"/>
            <a:ext cx="843115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Совет  по культуре  и  спорту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5288" y="1038225"/>
            <a:ext cx="8461375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«Вместе возьмемся – всего добьемся»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9482" y="1874703"/>
            <a:ext cx="5044606" cy="421859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Разрабатывает и предлагает на рассмотрение Президентскому Совету программу основных культурно-массовых  и спортивных мероприятий;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Участвует в организации всех культурно-массовых  и спортивных мероприятий в школе.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Организует проведение в школе «Дней здоровья», товарищеских встреч по различным видам спорта;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Определяет лучших спортсменов школы и организует их награждение</a:t>
            </a:r>
          </a:p>
        </p:txBody>
      </p:sp>
      <p:grpSp>
        <p:nvGrpSpPr>
          <p:cNvPr id="15367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5368" name="Picture 2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5369" name="Picture 26" descr="эмблема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39620"/>
            <a:ext cx="590418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Совет  по финансам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357298"/>
            <a:ext cx="4214842" cy="171451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Организует  и  проводит  благотворительные  акции;</a:t>
            </a:r>
          </a:p>
          <a:p>
            <a:pPr marL="285750" indent="-28575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Проводит  дискотеки,  концерты,  ярмарки.</a:t>
            </a:r>
          </a:p>
        </p:txBody>
      </p:sp>
      <p:pic>
        <p:nvPicPr>
          <p:cNvPr id="40962" name="Picture 2" descr="F:\шус\P1010329.JPG"/>
          <p:cNvPicPr>
            <a:picLocks noChangeAspect="1" noChangeArrowheads="1"/>
          </p:cNvPicPr>
          <p:nvPr/>
        </p:nvPicPr>
        <p:blipFill>
          <a:blip r:embed="rId2"/>
          <a:srcRect l="33259"/>
          <a:stretch>
            <a:fillRect/>
          </a:stretch>
        </p:blipFill>
        <p:spPr bwMode="auto">
          <a:xfrm>
            <a:off x="5000625" y="1071563"/>
            <a:ext cx="3546475" cy="300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91" name="TextBox 7"/>
          <p:cNvSpPr txBox="1">
            <a:spLocks noChangeArrowheads="1"/>
          </p:cNvSpPr>
          <p:nvPr/>
        </p:nvSpPr>
        <p:spPr bwMode="auto">
          <a:xfrm>
            <a:off x="5072063" y="4071938"/>
            <a:ext cx="3786187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i="1" dirty="0">
                <a:latin typeface="Bookman Old Style" pitchFamily="18" charset="0"/>
              </a:rPr>
              <a:t>По  результатам  соревнования за звание лучшего  класса,  «Классом года 2018-2019»  признан 6 класс, классный руководитель  Цветкова Т.Ю. Он награжден премией 3000 рублей.</a:t>
            </a: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/>
          <a:srcRect l="21829" t="21033" r="22804" b="19885"/>
          <a:stretch>
            <a:fillRect/>
          </a:stretch>
        </p:blipFill>
        <p:spPr bwMode="auto">
          <a:xfrm>
            <a:off x="214313" y="3357563"/>
            <a:ext cx="4933950" cy="296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393" name="Group 24"/>
          <p:cNvGrpSpPr>
            <a:grpSpLocks/>
          </p:cNvGrpSpPr>
          <p:nvPr/>
        </p:nvGrpSpPr>
        <p:grpSpPr bwMode="auto">
          <a:xfrm>
            <a:off x="6367463" y="6395599"/>
            <a:ext cx="2595562" cy="428625"/>
            <a:chOff x="110219775" y="114984150"/>
            <a:chExt cx="3024000" cy="489618"/>
          </a:xfrm>
        </p:grpSpPr>
        <p:pic>
          <p:nvPicPr>
            <p:cNvPr id="16394" name="Picture 2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6395" name="Picture 26" descr="эмблема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4"/>
          <p:cNvSpPr txBox="1">
            <a:spLocks noChangeArrowheads="1"/>
          </p:cNvSpPr>
          <p:nvPr/>
        </p:nvSpPr>
        <p:spPr bwMode="auto">
          <a:xfrm>
            <a:off x="2357438" y="1000125"/>
            <a:ext cx="3954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</a:rPr>
              <a:t>Встречи с ветеранами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10553" y="265501"/>
            <a:ext cx="828739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Самоуправление в действии</a:t>
            </a:r>
          </a:p>
        </p:txBody>
      </p:sp>
      <p:pic>
        <p:nvPicPr>
          <p:cNvPr id="1741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414138" y="107337225"/>
            <a:ext cx="3724275" cy="4967288"/>
          </a:xfrm>
          <a:prstGeom prst="rect">
            <a:avLst/>
          </a:prstGeom>
          <a:solidFill>
            <a:srgbClr val="9DBEFF"/>
          </a:solidFill>
          <a:ln w="9525" algn="in">
            <a:noFill/>
            <a:miter lim="800000"/>
            <a:headEnd/>
            <a:tailEnd/>
          </a:ln>
        </p:spPr>
      </p:pic>
      <p:pic>
        <p:nvPicPr>
          <p:cNvPr id="17413" name="Picture 16" descr="D:\школа\сценарии\видео урок 21\интервью\100OLYMPфото видео + ярмарка\P41204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1500188"/>
            <a:ext cx="3000375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7" descr="D:\школа\сценарии\видео урок 21\интервью\100OLYMPфото видео + ярмарка\P41204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1500188"/>
            <a:ext cx="3000375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5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7419" name="Picture 2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7420" name="Picture 26" descr="эмблема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sp>
        <p:nvSpPr>
          <p:cNvPr id="17416" name="TextBox 14"/>
          <p:cNvSpPr txBox="1">
            <a:spLocks noChangeArrowheads="1"/>
          </p:cNvSpPr>
          <p:nvPr/>
        </p:nvSpPr>
        <p:spPr bwMode="auto">
          <a:xfrm>
            <a:off x="285750" y="6143625"/>
            <a:ext cx="578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</a:rPr>
              <a:t>Тематические  общешкольные  линейки</a:t>
            </a:r>
          </a:p>
        </p:txBody>
      </p:sp>
      <p:pic>
        <p:nvPicPr>
          <p:cNvPr id="17417" name="Picture 21" descr="F:\фото 1 сент\PIC_016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0" y="3911600"/>
            <a:ext cx="3081338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22" descr="F:\фото 1 сент\PIC_015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85875" y="3857625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857250"/>
            <a:ext cx="35623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714750"/>
            <a:ext cx="3683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4"/>
          <a:srcRect l="26563" t="13867" r="11182" b="21680"/>
          <a:stretch>
            <a:fillRect/>
          </a:stretch>
        </p:blipFill>
        <p:spPr bwMode="auto">
          <a:xfrm>
            <a:off x="642938" y="785813"/>
            <a:ext cx="3500437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857356" y="214290"/>
            <a:ext cx="605595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Конкурсы  рисунков  и  газет</a:t>
            </a:r>
          </a:p>
        </p:txBody>
      </p:sp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643313"/>
            <a:ext cx="42672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9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8440" name="Picture 2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8441" name="Picture 26" descr="эмблема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9" name="Picture 9" descr="D:\школа\сценарии\видео урок 21\интервью\100OLYMPфото видео + ярмарка\P40904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428625"/>
            <a:ext cx="3043237" cy="2282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9" name="Picture 10" descr="D:\школа\сценарии\видео урок 21\интервью\100OLYMPфото видео + ярмарка\P4090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3929063"/>
            <a:ext cx="32575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2" descr="D:\школа\школьные фото\Масленица 2007\Масленица (1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3857625"/>
            <a:ext cx="3514725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 descr="D:\школа\школьные фото\Масленица 2007\Масленица (10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8" y="285750"/>
            <a:ext cx="299085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4" name="Picture 14" descr="D:\школа\школьные фото\Масленица 2007\Масленица (143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1928813"/>
            <a:ext cx="3181350" cy="2386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0" descr="D:\школа\сценарии\видео урок 21\интервью\100OLYMPфото видео + ярмарка\P4090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3857625"/>
            <a:ext cx="3257550" cy="2443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2" descr="D:\школа\школьные фото\Масленица 2007\Масленица (1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3786188"/>
            <a:ext cx="3514725" cy="2635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465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9467" name="Picture 2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9468" name="Picture 26" descr="эмблема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sp>
        <p:nvSpPr>
          <p:cNvPr id="29" name="Прямоугольник 28"/>
          <p:cNvSpPr/>
          <p:nvPr/>
        </p:nvSpPr>
        <p:spPr>
          <a:xfrm>
            <a:off x="2714612" y="214290"/>
            <a:ext cx="36423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Ярмарки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404813"/>
            <a:ext cx="2984500" cy="2328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2571750"/>
            <a:ext cx="3382963" cy="285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1" name="Picture 7" descr="D:\школа\школьные фото\дУЧИтеля\PA020020.JPG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357188" y="857250"/>
            <a:ext cx="2800350" cy="2100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3" name="Picture 9" descr="D:\школа\школьные фото\посвящение в 1 классники\P52800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5" y="4572000"/>
            <a:ext cx="2543175" cy="190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4" name="Picture 10" descr="D:\школа\школьные фото\посвящение в 1 классники\P528008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8" y="1071563"/>
            <a:ext cx="2039937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1512" name="Picture 8" descr="D:\школа\школьные фото\ЁЛКА 2010\IMG_192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3357563"/>
            <a:ext cx="3271838" cy="245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0488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20490" name="Picture 25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20491" name="Picture 26" descr="эмблема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2285984" y="214290"/>
            <a:ext cx="43572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Праздники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2338" y="214313"/>
            <a:ext cx="1871662" cy="4429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0446" y="1268760"/>
            <a:ext cx="8712969" cy="36009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Самоуправление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 правильно организованная коллективная жизнь и деятельность,  в которой должны находить свое воплощение запросы общества и удовлетворяться возрастные</a:t>
            </a:r>
          </a:p>
          <a:p>
            <a:pPr algn="ctr">
              <a:defRPr/>
            </a:pPr>
            <a:r>
              <a:rPr lang="ru-RU" sz="3200" b="1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и  индивидуальные потребности учащихся.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1"/>
          <p:cNvSpPr txBox="1">
            <a:spLocks noChangeArrowheads="1"/>
          </p:cNvSpPr>
          <p:nvPr/>
        </p:nvSpPr>
        <p:spPr bwMode="auto">
          <a:xfrm>
            <a:off x="5786438" y="3000375"/>
            <a:ext cx="3159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C00000"/>
                </a:solidFill>
                <a:latin typeface="Bookman Old Style" pitchFamily="18" charset="0"/>
              </a:rPr>
              <a:t>День Здоровья</a:t>
            </a:r>
          </a:p>
        </p:txBody>
      </p:sp>
      <p:sp>
        <p:nvSpPr>
          <p:cNvPr id="21507" name="TextBox 13"/>
          <p:cNvSpPr txBox="1">
            <a:spLocks noChangeArrowheads="1"/>
          </p:cNvSpPr>
          <p:nvPr/>
        </p:nvSpPr>
        <p:spPr bwMode="auto">
          <a:xfrm>
            <a:off x="714375" y="3500438"/>
            <a:ext cx="3500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C00000"/>
                </a:solidFill>
                <a:latin typeface="Bookman Old Style" pitchFamily="18" charset="0"/>
              </a:rPr>
              <a:t>Мама,  папа, я – спортивная  семья</a:t>
            </a:r>
          </a:p>
        </p:txBody>
      </p:sp>
      <p:pic>
        <p:nvPicPr>
          <p:cNvPr id="21508" name="Picture 12" descr="D:\школа\школьные фото\ФОТОРЕПОРТАЖ\Изображение 0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642938"/>
            <a:ext cx="3562350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3" descr="D:\школа\школьные фото\фото 2011\фото выборы кросс 2011\P10100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14313"/>
            <a:ext cx="3471863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5" descr="D:\школа\школьные фото\фото 2011\2011 ПДД\P10103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4143375"/>
            <a:ext cx="40719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12"/>
          <p:cNvSpPr txBox="1">
            <a:spLocks noChangeArrowheads="1"/>
          </p:cNvSpPr>
          <p:nvPr/>
        </p:nvSpPr>
        <p:spPr bwMode="auto">
          <a:xfrm>
            <a:off x="2500313" y="6215063"/>
            <a:ext cx="3457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C00000"/>
                </a:solidFill>
                <a:latin typeface="Bookman Old Style" pitchFamily="18" charset="0"/>
              </a:rPr>
              <a:t>Колесо  истории  по  ПДД</a:t>
            </a:r>
          </a:p>
        </p:txBody>
      </p:sp>
      <p:pic>
        <p:nvPicPr>
          <p:cNvPr id="21512" name="Picture 16"/>
          <p:cNvPicPr>
            <a:picLocks noChangeAspect="1" noChangeArrowheads="1"/>
          </p:cNvPicPr>
          <p:nvPr/>
        </p:nvPicPr>
        <p:blipFill>
          <a:blip r:embed="rId6"/>
          <a:srcRect l="36816" t="20703" r="14844" b="31445"/>
          <a:stretch>
            <a:fillRect/>
          </a:stretch>
        </p:blipFill>
        <p:spPr bwMode="auto">
          <a:xfrm>
            <a:off x="5357813" y="3643313"/>
            <a:ext cx="342900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3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21514" name="Picture 2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21515" name="Picture 26" descr="эмблем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071563"/>
            <a:ext cx="2943225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1214438"/>
            <a:ext cx="2028825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2000250"/>
            <a:ext cx="2847975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4286250"/>
            <a:ext cx="2609850" cy="19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714375"/>
            <a:ext cx="1785937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5" name="TextBox 10"/>
          <p:cNvSpPr txBox="1">
            <a:spLocks noChangeArrowheads="1"/>
          </p:cNvSpPr>
          <p:nvPr/>
        </p:nvSpPr>
        <p:spPr bwMode="auto">
          <a:xfrm>
            <a:off x="1143000" y="214313"/>
            <a:ext cx="6357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C00000"/>
                </a:solidFill>
                <a:latin typeface="Bookman Old Style" pitchFamily="18" charset="0"/>
              </a:rPr>
              <a:t>Всемирный день ребенка. Программа  «Свистать  всех наверх!»</a:t>
            </a:r>
          </a:p>
        </p:txBody>
      </p:sp>
      <p:grpSp>
        <p:nvGrpSpPr>
          <p:cNvPr id="22536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22537" name="Picture 2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22538" name="Picture 26" descr="эмблем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43108" y="285728"/>
            <a:ext cx="47863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Трудовой десант</a:t>
            </a:r>
          </a:p>
        </p:txBody>
      </p:sp>
      <p:pic>
        <p:nvPicPr>
          <p:cNvPr id="24585" name="Picture 9" descr="D:\школа\школьные фото\субботник\P41101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071563"/>
            <a:ext cx="3424238" cy="256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6" name="Picture 10" descr="D:\школа\школьные фото\субботник\P41101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3938" y="1071563"/>
            <a:ext cx="3209925" cy="2406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7" name="Picture 11" descr="D:\школа\школьные фото\субботник\Изображение 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3857625"/>
            <a:ext cx="3757613" cy="281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8" name="Picture 12" descr="D:\школа\школьные фото\субботник\Изображение 02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38" y="4000500"/>
            <a:ext cx="3571875" cy="267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9" name="Picture 13" descr="D:\школа\школьные фото\субботник\Изображение 0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88" y="2643188"/>
            <a:ext cx="2376487" cy="1782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560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23561" name="Picture 2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23562" name="Picture 26" descr="эмблема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928688" y="642938"/>
            <a:ext cx="7215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/>
          </a:p>
          <a:p>
            <a:endParaRPr lang="ru-RU" sz="2800" b="1"/>
          </a:p>
          <a:p>
            <a:endParaRPr lang="ru-RU" sz="2800" b="1" i="1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500" y="928688"/>
            <a:ext cx="8143875" cy="421481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Book Antiqua" pitchFamily="18" charset="0"/>
              </a:rPr>
              <a:t>  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Основной </a:t>
            </a:r>
            <a:r>
              <a:rPr lang="ru-RU" b="1" dirty="0">
                <a:solidFill>
                  <a:srgbClr val="C00000"/>
                </a:solidFill>
                <a:latin typeface="Book Antiqua" pitchFamily="18" charset="0"/>
              </a:rPr>
              <a:t>целью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 деятельности школьного самоуправления является </a:t>
            </a:r>
            <a:r>
              <a:rPr lang="ru-RU" b="1" i="1" dirty="0">
                <a:solidFill>
                  <a:srgbClr val="C00000"/>
                </a:solidFill>
                <a:latin typeface="Book Antiqua" pitchFamily="18" charset="0"/>
              </a:rPr>
              <a:t>формирование готовности к личностному самоопределению в условиях ученического самоуправления, приобретение личного опыта демократических отношений, самовоспитания и саморазвития.</a:t>
            </a:r>
            <a:endParaRPr lang="ru-RU" dirty="0">
              <a:solidFill>
                <a:srgbClr val="C00000"/>
              </a:solidFill>
              <a:latin typeface="Book Antiqua" pitchFamily="18" charset="0"/>
            </a:endParaRPr>
          </a:p>
          <a:p>
            <a:pPr marL="73025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9F9F9"/>
              </a:buClr>
              <a:buFont typeface="Wingdings 2" pitchFamily="18" charset="2"/>
              <a:buChar char=""/>
              <a:defRPr/>
            </a:pPr>
            <a:endParaRPr lang="ru-RU" sz="3000" dirty="0"/>
          </a:p>
        </p:txBody>
      </p:sp>
      <p:grpSp>
        <p:nvGrpSpPr>
          <p:cNvPr id="5124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5126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5127" name="Picture 26" descr="эмблема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pic>
        <p:nvPicPr>
          <p:cNvPr id="5125" name="Picture 6" descr="D:\фотошоп\нач школа\эмблема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88" y="4762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D:\фотошоп\нач школа\эмблема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357166"/>
            <a:ext cx="2643206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Сентябрь 2011г.</a:t>
            </a: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2000250" y="4286250"/>
            <a:ext cx="69294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/>
            <a:r>
              <a:rPr lang="ru-RU" sz="2800">
                <a:solidFill>
                  <a:srgbClr val="A50021"/>
                </a:solidFill>
                <a:latin typeface="Book Antiqua" pitchFamily="18" charset="0"/>
              </a:rPr>
              <a:t>Мы разные - в  этом  наше  богатство.</a:t>
            </a:r>
            <a:endParaRPr lang="ru-RU">
              <a:latin typeface="Book Antiqua" pitchFamily="18" charset="0"/>
            </a:endParaRPr>
          </a:p>
          <a:p>
            <a:pPr algn="r" eaLnBrk="0" hangingPunct="0"/>
            <a:r>
              <a:rPr lang="ru-RU" sz="2800">
                <a:solidFill>
                  <a:srgbClr val="A50021"/>
                </a:solidFill>
                <a:latin typeface="Book Antiqua" pitchFamily="18" charset="0"/>
              </a:rPr>
              <a:t>Мы вместе - это наша сила! </a:t>
            </a:r>
            <a:endParaRPr lang="ru-RU">
              <a:latin typeface="Book Antiqua" pitchFamily="18" charset="0"/>
            </a:endParaRPr>
          </a:p>
          <a:p>
            <a:pPr algn="r" eaLnBrk="0" hangingPunct="0"/>
            <a:r>
              <a:rPr lang="ru-RU" sz="1400">
                <a:solidFill>
                  <a:srgbClr val="000000"/>
                </a:solidFill>
                <a:latin typeface="Book Antiqua" pitchFamily="18" charset="0"/>
                <a:cs typeface="Times New Roman" pitchFamily="18" charset="0"/>
              </a:rPr>
              <a:t> </a:t>
            </a:r>
            <a:endParaRPr lang="ru-RU" sz="3200"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857364"/>
            <a:ext cx="342902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Наш  девиз: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928688" y="2540000"/>
            <a:ext cx="785812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/>
            <a:r>
              <a:rPr lang="ru-RU" sz="2400">
                <a:solidFill>
                  <a:srgbClr val="A50021"/>
                </a:solidFill>
                <a:latin typeface="Book Antiqua" pitchFamily="18" charset="0"/>
              </a:rPr>
              <a:t>Жить нужно так, чтобы твое присутствие  было  </a:t>
            </a:r>
            <a:r>
              <a:rPr lang="ru-RU" sz="2400" b="1">
                <a:solidFill>
                  <a:srgbClr val="A50021"/>
                </a:solidFill>
                <a:latin typeface="Book Antiqua" pitchFamily="18" charset="0"/>
              </a:rPr>
              <a:t>НЕОБХОДИМО</a:t>
            </a:r>
            <a:r>
              <a:rPr lang="ru-RU" sz="2400">
                <a:solidFill>
                  <a:srgbClr val="A50021"/>
                </a:solidFill>
                <a:latin typeface="Book Antiqua" pitchFamily="18" charset="0"/>
              </a:rPr>
              <a:t>, а отсутствие -</a:t>
            </a:r>
            <a:r>
              <a:rPr lang="ru-RU" sz="2400" b="1">
                <a:solidFill>
                  <a:srgbClr val="A50021"/>
                </a:solidFill>
                <a:latin typeface="Book Antiqua" pitchFamily="18" charset="0"/>
              </a:rPr>
              <a:t>ЗАМЕТНО</a:t>
            </a:r>
            <a:r>
              <a:rPr lang="ru-RU" sz="2800">
                <a:solidFill>
                  <a:srgbClr val="A50021"/>
                </a:solidFill>
                <a:latin typeface="Comic Sans MS" pitchFamily="66" charset="0"/>
              </a:rPr>
              <a:t>!</a:t>
            </a:r>
            <a:endParaRPr lang="ru-RU" sz="1400"/>
          </a:p>
          <a:p>
            <a:pPr eaLnBrk="0" hangingPunct="0"/>
            <a:r>
              <a:rPr lang="ru-RU" sz="1000">
                <a:solidFill>
                  <a:srgbClr val="000000"/>
                </a:solidFill>
                <a:cs typeface="Times New Roman" pitchFamily="18" charset="0"/>
              </a:rPr>
              <a:t> </a:t>
            </a: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3500438"/>
            <a:ext cx="435771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Наша  эмблема:</a:t>
            </a:r>
          </a:p>
        </p:txBody>
      </p:sp>
      <p:sp>
        <p:nvSpPr>
          <p:cNvPr id="6152" name="Rectangle 9"/>
          <p:cNvSpPr>
            <a:spLocks noChangeArrowheads="1"/>
          </p:cNvSpPr>
          <p:nvPr/>
        </p:nvSpPr>
        <p:spPr bwMode="auto">
          <a:xfrm>
            <a:off x="3071813" y="428625"/>
            <a:ext cx="561498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just" eaLnBrk="0" hangingPunct="0"/>
            <a:r>
              <a:rPr lang="ru-RU" sz="2000" i="1" dirty="0">
                <a:solidFill>
                  <a:srgbClr val="000000"/>
                </a:solidFill>
                <a:latin typeface="Book Antiqua" pitchFamily="18" charset="0"/>
                <a:cs typeface="Times New Roman" pitchFamily="18" charset="0"/>
              </a:rPr>
              <a:t>Сформированное  ученическое самоуправление  </a:t>
            </a:r>
          </a:p>
          <a:p>
            <a:pPr algn="just" eaLnBrk="0" hangingPunct="0"/>
            <a:r>
              <a:rPr lang="ru-RU" sz="2000" i="1" dirty="0">
                <a:solidFill>
                  <a:srgbClr val="000000"/>
                </a:solidFill>
                <a:latin typeface="Book Antiqua" pitchFamily="18" charset="0"/>
                <a:cs typeface="Times New Roman" pitchFamily="18" charset="0"/>
              </a:rPr>
              <a:t>делает  свои первые шаги.   Выбраны  девиз  и  эмблема,  принята  конституция школьной республики  «Содружество»,  составлен  план работы  на  первое  полугодие.</a:t>
            </a:r>
            <a:endParaRPr lang="ru-RU" sz="2000" i="1" dirty="0">
              <a:latin typeface="Book Antiqua" pitchFamily="18" charset="0"/>
            </a:endParaRPr>
          </a:p>
          <a:p>
            <a:pPr eaLnBrk="0" hangingPunct="0"/>
            <a:r>
              <a:rPr lang="ru-RU" sz="1000" dirty="0">
                <a:solidFill>
                  <a:srgbClr val="000000"/>
                </a:solidFill>
                <a:cs typeface="Times New Roman" pitchFamily="18" charset="0"/>
              </a:rPr>
              <a:t> </a:t>
            </a:r>
            <a:endParaRPr lang="ru-RU" dirty="0"/>
          </a:p>
        </p:txBody>
      </p:sp>
      <p:grpSp>
        <p:nvGrpSpPr>
          <p:cNvPr id="6153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6154" name="Picture 2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6155" name="Picture 26" descr="эмблема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6385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Структура ученического самоуправления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1" name="Picture 2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1071563"/>
            <a:ext cx="762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2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7173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7174" name="Picture 26" descr="эмблема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5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   </a:t>
            </a:r>
            <a:r>
              <a:rPr lang="ru-RU" dirty="0">
                <a:latin typeface="Book Antiqua" pitchFamily="18" charset="0"/>
              </a:rPr>
              <a:t>Настоящая Конституция основывается на следующих принципах: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Book Antiqua" pitchFamily="18" charset="0"/>
              </a:rPr>
              <a:t>не противоречит законам РФ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Book Antiqua" pitchFamily="18" charset="0"/>
              </a:rPr>
              <a:t>базируется на Конвенции прав ребенка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Book Antiqua" pitchFamily="18" charset="0"/>
              </a:rPr>
              <a:t>соответствует Уставу школы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Book Antiqua" pitchFamily="18" charset="0"/>
              </a:rPr>
              <a:t>основывается на взаимном уважении учителя и ученика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Book Antiqua" pitchFamily="18" charset="0"/>
              </a:rPr>
              <a:t>на равенстве всех прав учеников и сотрудников школы, родителей учащихся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Book Antiqua" pitchFamily="18" charset="0"/>
              </a:rPr>
              <a:t>на целесообразности и здравом смысле.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6090" y="214290"/>
            <a:ext cx="865493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Конституция школьной  республики</a:t>
            </a:r>
          </a:p>
          <a:p>
            <a:pPr algn="ctr"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«Содружество»  </a:t>
            </a:r>
          </a:p>
        </p:txBody>
      </p:sp>
      <p:grpSp>
        <p:nvGrpSpPr>
          <p:cNvPr id="8196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8197" name="Picture 2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8198" name="Picture 26" descr="эмблема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№1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«О защите чести и достоинства».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№2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«О борьбе с вандализмом (порчей имущества)»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№3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«О прогулах»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№4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«Закон о мобильном телефоне»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№5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«Закон о запрете курения,  алкогольных и  энергетических  напитков,  наркотиков,  мата»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№6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«Разрешение конфликтов  учителей, учеников,  родителей»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№7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«О дежурстве»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№8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«О  школьной форме»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Закон №9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«О нарушении конституции»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14290"/>
            <a:ext cx="8213201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Основные законы  </a:t>
            </a:r>
          </a:p>
          <a:p>
            <a:pPr algn="ctr"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школьной  республики  «Содружество»:</a:t>
            </a:r>
          </a:p>
        </p:txBody>
      </p:sp>
      <p:grpSp>
        <p:nvGrpSpPr>
          <p:cNvPr id="9220" name="Group 24"/>
          <p:cNvGrpSpPr>
            <a:grpSpLocks/>
          </p:cNvGrpSpPr>
          <p:nvPr/>
        </p:nvGrpSpPr>
        <p:grpSpPr bwMode="auto">
          <a:xfrm>
            <a:off x="6215063" y="6215063"/>
            <a:ext cx="2595562" cy="428625"/>
            <a:chOff x="110219775" y="114984150"/>
            <a:chExt cx="3024000" cy="489618"/>
          </a:xfrm>
        </p:grpSpPr>
        <p:pic>
          <p:nvPicPr>
            <p:cNvPr id="9221" name="Picture 2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9222" name="Picture 26" descr="эмблема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0063" y="285750"/>
            <a:ext cx="8229600" cy="1023938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Book Antiqua" pitchFamily="18" charset="0"/>
              </a:rPr>
              <a:t>     На  школьном сайте  </a:t>
            </a:r>
            <a:r>
              <a:rPr lang="en-US" b="1" dirty="0">
                <a:solidFill>
                  <a:srgbClr val="C00000"/>
                </a:solidFill>
                <a:latin typeface="Book Antiqua" pitchFamily="18" charset="0"/>
              </a:rPr>
              <a:t>http://62school31.ucoz.ru/</a:t>
            </a:r>
            <a:r>
              <a:rPr lang="ru-RU" b="1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dirty="0">
                <a:latin typeface="Book Antiqua" pitchFamily="18" charset="0"/>
              </a:rPr>
              <a:t>размещены Конституция  республики «Содружество» и  положение  о  школьном  самоуправлении.</a:t>
            </a:r>
          </a:p>
        </p:txBody>
      </p:sp>
      <p:grpSp>
        <p:nvGrpSpPr>
          <p:cNvPr id="10243" name="Group 24"/>
          <p:cNvGrpSpPr>
            <a:grpSpLocks/>
          </p:cNvGrpSpPr>
          <p:nvPr/>
        </p:nvGrpSpPr>
        <p:grpSpPr bwMode="auto">
          <a:xfrm>
            <a:off x="6367463" y="6367463"/>
            <a:ext cx="2595562" cy="428625"/>
            <a:chOff x="110219775" y="114984150"/>
            <a:chExt cx="3024000" cy="489618"/>
          </a:xfrm>
        </p:grpSpPr>
        <p:pic>
          <p:nvPicPr>
            <p:cNvPr id="10245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539081" y="114984150"/>
              <a:ext cx="2704694" cy="45713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0246" name="Picture 26" descr="эмблема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0219775" y="114984150"/>
              <a:ext cx="489618" cy="4896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5">
            <a:lum bright="-10000" contrast="20000"/>
          </a:blip>
          <a:srcRect t="3906" r="1855" b="10156"/>
          <a:stretch>
            <a:fillRect/>
          </a:stretch>
        </p:blipFill>
        <p:spPr bwMode="auto">
          <a:xfrm>
            <a:off x="928688" y="1500188"/>
            <a:ext cx="7143750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7620" y="0"/>
            <a:ext cx="483523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Выборы 2011</a:t>
            </a:r>
          </a:p>
        </p:txBody>
      </p:sp>
      <p:pic>
        <p:nvPicPr>
          <p:cNvPr id="11267" name="Picture 2" descr="D:\школа\школьные фото\фото 2011\фото выборы кросс 2011\100OLYMP\P1010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2428875"/>
            <a:ext cx="3089275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D:\школа\школьные фото\фото 2011\фото выборы кросс 2011\100OLYMP\P10100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285750"/>
            <a:ext cx="1214437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5" descr="D:\школа\школьные фото\фото 2011\фото выборы кросс 2011\100OLYMP\P10100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859" y="2831237"/>
            <a:ext cx="2078534" cy="1746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70" name="Picture 6" descr="D:\школа\школьные фото\фото 2011\фото выборы кросс 2011\100OLYMP\P10100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63" y="857250"/>
            <a:ext cx="142875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D:\школа\школьные фото\фото 2011\фото выборы кросс 2011\100OLYMP\P10100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857250"/>
            <a:ext cx="14287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D:\школа\школьные фото\фото 2011\фото выборы кросс 2011\100OLYMP\P101007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500" y="857250"/>
            <a:ext cx="1476375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D:\школа\школьные фото\фото 2011\фото выборы кросс 2011\100OLYMP\P101007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25" y="857250"/>
            <a:ext cx="16430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4" name="Picture 10" descr="D:\школа\школьные фото\фото 2011\фото выборы кросс 2011\100OLYMP\P101008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71813" y="4714875"/>
            <a:ext cx="2457450" cy="1843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955" name="Picture 11" descr="D:\школа\школьные фото\фото 2011\фото выборы кросс 2011\100OLYMP\P101008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50" y="4714875"/>
            <a:ext cx="2514600" cy="18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960" name="Picture 16" descr="D:\школа\школьные фото\фото 2011\фото выборы кросс 2011\100OLYMP\P101011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500" y="2500313"/>
            <a:ext cx="2863850" cy="187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0" y="2000240"/>
            <a:ext cx="316625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 президент</a:t>
            </a:r>
          </a:p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Роман Дегтярев</a:t>
            </a:r>
          </a:p>
        </p:txBody>
      </p:sp>
      <p:pic>
        <p:nvPicPr>
          <p:cNvPr id="23" name="Picture 2" descr="D:\школа\школьные фото\фото 2011\фото выборы кросс 2011\100OLYMP\P1010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428875"/>
            <a:ext cx="3089275" cy="4119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D:\школа\школьные фото\фото 2011\фото выборы кросс 2011\100OLYMP\P10100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85750"/>
            <a:ext cx="1214438" cy="168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6" descr="D:\школа\школьные фото\фото 2011\фото выборы кросс 2011\100OLYMP\P10100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25" y="857250"/>
            <a:ext cx="1428750" cy="111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7" descr="D:\школа\школьные фото\фото 2011\фото выборы кросс 2011\100OLYMP\P10100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63" y="857250"/>
            <a:ext cx="1428750" cy="1071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8" descr="D:\школа\школьные фото\фото 2011\фото выборы кросс 2011\100OLYMP\P101007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63" y="857250"/>
            <a:ext cx="1476375" cy="1106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9" descr="D:\школа\школьные фото\фото 2011\фото выборы кросс 2011\100OLYMP\P101007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88" y="857250"/>
            <a:ext cx="1643062" cy="1108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84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24575" y="6143625"/>
            <a:ext cx="3019425" cy="7143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1285" name="Picture 17" descr="эмблем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50" y="0"/>
            <a:ext cx="785813" cy="7858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4|3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3.3|0.2|3.5|1.5|3.4|1.4|3.4|3.5|3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2|3.2|3.4|1|3.3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9|3.5|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5|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6|1.4|2.3|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4|1.6|3.7|3.6|3.4|4|3.4|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3|3.3|3.5|3.6|4|4|0.1|2|2.3|3.5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9|3.6|3.4|3.3|3.4|3.4|3.4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5|3.4|3.4|3.3|3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2302</TotalTime>
  <Words>643</Words>
  <Application>Microsoft Office PowerPoint</Application>
  <PresentationFormat>Экран (4:3)</PresentationFormat>
  <Paragraphs>90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Book Antiqua</vt:lpstr>
      <vt:lpstr>Bookman Old Style</vt:lpstr>
      <vt:lpstr>Calibri</vt:lpstr>
      <vt:lpstr>Comic Sans MS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«Средняя общеобразовательная школа № 17»</dc:title>
  <dc:creator>Владелец</dc:creator>
  <cp:lastModifiedBy>User</cp:lastModifiedBy>
  <cp:revision>156</cp:revision>
  <dcterms:created xsi:type="dcterms:W3CDTF">2009-12-03T09:10:17Z</dcterms:created>
  <dcterms:modified xsi:type="dcterms:W3CDTF">2020-01-19T02:48:57Z</dcterms:modified>
</cp:coreProperties>
</file>