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2" r:id="rId2"/>
    <p:sldId id="285" r:id="rId3"/>
    <p:sldId id="286" r:id="rId4"/>
    <p:sldId id="258" r:id="rId5"/>
    <p:sldId id="259" r:id="rId6"/>
    <p:sldId id="265" r:id="rId7"/>
    <p:sldId id="262" r:id="rId8"/>
    <p:sldId id="261" r:id="rId9"/>
    <p:sldId id="263" r:id="rId10"/>
    <p:sldId id="264" r:id="rId11"/>
    <p:sldId id="266" r:id="rId12"/>
    <p:sldId id="267" r:id="rId13"/>
    <p:sldId id="268" r:id="rId14"/>
    <p:sldId id="269" r:id="rId15"/>
    <p:sldId id="274" r:id="rId16"/>
    <p:sldId id="270" r:id="rId17"/>
    <p:sldId id="272" r:id="rId18"/>
    <p:sldId id="278" r:id="rId19"/>
    <p:sldId id="276" r:id="rId20"/>
    <p:sldId id="287" r:id="rId21"/>
    <p:sldId id="288" r:id="rId22"/>
    <p:sldId id="283" r:id="rId23"/>
    <p:sldId id="289" r:id="rId24"/>
    <p:sldId id="271" r:id="rId25"/>
    <p:sldId id="290" r:id="rId26"/>
    <p:sldId id="26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BBEF2-5167-4BAB-8188-79FF74198180}" type="datetimeFigureOut">
              <a:rPr lang="ru-RU" smtClean="0"/>
              <a:t>30.01.2020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7A4F6-F7D2-4333-B783-86BDE72F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095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7A4F6-F7D2-4333-B783-86BDE72F900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401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7A4F6-F7D2-4333-B783-86BDE72F900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292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0203424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357158" y="285728"/>
            <a:ext cx="8429684" cy="6286544"/>
          </a:xfrm>
          <a:prstGeom prst="rect">
            <a:avLst/>
          </a:prstGeom>
          <a:solidFill>
            <a:schemeClr val="accent3">
              <a:lumMod val="40000"/>
              <a:lumOff val="60000"/>
              <a:alpha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 descr="0b11291dd07c6e8da40fc606b0fd9693.png"/>
          <p:cNvPicPr>
            <a:picLocks noChangeAspect="1"/>
          </p:cNvPicPr>
          <p:nvPr userDrawn="1"/>
        </p:nvPicPr>
        <p:blipFill>
          <a:blip r:embed="rId3" cstate="print">
            <a:lum bright="-16000" contrast="26000"/>
          </a:blip>
          <a:stretch>
            <a:fillRect/>
          </a:stretch>
        </p:blipFill>
        <p:spPr>
          <a:xfrm>
            <a:off x="-142908" y="285728"/>
            <a:ext cx="2888183" cy="2881985"/>
          </a:xfrm>
          <a:prstGeom prst="rect">
            <a:avLst/>
          </a:prstGeom>
          <a:scene3d>
            <a:camera prst="orthographicFront">
              <a:rot lat="0" lon="9000000" rev="0"/>
            </a:camera>
            <a:lightRig rig="threePt" dir="t"/>
          </a:scene3d>
        </p:spPr>
      </p:pic>
      <p:pic>
        <p:nvPicPr>
          <p:cNvPr id="10" name="Рисунок 9" descr="1278065845_07.jpg"/>
          <p:cNvPicPr>
            <a:picLocks noChangeAspect="1"/>
          </p:cNvPicPr>
          <p:nvPr userDrawn="1"/>
        </p:nvPicPr>
        <p:blipFill>
          <a:blip r:embed="rId4" cstate="print">
            <a:lum bright="-9000"/>
          </a:blip>
          <a:srcRect l="13386" b="3675"/>
          <a:stretch>
            <a:fillRect/>
          </a:stretch>
        </p:blipFill>
        <p:spPr>
          <a:xfrm>
            <a:off x="7200781" y="4286256"/>
            <a:ext cx="1598382" cy="2284977"/>
          </a:xfrm>
          <a:prstGeom prst="roundRect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00203424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214282" y="285728"/>
            <a:ext cx="8715436" cy="6357982"/>
          </a:xfrm>
          <a:prstGeom prst="rect">
            <a:avLst/>
          </a:prstGeom>
          <a:solidFill>
            <a:schemeClr val="accent3">
              <a:lumMod val="40000"/>
              <a:lumOff val="60000"/>
              <a:alpha val="8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1278065845_07.jpg"/>
          <p:cNvPicPr>
            <a:picLocks noChangeAspect="1"/>
          </p:cNvPicPr>
          <p:nvPr userDrawn="1"/>
        </p:nvPicPr>
        <p:blipFill>
          <a:blip r:embed="rId14" cstate="print"/>
          <a:srcRect l="14961" b="3063"/>
          <a:stretch>
            <a:fillRect/>
          </a:stretch>
        </p:blipFill>
        <p:spPr>
          <a:xfrm>
            <a:off x="6786578" y="3500438"/>
            <a:ext cx="2153109" cy="3154879"/>
          </a:xfrm>
          <a:prstGeom prst="roundRect">
            <a:avLst/>
          </a:prstGeom>
          <a:ln>
            <a:solidFill>
              <a:schemeClr val="accent3">
                <a:lumMod val="50000"/>
              </a:schemeClr>
            </a:solidFill>
          </a:ln>
          <a:scene3d>
            <a:camera prst="perspectiveLeft"/>
            <a:lightRig rig="threePt" dir="t"/>
          </a:scene3d>
        </p:spPr>
      </p:pic>
      <p:pic>
        <p:nvPicPr>
          <p:cNvPr id="13" name="Рисунок 12" descr="0b11291dd07c6e8da40fc606b0fd9693.png"/>
          <p:cNvPicPr>
            <a:picLocks noChangeAspect="1"/>
          </p:cNvPicPr>
          <p:nvPr userDrawn="1"/>
        </p:nvPicPr>
        <p:blipFill>
          <a:blip r:embed="rId15" cstate="print">
            <a:lum bright="-19000"/>
          </a:blip>
          <a:stretch>
            <a:fillRect/>
          </a:stretch>
        </p:blipFill>
        <p:spPr>
          <a:xfrm>
            <a:off x="-142909" y="0"/>
            <a:ext cx="3078417" cy="3071810"/>
          </a:xfrm>
          <a:prstGeom prst="rect">
            <a:avLst/>
          </a:prstGeom>
          <a:scene3d>
            <a:camera prst="orthographicFront">
              <a:rot lat="0" lon="9000000" rev="0"/>
            </a:camera>
            <a:lightRig rig="threePt" dir="t"/>
          </a:scene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13" Type="http://schemas.openxmlformats.org/officeDocument/2006/relationships/image" Target="../media/image27.jpg"/><Relationship Id="rId18" Type="http://schemas.openxmlformats.org/officeDocument/2006/relationships/image" Target="../media/image32.jp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35.png"/><Relationship Id="rId7" Type="http://schemas.openxmlformats.org/officeDocument/2006/relationships/image" Target="../media/image21.jpg"/><Relationship Id="rId12" Type="http://schemas.openxmlformats.org/officeDocument/2006/relationships/image" Target="../media/image26.jpg"/><Relationship Id="rId17" Type="http://schemas.openxmlformats.org/officeDocument/2006/relationships/image" Target="../media/image31.jpg"/><Relationship Id="rId2" Type="http://schemas.openxmlformats.org/officeDocument/2006/relationships/audio" Target="../media/media1.mp3"/><Relationship Id="rId16" Type="http://schemas.openxmlformats.org/officeDocument/2006/relationships/image" Target="../media/image30.jpg"/><Relationship Id="rId20" Type="http://schemas.openxmlformats.org/officeDocument/2006/relationships/image" Target="../media/image34.jpg"/><Relationship Id="rId1" Type="http://schemas.microsoft.com/office/2007/relationships/media" Target="../media/media1.mp3"/><Relationship Id="rId6" Type="http://schemas.openxmlformats.org/officeDocument/2006/relationships/image" Target="../media/image18.jpg"/><Relationship Id="rId11" Type="http://schemas.openxmlformats.org/officeDocument/2006/relationships/image" Target="../media/image25.jpg"/><Relationship Id="rId5" Type="http://schemas.openxmlformats.org/officeDocument/2006/relationships/image" Target="../media/image20.jp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19" Type="http://schemas.openxmlformats.org/officeDocument/2006/relationships/image" Target="../media/image33.jp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3.jpg"/><Relationship Id="rId1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stat16.privet.ru/lr/0b11291dd07c6e8da40fc606b0fd9693" TargetMode="External"/><Relationship Id="rId2" Type="http://schemas.openxmlformats.org/officeDocument/2006/relationships/hyperlink" Target="http://www.poetryclub.com.ua/upload/poem_all/00203424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ltfast.ru/uploads/posts/2010-07/1278065845_07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www.hrono.ru/img/pisateli/esen_rodit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http://eseniada.narod.ru/Esenin2.jpg" TargetMode="Externa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nature.baikal.ru/phs/norm/16497.jpg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http://nature.baikal.ru/phs/norm/16497.jpg" TargetMode="Externa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library.ru/1/madb/projects/selo/photos/konstantinovo1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library.ru/1/madb/projects/selo/photos/konstantinovo12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rc.foto.radikal.ru/0707/51/28002cc29b09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g-2007-05.photosight.ru/28/211473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http://img-2007-05.photosight.ru/28/2114730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-min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3184984" y="332656"/>
            <a:ext cx="5974432" cy="36004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noProof="0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УРОК ЛИТЕРАТУРНОГО ЧТЕНИЯ 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noProof="0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 </a:t>
            </a:r>
            <a:r>
              <a:rPr lang="ru-RU" sz="2400" b="1" noProof="0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КЛАССЕ</a:t>
            </a:r>
            <a:endParaRPr lang="ru-RU" sz="2400" b="1" noProof="0" dirty="0" smtClean="0">
              <a:solidFill>
                <a:srgbClr val="0070C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b="1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sng" strike="noStrike" kern="1200" cap="none" spc="0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ТЕМА:</a:t>
            </a:r>
            <a:r>
              <a:rPr kumimoji="0" lang="ru-RU" sz="3100" b="1" i="0" u="none" strike="noStrike" kern="1200" cap="none" spc="0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СЕРГЕЙ</a:t>
            </a:r>
            <a:r>
              <a:rPr kumimoji="0" lang="ru-RU" sz="3100" b="1" i="0" u="none" strike="noStrike" kern="1200" cap="none" spc="0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АЛЕКСАНДРОВИЧ ЕСЕНИН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1" i="0" u="none" strike="noStrike" kern="1200" cap="none" spc="0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«ЛЕБЁДУШКА»</a:t>
            </a:r>
            <a:endParaRPr kumimoji="0" lang="ru-RU" sz="31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3779912" y="5013176"/>
            <a:ext cx="4784576" cy="105767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Константинова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Яна Вячеславовна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664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436096" y="1124744"/>
            <a:ext cx="2881312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 i="1" dirty="0">
                <a:solidFill>
                  <a:srgbClr val="0070C0"/>
                </a:solidFill>
              </a:rPr>
              <a:t>«9 марта…1915 года. Днем был у меня рязанский парень со стихами. Стихи свежие, чистые, голосистые…»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 i="1" dirty="0">
                <a:solidFill>
                  <a:srgbClr val="0070C0"/>
                </a:solidFill>
              </a:rPr>
              <a:t>	А Блок»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7589"/>
            <a:ext cx="4807661" cy="4751611"/>
          </a:xfrm>
        </p:spPr>
      </p:pic>
    </p:spTree>
    <p:extLst>
      <p:ext uri="{BB962C8B-B14F-4D97-AF65-F5344CB8AC3E}">
        <p14:creationId xmlns:p14="http://schemas.microsoft.com/office/powerpoint/2010/main" val="92223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47" y="836712"/>
            <a:ext cx="3904591" cy="56886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341" y="836712"/>
            <a:ext cx="4253139" cy="568863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345043" y="1304764"/>
            <a:ext cx="914400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1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92080" y="33918"/>
            <a:ext cx="2071257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,,,,</a:t>
            </a:r>
            <a:endParaRPr lang="ru-RU" sz="1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58874" y="2168860"/>
            <a:ext cx="153610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ДЬ</a:t>
            </a:r>
            <a:endParaRPr lang="ru-RU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46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8496944" cy="4886003"/>
          </a:xfrm>
        </p:spPr>
      </p:pic>
      <p:sp>
        <p:nvSpPr>
          <p:cNvPr id="5" name="Заголовок 4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500069" y="492195"/>
            <a:ext cx="61438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FF0000"/>
                </a:solidFill>
              </a:rPr>
              <a:t>С. А. Есенин « Лебёдушка»</a:t>
            </a:r>
          </a:p>
        </p:txBody>
      </p:sp>
    </p:spTree>
    <p:extLst>
      <p:ext uri="{BB962C8B-B14F-4D97-AF65-F5344CB8AC3E}">
        <p14:creationId xmlns:p14="http://schemas.microsoft.com/office/powerpoint/2010/main" val="113546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627784" y="764704"/>
            <a:ext cx="48156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</a:rPr>
              <a:t>Что вы  знаете о лебедях?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484784"/>
            <a:ext cx="6990892" cy="5102027"/>
          </a:xfrm>
        </p:spPr>
      </p:pic>
    </p:spTree>
    <p:extLst>
      <p:ext uri="{BB962C8B-B14F-4D97-AF65-F5344CB8AC3E}">
        <p14:creationId xmlns:p14="http://schemas.microsoft.com/office/powerpoint/2010/main" val="408724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/>
          </p:cNvSpPr>
          <p:nvPr/>
        </p:nvSpPr>
        <p:spPr>
          <a:xfrm>
            <a:off x="3131840" y="404664"/>
            <a:ext cx="5256584" cy="23762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Лебеди – представители отряда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гусеобразных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Это птицы долгоживущие, сообразительные. Эта птица прекрасно выглядит из-за того, что его тело покрыто очень густым оперением.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 txBox="1">
            <a:spLocks/>
          </p:cNvSpPr>
          <p:nvPr/>
        </p:nvSpPr>
        <p:spPr>
          <a:xfrm>
            <a:off x="539552" y="2996952"/>
            <a:ext cx="6336704" cy="36449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Лебеди являются чемпионами по количеству перьев, покрывающих их тело. Всего у них насчитывают 25 тыс. отдельных перышек, образующих шикарное, густое оперение. При линьке птицы теряют там много перьев, что какое-то время даже не могут летать. Лебяжий пух обладает удивительной теплоизоляцией, что позволяет птицам отлично переносить холод.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20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Этимология слова «Лебедь»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Древнерусское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лебедь.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известно с XI в. 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значении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«белый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Этимология слова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«Орёл»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«орёл» родственно греческому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орнис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— «птица», литовскому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erelis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— «орел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орел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«большая птица»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34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33" y="0"/>
            <a:ext cx="91511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33" y="0"/>
            <a:ext cx="9144000" cy="68740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49" y="1813"/>
            <a:ext cx="9171316" cy="68740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150" y="-20253"/>
            <a:ext cx="9183149" cy="68579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518" y="-28300"/>
            <a:ext cx="9185518" cy="68740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18" y="-44392"/>
            <a:ext cx="9194985" cy="69023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19" y="-76579"/>
            <a:ext cx="9222301" cy="69484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806" y="-76579"/>
            <a:ext cx="9200058" cy="69545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201" y="-99069"/>
            <a:ext cx="9210467" cy="697704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201" y="-99069"/>
            <a:ext cx="9228453" cy="699341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86" y="-115437"/>
            <a:ext cx="9255768" cy="700978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403" y="-137928"/>
            <a:ext cx="9191669" cy="699592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631" y="-160419"/>
            <a:ext cx="9231631" cy="71898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631" y="-144050"/>
            <a:ext cx="9231631" cy="717345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631" y="-157904"/>
            <a:ext cx="9231631" cy="718730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631" y="-179447"/>
            <a:ext cx="9231631" cy="7208847"/>
          </a:xfrm>
          <a:prstGeom prst="rect">
            <a:avLst/>
          </a:prstGeom>
        </p:spPr>
      </p:pic>
      <p:pic>
        <p:nvPicPr>
          <p:cNvPr id="10" name="03 - С.А. Есенин  Лебёдушка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8116" y="5373216"/>
            <a:ext cx="609600" cy="58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15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75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75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75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75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775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7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75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7750"/>
                            </p:stCondLst>
                            <p:childTnLst>
                              <p:par>
                                <p:cTn id="45" presetID="6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775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7750"/>
                            </p:stCondLst>
                            <p:childTnLst>
                              <p:par>
                                <p:cTn id="53" presetID="2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775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7750"/>
                            </p:stCondLst>
                            <p:childTnLst>
                              <p:par>
                                <p:cTn id="61" presetID="4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7750"/>
                            </p:stCondLst>
                            <p:childTnLst>
                              <p:par>
                                <p:cTn id="65" presetID="6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7750"/>
                            </p:stCondLst>
                            <p:childTnLst>
                              <p:par>
                                <p:cTn id="69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7750"/>
                            </p:stCondLst>
                            <p:childTnLst>
                              <p:par>
                                <p:cTn id="73" presetID="45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3321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8352" y="1556793"/>
            <a:ext cx="7396136" cy="2592287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настроение, 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чувства</a:t>
            </a: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вызвало у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 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стихотворение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3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Взволновало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оно вас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1547664" y="260648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b="1" u="sng" dirty="0" smtClean="0">
                <a:solidFill>
                  <a:srgbClr val="002060"/>
                </a:solidFill>
                <a:latin typeface="Arial" panose="020B0604020202020204" pitchFamily="34" charset="0"/>
              </a:rPr>
              <a:t>Чтение стихотворения</a:t>
            </a: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323528" y="4149080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главные герои </a:t>
            </a:r>
            <a:endParaRPr lang="en-US" sz="3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стихотворения? </a:t>
            </a:r>
            <a:endParaRPr lang="ru-RU" altLang="ru-RU" sz="3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3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50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823" y="260648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u="sng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Словарная работа.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50120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altLang="ru-RU" sz="7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-та-га - шумная </a:t>
            </a:r>
            <a: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толпа, </a:t>
            </a: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сборище;</a:t>
            </a:r>
            <a: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за-</a:t>
            </a:r>
            <a:r>
              <a:rPr lang="ru-RU" altLang="ru-RU" sz="7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водь</a:t>
            </a: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небольшой </a:t>
            </a:r>
            <a: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залив в </a:t>
            </a: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реке;</a:t>
            </a:r>
            <a: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за-тон - вдавшийся </a:t>
            </a:r>
            <a: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берег речной </a:t>
            </a:r>
            <a:r>
              <a:rPr lang="ru-RU" altLang="ru-RU" sz="7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залив</a:t>
            </a:r>
            <a:r>
              <a:rPr lang="ru-RU" altLang="ru-RU" sz="7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7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ru-RU" sz="7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7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-ла </a:t>
            </a: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стерегла, охраняла;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ru-RU" sz="7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-ни-</a:t>
            </a:r>
            <a:r>
              <a:rPr lang="ru-RU" sz="7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лись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прятались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чу-я-ла </a:t>
            </a: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 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чувствовала;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7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7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об-лест-ный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храбрый, отважный;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</a:t>
            </a:r>
            <a:r>
              <a:rPr lang="ru-RU" sz="7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лы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-ха-лось – качалось;</a:t>
            </a:r>
            <a:endParaRPr lang="ru-RU" sz="7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300" dirty="0"/>
          </a:p>
          <a:p>
            <a:pPr marL="0" indent="0">
              <a:buNone/>
            </a:pP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u="sng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41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74136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>
              <a:buFontTx/>
              <a:buChar char="-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покрывала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златотканые – в стихотворении это яркие солнечные лучи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гладь зеркальная - водная поверхность прозрачная, как в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зеркале;</a:t>
            </a: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тихая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заводь - небольшой залив в реке с замедленным  течением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молчаливый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затон - длинный нетронутый залив реки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шелковая – нежная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тихозвонные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ручейки - спокойно протекающие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росинки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серебристые - роса прозрачная, под серебро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лазоревые - светло-синий тон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волны пряные - издающие запах;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038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268760"/>
            <a:ext cx="655272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Если из гнезда упала птица – мне не спится.</a:t>
            </a:r>
          </a:p>
          <a:p>
            <a:r>
              <a:rPr lang="ru-RU" sz="3200" b="1" dirty="0"/>
              <a:t>Если где-то умер зверь в берлоге – я в тревоге.</a:t>
            </a:r>
          </a:p>
          <a:p>
            <a:r>
              <a:rPr lang="ru-RU" sz="3200" b="1" dirty="0"/>
              <a:t>Если раздавлю зерно невольно – мне больно.</a:t>
            </a:r>
          </a:p>
          <a:p>
            <a:r>
              <a:rPr lang="ru-RU" sz="3200" b="1" dirty="0"/>
              <a:t>Если ствол рвануло бесшабашно – мне страшно.</a:t>
            </a:r>
          </a:p>
          <a:p>
            <a:r>
              <a:rPr lang="ru-RU" sz="3200" b="1" dirty="0"/>
              <a:t>Им бы жить да жить на белом свете – я в ответе.         </a:t>
            </a:r>
          </a:p>
          <a:p>
            <a:r>
              <a:rPr lang="ru-RU" sz="3200" b="1" dirty="0"/>
              <a:t>  (Сергей </a:t>
            </a:r>
            <a:r>
              <a:rPr lang="ru-RU" sz="3200" b="1" dirty="0" err="1"/>
              <a:t>Островой</a:t>
            </a:r>
            <a:r>
              <a:rPr lang="ru-RU" sz="32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704172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по группам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1ряд. Сложные слова, которые состоят из двух слов, содержат два корня.</a:t>
            </a:r>
          </a:p>
          <a:p>
            <a:endParaRPr lang="ru-RU" dirty="0"/>
          </a:p>
          <a:p>
            <a:r>
              <a:rPr lang="ru-RU" dirty="0"/>
              <a:t>2ряд. Устаревшие формы глаголов на –</a:t>
            </a:r>
            <a:r>
              <a:rPr lang="ru-RU" dirty="0" err="1"/>
              <a:t>ся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/>
              <a:t>3ряд. Слова с уменьшительно-ласкательными суффиксами. Выпишите их в тетрадь.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73170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в парах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1ряд.  Златотканые, белоснежная, </a:t>
            </a:r>
            <a:r>
              <a:rPr lang="ru-RU" dirty="0" err="1"/>
              <a:t>тихозвонные</a:t>
            </a:r>
            <a:r>
              <a:rPr lang="ru-RU" dirty="0"/>
              <a:t>, чужедальние. Огоньки-лучи, трава-муравушка, бегали-</a:t>
            </a:r>
            <a:r>
              <a:rPr lang="ru-RU" dirty="0" err="1"/>
              <a:t>резвилися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/>
              <a:t>2ряд.  </a:t>
            </a:r>
            <a:r>
              <a:rPr lang="ru-RU" dirty="0" err="1"/>
              <a:t>Шепталися</a:t>
            </a:r>
            <a:r>
              <a:rPr lang="ru-RU" dirty="0"/>
              <a:t>, </a:t>
            </a:r>
            <a:r>
              <a:rPr lang="ru-RU" dirty="0" err="1"/>
              <a:t>осыпалися,скрывалася</a:t>
            </a:r>
            <a:r>
              <a:rPr lang="ru-RU" dirty="0"/>
              <a:t>, </a:t>
            </a:r>
            <a:r>
              <a:rPr lang="ru-RU" dirty="0" err="1"/>
              <a:t>резвилися</a:t>
            </a:r>
            <a:r>
              <a:rPr lang="ru-RU" dirty="0"/>
              <a:t>, </a:t>
            </a:r>
            <a:r>
              <a:rPr lang="ru-RU" dirty="0" err="1"/>
              <a:t>грелася</a:t>
            </a:r>
            <a:r>
              <a:rPr lang="ru-RU" dirty="0"/>
              <a:t>, </a:t>
            </a:r>
            <a:r>
              <a:rPr lang="ru-RU" dirty="0" err="1"/>
              <a:t>притаилася</a:t>
            </a:r>
            <a:r>
              <a:rPr lang="ru-RU" dirty="0"/>
              <a:t>, </a:t>
            </a:r>
            <a:r>
              <a:rPr lang="ru-RU" dirty="0" err="1"/>
              <a:t>встрепенулася</a:t>
            </a:r>
            <a:r>
              <a:rPr lang="ru-RU" dirty="0"/>
              <a:t>, </a:t>
            </a:r>
            <a:r>
              <a:rPr lang="ru-RU" dirty="0" err="1"/>
              <a:t>собралися</a:t>
            </a:r>
            <a:r>
              <a:rPr lang="ru-RU" dirty="0"/>
              <a:t>, </a:t>
            </a:r>
            <a:r>
              <a:rPr lang="ru-RU" dirty="0" err="1"/>
              <a:t>схоронилися,впилися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/>
              <a:t>3ряд.  Зорюшка, солнышко, зоренька, лебёдушка, </a:t>
            </a:r>
            <a:r>
              <a:rPr lang="ru-RU" dirty="0" err="1"/>
              <a:t>лебежатушки</a:t>
            </a:r>
            <a:r>
              <a:rPr lang="ru-RU" dirty="0"/>
              <a:t>, детушки</a:t>
            </a:r>
          </a:p>
        </p:txBody>
      </p:sp>
    </p:spTree>
    <p:extLst>
      <p:ext uri="{BB962C8B-B14F-4D97-AF65-F5344CB8AC3E}">
        <p14:creationId xmlns:p14="http://schemas.microsoft.com/office/powerpoint/2010/main" val="6166372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22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чуяла Лебедушка…..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71" y="1988840"/>
            <a:ext cx="3924805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988840"/>
            <a:ext cx="3739872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6867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65421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Чем вас поразил урок?</a:t>
            </a:r>
          </a:p>
          <a:p>
            <a:r>
              <a:rPr lang="ru-RU" dirty="0"/>
              <a:t>О чём заставил задуматься?</a:t>
            </a:r>
          </a:p>
          <a:p>
            <a:r>
              <a:rPr lang="ru-RU" dirty="0"/>
              <a:t>Чему ты научился на уроке?</a:t>
            </a:r>
          </a:p>
          <a:p>
            <a:r>
              <a:rPr lang="ru-RU" dirty="0"/>
              <a:t>Доволен ли ты своей работой на уроке?</a:t>
            </a:r>
          </a:p>
          <a:p>
            <a:endParaRPr lang="ru-RU" dirty="0"/>
          </a:p>
          <a:p>
            <a:r>
              <a:rPr lang="ru-RU" dirty="0"/>
              <a:t>Д/з. Стр.120-125 выразительно читать понравившийся отрывок (по желанию выучить его наизусть); выполнить рисунок к стихотворению или сделать книжку-раскладушку (по выбору)</a:t>
            </a:r>
          </a:p>
        </p:txBody>
      </p:sp>
    </p:spTree>
    <p:extLst>
      <p:ext uri="{BB962C8B-B14F-4D97-AF65-F5344CB8AC3E}">
        <p14:creationId xmlns:p14="http://schemas.microsoft.com/office/powerpoint/2010/main" val="39572396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>
                <a:hlinkClick r:id="rId2"/>
              </a:rPr>
              <a:t>http://www.poetryclub.com.ua/upload/poem_all/00203424.jpg</a:t>
            </a:r>
            <a:r>
              <a:rPr lang="ru-RU" dirty="0" smtClean="0"/>
              <a:t> березовая  роща</a:t>
            </a:r>
          </a:p>
          <a:p>
            <a:r>
              <a:rPr lang="ru-RU" u="sng" dirty="0" smtClean="0">
                <a:hlinkClick r:id="rId3"/>
              </a:rPr>
              <a:t>http://stat16.privet.ru/lr/0b11291dd07c6e8da40fc606b0fd9693</a:t>
            </a:r>
            <a:r>
              <a:rPr lang="ru-RU" dirty="0" smtClean="0"/>
              <a:t> ветка с сережками</a:t>
            </a:r>
          </a:p>
          <a:p>
            <a:r>
              <a:rPr lang="ru-RU" u="sng" smtClean="0">
                <a:hlinkClick r:id="rId4"/>
              </a:rPr>
              <a:t>http://altfast.ru/uploads/posts/2010-07/1278065845_07.jpg</a:t>
            </a:r>
            <a:r>
              <a:rPr lang="ru-RU" smtClean="0"/>
              <a:t> Есенин</a:t>
            </a: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/>
              <a:t>С.А.Есенин</a:t>
            </a:r>
            <a:r>
              <a:rPr lang="ru-RU" sz="3200" b="1" dirty="0"/>
              <a:t> родился 21 сентября  1895 года в селе Константинове </a:t>
            </a:r>
            <a:r>
              <a:rPr lang="ru-RU" sz="3200" b="1" dirty="0" err="1"/>
              <a:t>Кузьминской</a:t>
            </a:r>
            <a:r>
              <a:rPr lang="ru-RU" sz="3200" b="1" dirty="0"/>
              <a:t> волости Рязанской губернии и Рязанского уезда в доме, который построил его дед по отцу Никита Осипович Есенин.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3890666"/>
            <a:ext cx="4608512" cy="277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617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ртинка 5 из 12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5006"/>
            <a:ext cx="4195762" cy="631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Картинка 7 из 34"/>
          <p:cNvPicPr>
            <a:picLocks noGrp="1" noChangeAspect="1" noChangeArrowheads="1"/>
          </p:cNvPicPr>
          <p:nvPr>
            <p:ph idx="1"/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5006"/>
            <a:ext cx="4032448" cy="631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el1-436-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600400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139952" y="1484784"/>
            <a:ext cx="4608512" cy="10779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C00000"/>
                </a:solidFill>
              </a:rPr>
              <a:t>Фёдор Андреевич Титов дедушка поэта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836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Картинка 26 из 388">
            <a:hlinkClick r:id="rId3"/>
          </p:cNvPr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5143504" y="0"/>
            <a:ext cx="400049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60338" y="217309"/>
            <a:ext cx="4786345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gradFill flip="none" rotWithShape="1">
                  <a:gsLst>
                    <a:gs pos="0">
                      <a:srgbClr val="0000FF">
                        <a:shade val="30000"/>
                        <a:satMod val="115000"/>
                      </a:srgbClr>
                    </a:gs>
                    <a:gs pos="50000">
                      <a:srgbClr val="0000FF">
                        <a:shade val="67500"/>
                        <a:satMod val="115000"/>
                      </a:srgbClr>
                    </a:gs>
                    <a:gs pos="100000">
                      <a:srgbClr val="0000FF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</a:rPr>
              <a:t>В раннем детстве полюбил Сергей Есенин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gradFill flip="none" rotWithShape="1">
                  <a:gsLst>
                    <a:gs pos="0">
                      <a:srgbClr val="0000FF">
                        <a:shade val="30000"/>
                        <a:satMod val="115000"/>
                      </a:srgbClr>
                    </a:gs>
                    <a:gs pos="50000">
                      <a:srgbClr val="0000FF">
                        <a:shade val="67500"/>
                        <a:satMod val="115000"/>
                      </a:srgbClr>
                    </a:gs>
                    <a:gs pos="100000">
                      <a:srgbClr val="0000FF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</a:rPr>
              <a:t> родную русскую природу.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47110" y="4221088"/>
            <a:ext cx="2988447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Он чувствовал себя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частью этой природы</a:t>
            </a:r>
          </a:p>
        </p:txBody>
      </p:sp>
    </p:spTree>
    <p:extLst>
      <p:ext uri="{BB962C8B-B14F-4D97-AF65-F5344CB8AC3E}">
        <p14:creationId xmlns:p14="http://schemas.microsoft.com/office/powerpoint/2010/main" val="49334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Картинка 10 из 186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2326"/>
            <a:ext cx="8496944" cy="6345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9329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Картинка 3 из 115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44824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8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094648" y="140231"/>
            <a:ext cx="494577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</a:rPr>
              <a:t>Эта улица мне знакома.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</a:rPr>
              <a:t>И знаком этот низенький дом,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</a:rPr>
              <a:t>Проводов голубая солома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</a:rPr>
              <a:t>Опрокинулась над окном.</a:t>
            </a:r>
          </a:p>
        </p:txBody>
      </p:sp>
    </p:spTree>
    <p:extLst>
      <p:ext uri="{BB962C8B-B14F-4D97-AF65-F5344CB8AC3E}">
        <p14:creationId xmlns:p14="http://schemas.microsoft.com/office/powerpoint/2010/main" val="33375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Картинка 1 из 388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04664"/>
            <a:ext cx="4392488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4104456" cy="6120680"/>
          </a:xfrm>
        </p:spPr>
      </p:pic>
    </p:spTree>
    <p:extLst>
      <p:ext uri="{BB962C8B-B14F-4D97-AF65-F5344CB8AC3E}">
        <p14:creationId xmlns:p14="http://schemas.microsoft.com/office/powerpoint/2010/main" val="134765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446</Words>
  <Application>Microsoft Office PowerPoint</Application>
  <PresentationFormat>Экран (4:3)</PresentationFormat>
  <Paragraphs>99</Paragraphs>
  <Slides>26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 улица мне знакома. И знаком этот низенький дом, Проводов голубая солома Опрокинулась над окном.</vt:lpstr>
      <vt:lpstr>Презентация PowerPoint</vt:lpstr>
      <vt:lpstr>Презентация PowerPoint</vt:lpstr>
      <vt:lpstr>Презентация PowerPoint</vt:lpstr>
      <vt:lpstr>С. А. Есенин « Лебёдушка»</vt:lpstr>
      <vt:lpstr>Что вы  знаете о лебедях?</vt:lpstr>
      <vt:lpstr>Презентация PowerPoint</vt:lpstr>
      <vt:lpstr>Этимология слова «Лебедь»</vt:lpstr>
      <vt:lpstr>Презентация PowerPoint</vt:lpstr>
      <vt:lpstr>Чтение стихотворения</vt:lpstr>
      <vt:lpstr>Словарная работа.</vt:lpstr>
      <vt:lpstr>Презентация PowerPoint</vt:lpstr>
      <vt:lpstr>Задания по группам</vt:lpstr>
      <vt:lpstr>Проверка в парах</vt:lpstr>
      <vt:lpstr>Презентация PowerPoint</vt:lpstr>
      <vt:lpstr>Не чуяла Лебедушка…..</vt:lpstr>
      <vt:lpstr>Презентация PowerPoint</vt:lpstr>
      <vt:lpstr>Рефлексия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46</cp:revision>
  <dcterms:modified xsi:type="dcterms:W3CDTF">2020-01-30T19:31:17Z</dcterms:modified>
</cp:coreProperties>
</file>